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ags/tag3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74" r:id="rId6"/>
    <p:sldMasterId id="2147483711" r:id="rId7"/>
  </p:sldMasterIdLst>
  <p:notesMasterIdLst>
    <p:notesMasterId r:id="rId88"/>
  </p:notesMasterIdLst>
  <p:handoutMasterIdLst>
    <p:handoutMasterId r:id="rId89"/>
  </p:handoutMasterIdLst>
  <p:sldIdLst>
    <p:sldId id="460" r:id="rId8"/>
    <p:sldId id="417" r:id="rId9"/>
    <p:sldId id="416" r:id="rId10"/>
    <p:sldId id="602" r:id="rId11"/>
    <p:sldId id="622" r:id="rId12"/>
    <p:sldId id="623" r:id="rId13"/>
    <p:sldId id="624" r:id="rId14"/>
    <p:sldId id="625" r:id="rId15"/>
    <p:sldId id="626" r:id="rId16"/>
    <p:sldId id="627" r:id="rId17"/>
    <p:sldId id="628" r:id="rId18"/>
    <p:sldId id="699" r:id="rId19"/>
    <p:sldId id="630" r:id="rId20"/>
    <p:sldId id="631" r:id="rId21"/>
    <p:sldId id="632" r:id="rId22"/>
    <p:sldId id="633" r:id="rId23"/>
    <p:sldId id="634" r:id="rId24"/>
    <p:sldId id="635" r:id="rId25"/>
    <p:sldId id="636" r:id="rId26"/>
    <p:sldId id="637" r:id="rId27"/>
    <p:sldId id="700" r:id="rId28"/>
    <p:sldId id="639" r:id="rId29"/>
    <p:sldId id="640" r:id="rId30"/>
    <p:sldId id="701" r:id="rId31"/>
    <p:sldId id="642" r:id="rId32"/>
    <p:sldId id="643" r:id="rId33"/>
    <p:sldId id="644" r:id="rId34"/>
    <p:sldId id="645" r:id="rId35"/>
    <p:sldId id="646" r:id="rId36"/>
    <p:sldId id="647" r:id="rId37"/>
    <p:sldId id="648" r:id="rId38"/>
    <p:sldId id="702" r:id="rId39"/>
    <p:sldId id="650" r:id="rId40"/>
    <p:sldId id="651" r:id="rId41"/>
    <p:sldId id="652" r:id="rId42"/>
    <p:sldId id="653" r:id="rId43"/>
    <p:sldId id="654" r:id="rId44"/>
    <p:sldId id="655" r:id="rId45"/>
    <p:sldId id="656" r:id="rId46"/>
    <p:sldId id="657" r:id="rId47"/>
    <p:sldId id="658" r:id="rId48"/>
    <p:sldId id="703" r:id="rId49"/>
    <p:sldId id="660" r:id="rId50"/>
    <p:sldId id="661" r:id="rId51"/>
    <p:sldId id="662" r:id="rId52"/>
    <p:sldId id="704" r:id="rId53"/>
    <p:sldId id="664" r:id="rId54"/>
    <p:sldId id="665" r:id="rId55"/>
    <p:sldId id="666" r:id="rId56"/>
    <p:sldId id="667" r:id="rId57"/>
    <p:sldId id="668" r:id="rId58"/>
    <p:sldId id="669" r:id="rId59"/>
    <p:sldId id="670" r:id="rId60"/>
    <p:sldId id="671" r:id="rId61"/>
    <p:sldId id="705" r:id="rId62"/>
    <p:sldId id="673" r:id="rId63"/>
    <p:sldId id="674" r:id="rId64"/>
    <p:sldId id="706" r:id="rId65"/>
    <p:sldId id="676" r:id="rId66"/>
    <p:sldId id="677" r:id="rId67"/>
    <p:sldId id="678" r:id="rId68"/>
    <p:sldId id="679" r:id="rId69"/>
    <p:sldId id="680" r:id="rId70"/>
    <p:sldId id="681" r:id="rId71"/>
    <p:sldId id="682" r:id="rId72"/>
    <p:sldId id="683" r:id="rId73"/>
    <p:sldId id="684" r:id="rId74"/>
    <p:sldId id="685" r:id="rId75"/>
    <p:sldId id="686" r:id="rId76"/>
    <p:sldId id="687" r:id="rId77"/>
    <p:sldId id="688" r:id="rId78"/>
    <p:sldId id="689" r:id="rId79"/>
    <p:sldId id="690" r:id="rId80"/>
    <p:sldId id="691" r:id="rId81"/>
    <p:sldId id="692" r:id="rId82"/>
    <p:sldId id="707" r:id="rId83"/>
    <p:sldId id="694" r:id="rId84"/>
    <p:sldId id="695" r:id="rId85"/>
    <p:sldId id="696" r:id="rId86"/>
    <p:sldId id="421" r:id="rId87"/>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0" userDrawn="1">
          <p15:clr>
            <a:srgbClr val="A4A3A4"/>
          </p15:clr>
        </p15:guide>
        <p15:guide id="2" orient="horz" pos="351" userDrawn="1">
          <p15:clr>
            <a:srgbClr val="A4A3A4"/>
          </p15:clr>
        </p15:guide>
        <p15:guide id="3" pos="283"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4D1"/>
    <a:srgbClr val="EE7012"/>
    <a:srgbClr val="00C37B"/>
    <a:srgbClr val="00DE89"/>
    <a:srgbClr val="FAF601"/>
    <a:srgbClr val="F2642E"/>
    <a:srgbClr val="6A1A41"/>
    <a:srgbClr val="F7EDE5"/>
    <a:srgbClr val="C8C8C8"/>
    <a:srgbClr val="E6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2280" autoAdjust="0"/>
  </p:normalViewPr>
  <p:slideViewPr>
    <p:cSldViewPr snapToGrid="0">
      <p:cViewPr varScale="1">
        <p:scale>
          <a:sx n="74" d="100"/>
          <a:sy n="74" d="100"/>
        </p:scale>
        <p:origin x="570" y="72"/>
      </p:cViewPr>
      <p:guideLst>
        <p:guide orient="horz" pos="740"/>
        <p:guide orient="horz" pos="351"/>
        <p:guide pos="283"/>
      </p:guideLst>
    </p:cSldViewPr>
  </p:slideViewPr>
  <p:notesTextViewPr>
    <p:cViewPr>
      <p:scale>
        <a:sx n="1" d="1"/>
        <a:sy n="1" d="1"/>
      </p:scale>
      <p:origin x="0" y="0"/>
    </p:cViewPr>
  </p:notesTextViewPr>
  <p:notesViewPr>
    <p:cSldViewPr snapToGrid="0">
      <p:cViewPr>
        <p:scale>
          <a:sx n="1" d="2"/>
          <a:sy n="1" d="2"/>
        </p:scale>
        <p:origin x="2946" y="234"/>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604B6-74EF-BE43-80C4-866499F40144}" type="doc">
      <dgm:prSet loTypeId="urn:microsoft.com/office/officeart/2005/8/layout/hChevron3" loCatId="" qsTypeId="urn:microsoft.com/office/officeart/2005/8/quickstyle/simple4" qsCatId="simple" csTypeId="urn:microsoft.com/office/officeart/2005/8/colors/accent1_2" csCatId="accent1" phldr="1"/>
      <dgm:spPr/>
    </dgm:pt>
    <dgm:pt modelId="{39FF471C-494D-544C-BBDA-021740649FCF}">
      <dgm:prSet phldrT="[Text]"/>
      <dgm:spPr>
        <a:solidFill>
          <a:schemeClr val="tx2">
            <a:lumMod val="75000"/>
          </a:schemeClr>
        </a:solidFill>
      </dgm:spPr>
      <dgm:t>
        <a:bodyPr/>
        <a:lstStyle/>
        <a:p>
          <a:r>
            <a:rPr lang="en-US" dirty="0"/>
            <a:t>Endorse</a:t>
          </a:r>
        </a:p>
      </dgm:t>
    </dgm:pt>
    <dgm:pt modelId="{1A1AB547-6A88-CF4E-82C6-CA2A8BE5BBD3}" type="parTrans" cxnId="{2CB908EB-952A-AC4A-AE14-F95A9641E9A4}">
      <dgm:prSet/>
      <dgm:spPr/>
      <dgm:t>
        <a:bodyPr/>
        <a:lstStyle/>
        <a:p>
          <a:endParaRPr lang="en-US"/>
        </a:p>
      </dgm:t>
    </dgm:pt>
    <dgm:pt modelId="{ABCB924D-C5FD-A643-89DA-C0A39A29D7B6}" type="sibTrans" cxnId="{2CB908EB-952A-AC4A-AE14-F95A9641E9A4}">
      <dgm:prSet/>
      <dgm:spPr/>
      <dgm:t>
        <a:bodyPr/>
        <a:lstStyle/>
        <a:p>
          <a:endParaRPr lang="en-US"/>
        </a:p>
      </dgm:t>
    </dgm:pt>
    <dgm:pt modelId="{EF3D8D48-E131-694B-890F-8C8F05056D06}">
      <dgm:prSet phldrT="[Text]"/>
      <dgm:spPr>
        <a:solidFill>
          <a:schemeClr val="tx2">
            <a:lumMod val="60000"/>
            <a:lumOff val="40000"/>
          </a:schemeClr>
        </a:solidFill>
      </dgm:spPr>
      <dgm:t>
        <a:bodyPr/>
        <a:lstStyle/>
        <a:p>
          <a:r>
            <a:rPr lang="en-US" dirty="0"/>
            <a:t>Order</a:t>
          </a:r>
        </a:p>
      </dgm:t>
    </dgm:pt>
    <dgm:pt modelId="{9CABD1F8-5BE4-D144-B6C6-576E75B6BCC2}" type="parTrans" cxnId="{451679CA-B0DD-F74B-A7BA-6E0C0C0E3978}">
      <dgm:prSet/>
      <dgm:spPr/>
      <dgm:t>
        <a:bodyPr/>
        <a:lstStyle/>
        <a:p>
          <a:endParaRPr lang="en-US"/>
        </a:p>
      </dgm:t>
    </dgm:pt>
    <dgm:pt modelId="{ADAC7D36-105D-1E4B-9822-8FD5E48CED9A}" type="sibTrans" cxnId="{451679CA-B0DD-F74B-A7BA-6E0C0C0E3978}">
      <dgm:prSet/>
      <dgm:spPr/>
      <dgm:t>
        <a:bodyPr/>
        <a:lstStyle/>
        <a:p>
          <a:endParaRPr lang="en-US"/>
        </a:p>
      </dgm:t>
    </dgm:pt>
    <dgm:pt modelId="{7E0C5B5A-7546-2640-B73F-5EDB97681507}">
      <dgm:prSet phldrT="[Text]"/>
      <dgm:spPr>
        <a:solidFill>
          <a:schemeClr val="tx2">
            <a:lumMod val="40000"/>
            <a:lumOff val="60000"/>
          </a:schemeClr>
        </a:solidFill>
      </dgm:spPr>
      <dgm:t>
        <a:bodyPr/>
        <a:lstStyle/>
        <a:p>
          <a:r>
            <a:rPr lang="en-US" dirty="0"/>
            <a:t>Validate</a:t>
          </a:r>
        </a:p>
      </dgm:t>
    </dgm:pt>
    <dgm:pt modelId="{C9EF3A99-770D-194E-A51C-DA9A6D2E10AE}" type="parTrans" cxnId="{DA09CECF-6917-8346-B9C5-899AF4F15228}">
      <dgm:prSet/>
      <dgm:spPr/>
      <dgm:t>
        <a:bodyPr/>
        <a:lstStyle/>
        <a:p>
          <a:endParaRPr lang="en-US"/>
        </a:p>
      </dgm:t>
    </dgm:pt>
    <dgm:pt modelId="{101CB469-0CAC-D848-9D24-E684799267DE}" type="sibTrans" cxnId="{DA09CECF-6917-8346-B9C5-899AF4F15228}">
      <dgm:prSet/>
      <dgm:spPr/>
      <dgm:t>
        <a:bodyPr/>
        <a:lstStyle/>
        <a:p>
          <a:endParaRPr lang="en-US"/>
        </a:p>
      </dgm:t>
    </dgm:pt>
    <dgm:pt modelId="{63D562C8-B6C8-E746-983A-220653FEA56A}" type="pres">
      <dgm:prSet presAssocID="{B65604B6-74EF-BE43-80C4-866499F40144}" presName="Name0" presStyleCnt="0">
        <dgm:presLayoutVars>
          <dgm:dir/>
          <dgm:resizeHandles val="exact"/>
        </dgm:presLayoutVars>
      </dgm:prSet>
      <dgm:spPr/>
    </dgm:pt>
    <dgm:pt modelId="{EE0D4EF3-18BF-6C43-BAFE-4CAB667996B9}" type="pres">
      <dgm:prSet presAssocID="{39FF471C-494D-544C-BBDA-021740649FCF}" presName="parTxOnly" presStyleLbl="node1" presStyleIdx="0" presStyleCnt="3">
        <dgm:presLayoutVars>
          <dgm:bulletEnabled val="1"/>
        </dgm:presLayoutVars>
      </dgm:prSet>
      <dgm:spPr/>
      <dgm:t>
        <a:bodyPr/>
        <a:lstStyle/>
        <a:p>
          <a:endParaRPr lang="en-US"/>
        </a:p>
      </dgm:t>
    </dgm:pt>
    <dgm:pt modelId="{38771679-F899-7942-8EDB-89B69BE36F4B}" type="pres">
      <dgm:prSet presAssocID="{ABCB924D-C5FD-A643-89DA-C0A39A29D7B6}" presName="parSpace" presStyleCnt="0"/>
      <dgm:spPr/>
    </dgm:pt>
    <dgm:pt modelId="{6DB1796E-84C1-CB4D-887B-EB87A645B40A}" type="pres">
      <dgm:prSet presAssocID="{EF3D8D48-E131-694B-890F-8C8F05056D06}" presName="parTxOnly" presStyleLbl="node1" presStyleIdx="1" presStyleCnt="3">
        <dgm:presLayoutVars>
          <dgm:bulletEnabled val="1"/>
        </dgm:presLayoutVars>
      </dgm:prSet>
      <dgm:spPr/>
      <dgm:t>
        <a:bodyPr/>
        <a:lstStyle/>
        <a:p>
          <a:endParaRPr lang="en-US"/>
        </a:p>
      </dgm:t>
    </dgm:pt>
    <dgm:pt modelId="{69586BC9-D0E6-634B-9879-5192A5524A28}" type="pres">
      <dgm:prSet presAssocID="{ADAC7D36-105D-1E4B-9822-8FD5E48CED9A}" presName="parSpace" presStyleCnt="0"/>
      <dgm:spPr/>
    </dgm:pt>
    <dgm:pt modelId="{003E8515-57D4-E44D-A30B-241E230C1D99}" type="pres">
      <dgm:prSet presAssocID="{7E0C5B5A-7546-2640-B73F-5EDB97681507}" presName="parTxOnly" presStyleLbl="node1" presStyleIdx="2" presStyleCnt="3">
        <dgm:presLayoutVars>
          <dgm:bulletEnabled val="1"/>
        </dgm:presLayoutVars>
      </dgm:prSet>
      <dgm:spPr/>
      <dgm:t>
        <a:bodyPr/>
        <a:lstStyle/>
        <a:p>
          <a:endParaRPr lang="en-US"/>
        </a:p>
      </dgm:t>
    </dgm:pt>
  </dgm:ptLst>
  <dgm:cxnLst>
    <dgm:cxn modelId="{7E49306B-AD31-4EB6-A4EF-D78810AFADCD}" type="presOf" srcId="{7E0C5B5A-7546-2640-B73F-5EDB97681507}" destId="{003E8515-57D4-E44D-A30B-241E230C1D99}" srcOrd="0" destOrd="0" presId="urn:microsoft.com/office/officeart/2005/8/layout/hChevron3"/>
    <dgm:cxn modelId="{7E24FC8C-9558-4073-8D5D-2A28040DB2AA}" type="presOf" srcId="{EF3D8D48-E131-694B-890F-8C8F05056D06}" destId="{6DB1796E-84C1-CB4D-887B-EB87A645B40A}" srcOrd="0" destOrd="0" presId="urn:microsoft.com/office/officeart/2005/8/layout/hChevron3"/>
    <dgm:cxn modelId="{C8EF1D62-1041-460E-A88E-6EDE1AAC922F}" type="presOf" srcId="{39FF471C-494D-544C-BBDA-021740649FCF}" destId="{EE0D4EF3-18BF-6C43-BAFE-4CAB667996B9}" srcOrd="0" destOrd="0" presId="urn:microsoft.com/office/officeart/2005/8/layout/hChevron3"/>
    <dgm:cxn modelId="{2CB908EB-952A-AC4A-AE14-F95A9641E9A4}" srcId="{B65604B6-74EF-BE43-80C4-866499F40144}" destId="{39FF471C-494D-544C-BBDA-021740649FCF}" srcOrd="0" destOrd="0" parTransId="{1A1AB547-6A88-CF4E-82C6-CA2A8BE5BBD3}" sibTransId="{ABCB924D-C5FD-A643-89DA-C0A39A29D7B6}"/>
    <dgm:cxn modelId="{451679CA-B0DD-F74B-A7BA-6E0C0C0E3978}" srcId="{B65604B6-74EF-BE43-80C4-866499F40144}" destId="{EF3D8D48-E131-694B-890F-8C8F05056D06}" srcOrd="1" destOrd="0" parTransId="{9CABD1F8-5BE4-D144-B6C6-576E75B6BCC2}" sibTransId="{ADAC7D36-105D-1E4B-9822-8FD5E48CED9A}"/>
    <dgm:cxn modelId="{DA09CECF-6917-8346-B9C5-899AF4F15228}" srcId="{B65604B6-74EF-BE43-80C4-866499F40144}" destId="{7E0C5B5A-7546-2640-B73F-5EDB97681507}" srcOrd="2" destOrd="0" parTransId="{C9EF3A99-770D-194E-A51C-DA9A6D2E10AE}" sibTransId="{101CB469-0CAC-D848-9D24-E684799267DE}"/>
    <dgm:cxn modelId="{28F1E3DD-465B-4D34-B98B-F0666345CF29}" type="presOf" srcId="{B65604B6-74EF-BE43-80C4-866499F40144}" destId="{63D562C8-B6C8-E746-983A-220653FEA56A}" srcOrd="0" destOrd="0" presId="urn:microsoft.com/office/officeart/2005/8/layout/hChevron3"/>
    <dgm:cxn modelId="{95D2DC84-7458-44A7-A154-D91273631DE6}" type="presParOf" srcId="{63D562C8-B6C8-E746-983A-220653FEA56A}" destId="{EE0D4EF3-18BF-6C43-BAFE-4CAB667996B9}" srcOrd="0" destOrd="0" presId="urn:microsoft.com/office/officeart/2005/8/layout/hChevron3"/>
    <dgm:cxn modelId="{CA587BE9-83BA-4A69-8884-5A6E7E2F4B30}" type="presParOf" srcId="{63D562C8-B6C8-E746-983A-220653FEA56A}" destId="{38771679-F899-7942-8EDB-89B69BE36F4B}" srcOrd="1" destOrd="0" presId="urn:microsoft.com/office/officeart/2005/8/layout/hChevron3"/>
    <dgm:cxn modelId="{E625DF9F-8A17-4122-916F-810BD9FF1AF1}" type="presParOf" srcId="{63D562C8-B6C8-E746-983A-220653FEA56A}" destId="{6DB1796E-84C1-CB4D-887B-EB87A645B40A}" srcOrd="2" destOrd="0" presId="urn:microsoft.com/office/officeart/2005/8/layout/hChevron3"/>
    <dgm:cxn modelId="{AE0D0BD6-DC27-49B1-A522-BE3F0613064D}" type="presParOf" srcId="{63D562C8-B6C8-E746-983A-220653FEA56A}" destId="{69586BC9-D0E6-634B-9879-5192A5524A28}" srcOrd="3" destOrd="0" presId="urn:microsoft.com/office/officeart/2005/8/layout/hChevron3"/>
    <dgm:cxn modelId="{C99118B1-E6F2-406F-A623-1DA63809DE7A}" type="presParOf" srcId="{63D562C8-B6C8-E746-983A-220653FEA56A}" destId="{003E8515-57D4-E44D-A30B-241E230C1D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D4EF3-18BF-6C43-BAFE-4CAB667996B9}">
      <dsp:nvSpPr>
        <dsp:cNvPr id="0" name=""/>
        <dsp:cNvSpPr/>
      </dsp:nvSpPr>
      <dsp:spPr>
        <a:xfrm>
          <a:off x="3571" y="2084652"/>
          <a:ext cx="3123406" cy="1249362"/>
        </a:xfrm>
        <a:prstGeom prst="homePlate">
          <a:avLst/>
        </a:prstGeom>
        <a:solidFill>
          <a:schemeClr val="tx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358" tIns="98679" rIns="49340" bIns="98679" numCol="1" spcCol="1270" anchor="ctr" anchorCtr="0">
          <a:noAutofit/>
        </a:bodyPr>
        <a:lstStyle/>
        <a:p>
          <a:pPr lvl="0" algn="ctr" defTabSz="1644650">
            <a:lnSpc>
              <a:spcPct val="90000"/>
            </a:lnSpc>
            <a:spcBef>
              <a:spcPct val="0"/>
            </a:spcBef>
            <a:spcAft>
              <a:spcPct val="35000"/>
            </a:spcAft>
          </a:pPr>
          <a:r>
            <a:rPr lang="en-US" sz="3700" kern="1200" dirty="0"/>
            <a:t>Endorse</a:t>
          </a:r>
        </a:p>
      </dsp:txBody>
      <dsp:txXfrm>
        <a:off x="3571" y="2084652"/>
        <a:ext cx="2811066" cy="1249362"/>
      </dsp:txXfrm>
    </dsp:sp>
    <dsp:sp modelId="{6DB1796E-84C1-CB4D-887B-EB87A645B40A}">
      <dsp:nvSpPr>
        <dsp:cNvPr id="0" name=""/>
        <dsp:cNvSpPr/>
      </dsp:nvSpPr>
      <dsp:spPr>
        <a:xfrm>
          <a:off x="2502296" y="2084652"/>
          <a:ext cx="3123406" cy="1249362"/>
        </a:xfrm>
        <a:prstGeom prst="chevron">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019" tIns="98679" rIns="49340" bIns="98679" numCol="1" spcCol="1270" anchor="ctr" anchorCtr="0">
          <a:noAutofit/>
        </a:bodyPr>
        <a:lstStyle/>
        <a:p>
          <a:pPr lvl="0" algn="ctr" defTabSz="1644650">
            <a:lnSpc>
              <a:spcPct val="90000"/>
            </a:lnSpc>
            <a:spcBef>
              <a:spcPct val="0"/>
            </a:spcBef>
            <a:spcAft>
              <a:spcPct val="35000"/>
            </a:spcAft>
          </a:pPr>
          <a:r>
            <a:rPr lang="en-US" sz="3700" kern="1200" dirty="0"/>
            <a:t>Order</a:t>
          </a:r>
        </a:p>
      </dsp:txBody>
      <dsp:txXfrm>
        <a:off x="3126977" y="2084652"/>
        <a:ext cx="1874044" cy="1249362"/>
      </dsp:txXfrm>
    </dsp:sp>
    <dsp:sp modelId="{003E8515-57D4-E44D-A30B-241E230C1D99}">
      <dsp:nvSpPr>
        <dsp:cNvPr id="0" name=""/>
        <dsp:cNvSpPr/>
      </dsp:nvSpPr>
      <dsp:spPr>
        <a:xfrm>
          <a:off x="5001021" y="2084652"/>
          <a:ext cx="3123406" cy="1249362"/>
        </a:xfrm>
        <a:prstGeom prst="chevron">
          <a:avLst/>
        </a:prstGeom>
        <a:solidFill>
          <a:schemeClr val="tx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019" tIns="98679" rIns="49340" bIns="98679" numCol="1" spcCol="1270" anchor="ctr" anchorCtr="0">
          <a:noAutofit/>
        </a:bodyPr>
        <a:lstStyle/>
        <a:p>
          <a:pPr lvl="0" algn="ctr" defTabSz="1644650">
            <a:lnSpc>
              <a:spcPct val="90000"/>
            </a:lnSpc>
            <a:spcBef>
              <a:spcPct val="0"/>
            </a:spcBef>
            <a:spcAft>
              <a:spcPct val="35000"/>
            </a:spcAft>
          </a:pPr>
          <a:r>
            <a:rPr lang="en-US" sz="3700" kern="1200" dirty="0"/>
            <a:t>Validate</a:t>
          </a:r>
        </a:p>
      </dsp:txBody>
      <dsp:txXfrm>
        <a:off x="5625702" y="2084652"/>
        <a:ext cx="1874044" cy="124936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extLst>
      <p:ext uri="{BB962C8B-B14F-4D97-AF65-F5344CB8AC3E}">
        <p14:creationId xmlns:p14="http://schemas.microsoft.com/office/powerpoint/2010/main" val="2369905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3616" tIns="46808" rIns="93616" bIns="46808" rtlCol="0"/>
          <a:lstStyle>
            <a:lvl1pPr algn="r">
              <a:defRPr sz="1200"/>
            </a:lvl1pPr>
          </a:lstStyle>
          <a:p>
            <a:fld id="{6D0524E5-8614-4D32-A3DF-F32181F74545}" type="datetimeFigureOut">
              <a:rPr lang="en-US" smtClean="0"/>
              <a:pPr/>
              <a:t>8/28/2018</a:t>
            </a:fld>
            <a:endParaRPr lang="en-US"/>
          </a:p>
        </p:txBody>
      </p:sp>
      <p:sp>
        <p:nvSpPr>
          <p:cNvPr id="4" name="Slide Image Placeholder 3"/>
          <p:cNvSpPr>
            <a:spLocks noGrp="1" noRot="1" noChangeAspect="1"/>
          </p:cNvSpPr>
          <p:nvPr>
            <p:ph type="sldImg" idx="2"/>
          </p:nvPr>
        </p:nvSpPr>
        <p:spPr>
          <a:xfrm>
            <a:off x="428625" y="693738"/>
            <a:ext cx="6153150" cy="3462337"/>
          </a:xfrm>
          <a:prstGeom prst="rect">
            <a:avLst/>
          </a:prstGeom>
          <a:noFill/>
          <a:ln w="12700">
            <a:solidFill>
              <a:prstClr val="black"/>
            </a:solidFill>
          </a:ln>
        </p:spPr>
        <p:txBody>
          <a:bodyPr vert="horz" lIns="93616" tIns="46808" rIns="93616" bIns="46808"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616" tIns="46808" rIns="93616" bIns="4680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extLst>
      <p:ext uri="{BB962C8B-B14F-4D97-AF65-F5344CB8AC3E}">
        <p14:creationId xmlns:p14="http://schemas.microsoft.com/office/powerpoint/2010/main" val="413281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1</a:t>
            </a:fld>
            <a:endParaRPr lang="en-US"/>
          </a:p>
        </p:txBody>
      </p:sp>
    </p:spTree>
    <p:extLst>
      <p:ext uri="{BB962C8B-B14F-4D97-AF65-F5344CB8AC3E}">
        <p14:creationId xmlns:p14="http://schemas.microsoft.com/office/powerpoint/2010/main" val="64030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14</a:t>
            </a:fld>
            <a:endParaRPr lang="en-US" dirty="0"/>
          </a:p>
        </p:txBody>
      </p:sp>
    </p:spTree>
    <p:extLst>
      <p:ext uri="{BB962C8B-B14F-4D97-AF65-F5344CB8AC3E}">
        <p14:creationId xmlns:p14="http://schemas.microsoft.com/office/powerpoint/2010/main" val="338208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42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080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17</a:t>
            </a:fld>
            <a:endParaRPr lang="en-US" dirty="0"/>
          </a:p>
        </p:txBody>
      </p:sp>
    </p:spTree>
    <p:extLst>
      <p:ext uri="{BB962C8B-B14F-4D97-AF65-F5344CB8AC3E}">
        <p14:creationId xmlns:p14="http://schemas.microsoft.com/office/powerpoint/2010/main" val="238385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066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19</a:t>
            </a:fld>
            <a:endParaRPr lang="en-US" dirty="0"/>
          </a:p>
        </p:txBody>
      </p:sp>
    </p:spTree>
    <p:extLst>
      <p:ext uri="{BB962C8B-B14F-4D97-AF65-F5344CB8AC3E}">
        <p14:creationId xmlns:p14="http://schemas.microsoft.com/office/powerpoint/2010/main" val="1997079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214545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22</a:t>
            </a:fld>
            <a:endParaRPr lang="en-US"/>
          </a:p>
        </p:txBody>
      </p:sp>
    </p:spTree>
    <p:extLst>
      <p:ext uri="{BB962C8B-B14F-4D97-AF65-F5344CB8AC3E}">
        <p14:creationId xmlns:p14="http://schemas.microsoft.com/office/powerpoint/2010/main" val="163272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987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25</a:t>
            </a:fld>
            <a:endParaRPr lang="en-US"/>
          </a:p>
        </p:txBody>
      </p:sp>
    </p:spTree>
    <p:extLst>
      <p:ext uri="{BB962C8B-B14F-4D97-AF65-F5344CB8AC3E}">
        <p14:creationId xmlns:p14="http://schemas.microsoft.com/office/powerpoint/2010/main" val="64402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1262042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84160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27</a:t>
            </a:fld>
            <a:endParaRPr lang="en-US"/>
          </a:p>
        </p:txBody>
      </p:sp>
    </p:spTree>
    <p:extLst>
      <p:ext uri="{BB962C8B-B14F-4D97-AF65-F5344CB8AC3E}">
        <p14:creationId xmlns:p14="http://schemas.microsoft.com/office/powerpoint/2010/main" val="169030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28</a:t>
            </a:fld>
            <a:endParaRPr lang="en-US"/>
          </a:p>
        </p:txBody>
      </p:sp>
    </p:spTree>
    <p:extLst>
      <p:ext uri="{BB962C8B-B14F-4D97-AF65-F5344CB8AC3E}">
        <p14:creationId xmlns:p14="http://schemas.microsoft.com/office/powerpoint/2010/main" val="1299759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29</a:t>
            </a:fld>
            <a:endParaRPr lang="en-US"/>
          </a:p>
        </p:txBody>
      </p:sp>
    </p:spTree>
    <p:extLst>
      <p:ext uri="{BB962C8B-B14F-4D97-AF65-F5344CB8AC3E}">
        <p14:creationId xmlns:p14="http://schemas.microsoft.com/office/powerpoint/2010/main" val="380609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31</a:t>
            </a:fld>
            <a:endParaRPr lang="en-US" dirty="0"/>
          </a:p>
        </p:txBody>
      </p:sp>
    </p:spTree>
    <p:extLst>
      <p:ext uri="{BB962C8B-B14F-4D97-AF65-F5344CB8AC3E}">
        <p14:creationId xmlns:p14="http://schemas.microsoft.com/office/powerpoint/2010/main" val="1042249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33</a:t>
            </a:fld>
            <a:endParaRPr lang="en-US"/>
          </a:p>
        </p:txBody>
      </p:sp>
    </p:spTree>
    <p:extLst>
      <p:ext uri="{BB962C8B-B14F-4D97-AF65-F5344CB8AC3E}">
        <p14:creationId xmlns:p14="http://schemas.microsoft.com/office/powerpoint/2010/main" val="1103970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35</a:t>
            </a:fld>
            <a:endParaRPr lang="en-US"/>
          </a:p>
        </p:txBody>
      </p:sp>
    </p:spTree>
    <p:extLst>
      <p:ext uri="{BB962C8B-B14F-4D97-AF65-F5344CB8AC3E}">
        <p14:creationId xmlns:p14="http://schemas.microsoft.com/office/powerpoint/2010/main" val="2577862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36</a:t>
            </a:fld>
            <a:endParaRPr lang="en-US"/>
          </a:p>
        </p:txBody>
      </p:sp>
    </p:spTree>
    <p:extLst>
      <p:ext uri="{BB962C8B-B14F-4D97-AF65-F5344CB8AC3E}">
        <p14:creationId xmlns:p14="http://schemas.microsoft.com/office/powerpoint/2010/main" val="2735766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37</a:t>
            </a:fld>
            <a:endParaRPr lang="en-US"/>
          </a:p>
        </p:txBody>
      </p:sp>
    </p:spTree>
    <p:extLst>
      <p:ext uri="{BB962C8B-B14F-4D97-AF65-F5344CB8AC3E}">
        <p14:creationId xmlns:p14="http://schemas.microsoft.com/office/powerpoint/2010/main" val="3742790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38</a:t>
            </a:fld>
            <a:endParaRPr lang="en-US"/>
          </a:p>
        </p:txBody>
      </p:sp>
    </p:spTree>
    <p:extLst>
      <p:ext uri="{BB962C8B-B14F-4D97-AF65-F5344CB8AC3E}">
        <p14:creationId xmlns:p14="http://schemas.microsoft.com/office/powerpoint/2010/main" val="78620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3411447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39</a:t>
            </a:fld>
            <a:endParaRPr lang="en-US"/>
          </a:p>
        </p:txBody>
      </p:sp>
    </p:spTree>
    <p:extLst>
      <p:ext uri="{BB962C8B-B14F-4D97-AF65-F5344CB8AC3E}">
        <p14:creationId xmlns:p14="http://schemas.microsoft.com/office/powerpoint/2010/main" val="3192674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40</a:t>
            </a:fld>
            <a:endParaRPr lang="en-US"/>
          </a:p>
        </p:txBody>
      </p:sp>
    </p:spTree>
    <p:extLst>
      <p:ext uri="{BB962C8B-B14F-4D97-AF65-F5344CB8AC3E}">
        <p14:creationId xmlns:p14="http://schemas.microsoft.com/office/powerpoint/2010/main" val="105586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41</a:t>
            </a:fld>
            <a:endParaRPr lang="en-US"/>
          </a:p>
        </p:txBody>
      </p:sp>
    </p:spTree>
    <p:extLst>
      <p:ext uri="{BB962C8B-B14F-4D97-AF65-F5344CB8AC3E}">
        <p14:creationId xmlns:p14="http://schemas.microsoft.com/office/powerpoint/2010/main" val="3040423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43</a:t>
            </a:fld>
            <a:endParaRPr lang="en-US"/>
          </a:p>
        </p:txBody>
      </p:sp>
    </p:spTree>
    <p:extLst>
      <p:ext uri="{BB962C8B-B14F-4D97-AF65-F5344CB8AC3E}">
        <p14:creationId xmlns:p14="http://schemas.microsoft.com/office/powerpoint/2010/main" val="3251998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44</a:t>
            </a:fld>
            <a:endParaRPr lang="en-US"/>
          </a:p>
        </p:txBody>
      </p:sp>
    </p:spTree>
    <p:extLst>
      <p:ext uri="{BB962C8B-B14F-4D97-AF65-F5344CB8AC3E}">
        <p14:creationId xmlns:p14="http://schemas.microsoft.com/office/powerpoint/2010/main" val="312291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45</a:t>
            </a:fld>
            <a:endParaRPr lang="en-US"/>
          </a:p>
        </p:txBody>
      </p:sp>
    </p:spTree>
    <p:extLst>
      <p:ext uri="{BB962C8B-B14F-4D97-AF65-F5344CB8AC3E}">
        <p14:creationId xmlns:p14="http://schemas.microsoft.com/office/powerpoint/2010/main" val="3786127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47</a:t>
            </a:fld>
            <a:endParaRPr lang="en-US"/>
          </a:p>
        </p:txBody>
      </p:sp>
    </p:spTree>
    <p:extLst>
      <p:ext uri="{BB962C8B-B14F-4D97-AF65-F5344CB8AC3E}">
        <p14:creationId xmlns:p14="http://schemas.microsoft.com/office/powerpoint/2010/main" val="3133672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48</a:t>
            </a:fld>
            <a:endParaRPr lang="en-US"/>
          </a:p>
        </p:txBody>
      </p:sp>
    </p:spTree>
    <p:extLst>
      <p:ext uri="{BB962C8B-B14F-4D97-AF65-F5344CB8AC3E}">
        <p14:creationId xmlns:p14="http://schemas.microsoft.com/office/powerpoint/2010/main" val="1638974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49</a:t>
            </a:fld>
            <a:endParaRPr lang="en-US"/>
          </a:p>
        </p:txBody>
      </p:sp>
    </p:spTree>
    <p:extLst>
      <p:ext uri="{BB962C8B-B14F-4D97-AF65-F5344CB8AC3E}">
        <p14:creationId xmlns:p14="http://schemas.microsoft.com/office/powerpoint/2010/main" val="826008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50</a:t>
            </a:fld>
            <a:endParaRPr lang="en-US"/>
          </a:p>
        </p:txBody>
      </p:sp>
    </p:spTree>
    <p:extLst>
      <p:ext uri="{BB962C8B-B14F-4D97-AF65-F5344CB8AC3E}">
        <p14:creationId xmlns:p14="http://schemas.microsoft.com/office/powerpoint/2010/main" val="3050422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7</a:t>
            </a:fld>
            <a:endParaRPr lang="en-US" dirty="0"/>
          </a:p>
        </p:txBody>
      </p:sp>
    </p:spTree>
    <p:extLst>
      <p:ext uri="{BB962C8B-B14F-4D97-AF65-F5344CB8AC3E}">
        <p14:creationId xmlns:p14="http://schemas.microsoft.com/office/powerpoint/2010/main" val="3715584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51</a:t>
            </a:fld>
            <a:endParaRPr lang="en-US"/>
          </a:p>
        </p:txBody>
      </p:sp>
    </p:spTree>
    <p:extLst>
      <p:ext uri="{BB962C8B-B14F-4D97-AF65-F5344CB8AC3E}">
        <p14:creationId xmlns:p14="http://schemas.microsoft.com/office/powerpoint/2010/main" val="1758311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52</a:t>
            </a:fld>
            <a:endParaRPr lang="en-US"/>
          </a:p>
        </p:txBody>
      </p:sp>
    </p:spTree>
    <p:extLst>
      <p:ext uri="{BB962C8B-B14F-4D97-AF65-F5344CB8AC3E}">
        <p14:creationId xmlns:p14="http://schemas.microsoft.com/office/powerpoint/2010/main" val="2880009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53</a:t>
            </a:fld>
            <a:endParaRPr lang="en-US"/>
          </a:p>
        </p:txBody>
      </p:sp>
    </p:spTree>
    <p:extLst>
      <p:ext uri="{BB962C8B-B14F-4D97-AF65-F5344CB8AC3E}">
        <p14:creationId xmlns:p14="http://schemas.microsoft.com/office/powerpoint/2010/main" val="1504117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54</a:t>
            </a:fld>
            <a:endParaRPr lang="en-US"/>
          </a:p>
        </p:txBody>
      </p:sp>
    </p:spTree>
    <p:extLst>
      <p:ext uri="{BB962C8B-B14F-4D97-AF65-F5344CB8AC3E}">
        <p14:creationId xmlns:p14="http://schemas.microsoft.com/office/powerpoint/2010/main" val="2911089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A23C2C-3334-4B4F-92AB-A790C33FFEE9}" type="slidenum">
              <a:rPr lang="en-US" smtClean="0"/>
              <a:t>56</a:t>
            </a:fld>
            <a:endParaRPr lang="en-US"/>
          </a:p>
        </p:txBody>
      </p:sp>
    </p:spTree>
    <p:extLst>
      <p:ext uri="{BB962C8B-B14F-4D97-AF65-F5344CB8AC3E}">
        <p14:creationId xmlns:p14="http://schemas.microsoft.com/office/powerpoint/2010/main" val="2854621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57</a:t>
            </a:fld>
            <a:endParaRPr lang="en-US"/>
          </a:p>
        </p:txBody>
      </p:sp>
    </p:spTree>
    <p:extLst>
      <p:ext uri="{BB962C8B-B14F-4D97-AF65-F5344CB8AC3E}">
        <p14:creationId xmlns:p14="http://schemas.microsoft.com/office/powerpoint/2010/main" val="421109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19196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342543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endParaRPr lang="en-US" dirty="0"/>
          </a:p>
        </p:txBody>
      </p:sp>
    </p:spTree>
    <p:extLst>
      <p:ext uri="{BB962C8B-B14F-4D97-AF65-F5344CB8AC3E}">
        <p14:creationId xmlns:p14="http://schemas.microsoft.com/office/powerpoint/2010/main" val="335432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a:lnSpc>
                <a:spcPct val="100000"/>
              </a:lnSpc>
              <a:spcBef>
                <a:spcPct val="0"/>
              </a:spcBef>
              <a:buNone/>
            </a:pPr>
            <a:r>
              <a:rPr lang="en-US" altLang="en-US" dirty="0"/>
              <a:t>Delete the services for what</a:t>
            </a:r>
            <a:r>
              <a:rPr lang="en-US" altLang="en-US" baseline="0" dirty="0"/>
              <a:t> the bill is </a:t>
            </a:r>
            <a:endParaRPr lang="en-US" altLang="en-US" dirty="0"/>
          </a:p>
        </p:txBody>
      </p:sp>
    </p:spTree>
    <p:extLst>
      <p:ext uri="{BB962C8B-B14F-4D97-AF65-F5344CB8AC3E}">
        <p14:creationId xmlns:p14="http://schemas.microsoft.com/office/powerpoint/2010/main" val="327640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0523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13</a:t>
            </a:fld>
            <a:endParaRPr lang="en-US" dirty="0"/>
          </a:p>
        </p:txBody>
      </p:sp>
    </p:spTree>
    <p:extLst>
      <p:ext uri="{BB962C8B-B14F-4D97-AF65-F5344CB8AC3E}">
        <p14:creationId xmlns:p14="http://schemas.microsoft.com/office/powerpoint/2010/main" val="2668032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5.png"/><Relationship Id="rId4" Type="http://schemas.openxmlformats.org/officeDocument/2006/relationships/tags" Target="../tags/tag33.xml"/><Relationship Id="rId9"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5.png"/><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8.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8.xml"/><Relationship Id="rId7" Type="http://schemas.openxmlformats.org/officeDocument/2006/relationships/image" Target="../media/image5.jpeg"/><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11" name="Picture 10" descr="139871404.jpg"/>
          <p:cNvPicPr>
            <a:picLocks noChangeAspect="1"/>
          </p:cNvPicPr>
          <p:nvPr userDrawn="1"/>
        </p:nvPicPr>
        <p:blipFill>
          <a:blip r:embed="rId5" cstate="print"/>
          <a:srcRect/>
          <a:stretch>
            <a:fillRect/>
          </a:stretch>
        </p:blipFill>
        <p:spPr>
          <a:xfrm>
            <a:off x="0" y="1157036"/>
            <a:ext cx="12192000" cy="5400518"/>
          </a:xfrm>
          <a:prstGeom prst="rect">
            <a:avLst/>
          </a:prstGeom>
        </p:spPr>
      </p:pic>
      <p:sp>
        <p:nvSpPr>
          <p:cNvPr id="16" name="Rectangle 15"/>
          <p:cNvSpPr/>
          <p:nvPr userDrawn="1">
            <p:custDataLst>
              <p:tags r:id="rId1"/>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a:p>
        </p:txBody>
      </p:sp>
      <p:sp>
        <p:nvSpPr>
          <p:cNvPr id="17" name="Rectangle 7"/>
          <p:cNvSpPr/>
          <p:nvPr userDrawn="1">
            <p:custDataLst>
              <p:tags r:id="rId2"/>
            </p:custDataLst>
          </p:nvPr>
        </p:nvSpPr>
        <p:spPr bwMode="auto">
          <a:xfrm>
            <a:off x="-2736" y="0"/>
            <a:ext cx="12194736"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7743715" y="6520695"/>
            <a:ext cx="4001900"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857613" y="514697"/>
            <a:ext cx="4181440" cy="958698"/>
          </a:xfrm>
          <a:prstGeom prst="rect">
            <a:avLst/>
          </a:prstGeom>
        </p:spPr>
      </p:pic>
      <p:sp>
        <p:nvSpPr>
          <p:cNvPr id="2" name="Title 1"/>
          <p:cNvSpPr>
            <a:spLocks noGrp="1"/>
          </p:cNvSpPr>
          <p:nvPr userDrawn="1">
            <p:ph type="ctrTitle"/>
          </p:nvPr>
        </p:nvSpPr>
        <p:spPr>
          <a:xfrm>
            <a:off x="0" y="2476689"/>
            <a:ext cx="6502400" cy="1965770"/>
          </a:xfrm>
        </p:spPr>
        <p:txBody>
          <a:bodyPr lIns="228600"/>
          <a:lstStyle>
            <a:lvl1pPr>
              <a:defRPr sz="2800"/>
            </a:lvl1pPr>
          </a:lstStyle>
          <a:p>
            <a:r>
              <a:rPr lang="en-US"/>
              <a:t>Click to edit Master title style</a:t>
            </a:r>
          </a:p>
        </p:txBody>
      </p:sp>
      <p:sp>
        <p:nvSpPr>
          <p:cNvPr id="3" name="Subtitle 2"/>
          <p:cNvSpPr>
            <a:spLocks noGrp="1"/>
          </p:cNvSpPr>
          <p:nvPr userDrawn="1">
            <p:ph type="subTitle" idx="1"/>
          </p:nvPr>
        </p:nvSpPr>
        <p:spPr>
          <a:xfrm>
            <a:off x="0" y="4442459"/>
            <a:ext cx="6502400" cy="914400"/>
          </a:xfrm>
        </p:spPr>
        <p:txBody>
          <a:bodyPr lIns="228600" rIns="0">
            <a:noAutofit/>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36062" y="211609"/>
            <a:ext cx="5283200" cy="523220"/>
          </a:xfrm>
        </p:spPr>
        <p:txBody>
          <a:bodyPr/>
          <a:lstStyle>
            <a:lvl1pPr algn="l" defTabSz="609570" rtl="0" eaLnBrk="1" latinLnBrk="0" hangingPunct="1">
              <a:lnSpc>
                <a:spcPct val="100000"/>
              </a:lnSpc>
              <a:spcBef>
                <a:spcPts val="1467"/>
              </a:spcBef>
              <a:buNone/>
              <a:defRPr lang="en-US" sz="2200" b="1" kern="1200" dirty="0">
                <a:solidFill>
                  <a:srgbClr val="6964D1"/>
                </a:solidFill>
                <a:latin typeface="Arial" pitchFamily="34" charset="0"/>
                <a:ea typeface="+mj-ea"/>
                <a:cs typeface="Arial" pitchFamily="34" charset="0"/>
              </a:defRPr>
            </a:lvl1pPr>
          </a:lstStyle>
          <a:p>
            <a:r>
              <a:rPr lang="en-US" dirty="0"/>
              <a:t>Click to edit Master title</a:t>
            </a:r>
          </a:p>
        </p:txBody>
      </p:sp>
      <p:sp>
        <p:nvSpPr>
          <p:cNvPr id="5" name="Rectangle 4"/>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6" name="Groupe 1"/>
          <p:cNvGrpSpPr/>
          <p:nvPr userDrawn="1"/>
        </p:nvGrpSpPr>
        <p:grpSpPr>
          <a:xfrm>
            <a:off x="11509298" y="305304"/>
            <a:ext cx="346641" cy="321477"/>
            <a:chOff x="11501102" y="171573"/>
            <a:chExt cx="419436" cy="388988"/>
          </a:xfrm>
        </p:grpSpPr>
        <p:sp>
          <p:nvSpPr>
            <p:cNvPr id="7"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2200" y="278040"/>
            <a:ext cx="348741" cy="348741"/>
          </a:xfrm>
          <a:prstGeom prst="rect">
            <a:avLst/>
          </a:prstGeom>
        </p:spPr>
      </p:pic>
    </p:spTree>
    <p:extLst>
      <p:ext uri="{BB962C8B-B14F-4D97-AF65-F5344CB8AC3E}">
        <p14:creationId xmlns:p14="http://schemas.microsoft.com/office/powerpoint/2010/main" val="342866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40202" y="318586"/>
            <a:ext cx="10358120" cy="338554"/>
          </a:xfrm>
        </p:spPr>
        <p:txBody>
          <a:bodyPr/>
          <a:lstStyle>
            <a:lvl1pPr marL="0" indent="0">
              <a:buNone/>
              <a:defRPr lang="en-US" sz="2200" b="1" kern="1200" dirty="0">
                <a:solidFill>
                  <a:srgbClr val="6964D1"/>
                </a:solidFill>
                <a:latin typeface="Arial" pitchFamily="34" charset="0"/>
                <a:ea typeface="+mj-ea"/>
                <a:cs typeface="Arial" pitchFamily="34" charset="0"/>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sp>
        <p:nvSpPr>
          <p:cNvPr id="12" name="Rectangle 11"/>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3" name="Groupe 1"/>
          <p:cNvGrpSpPr/>
          <p:nvPr userDrawn="1"/>
        </p:nvGrpSpPr>
        <p:grpSpPr>
          <a:xfrm>
            <a:off x="11509298" y="305304"/>
            <a:ext cx="346641" cy="321477"/>
            <a:chOff x="11501102" y="171573"/>
            <a:chExt cx="419436" cy="388988"/>
          </a:xfrm>
        </p:grpSpPr>
        <p:sp>
          <p:nvSpPr>
            <p:cNvPr id="1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2200" y="278040"/>
            <a:ext cx="348741" cy="348741"/>
          </a:xfrm>
          <a:prstGeom prst="rect">
            <a:avLst/>
          </a:prstGeom>
        </p:spPr>
      </p:pic>
      <p:pic>
        <p:nvPicPr>
          <p:cNvPr id="9" name="Picture 8"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8011" y="401774"/>
            <a:ext cx="615136" cy="229233"/>
          </a:xfrm>
          <a:prstGeom prst="rect">
            <a:avLst/>
          </a:prstGeom>
        </p:spPr>
      </p:pic>
    </p:spTree>
    <p:extLst>
      <p:ext uri="{BB962C8B-B14F-4D97-AF65-F5344CB8AC3E}">
        <p14:creationId xmlns:p14="http://schemas.microsoft.com/office/powerpoint/2010/main" val="95971170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9265" name="think-cell Slide" r:id="rId4" imgW="360" imgH="360" progId="">
                  <p:embed/>
                </p:oleObj>
              </mc:Choice>
              <mc:Fallback>
                <p:oleObj name="think-cell Slide" r:id="rId4" imgW="360" imgH="360" progId="">
                  <p:embed/>
                  <p:pic>
                    <p:nvPicPr>
                      <p:cNvPr id="0"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2" y="4"/>
          <a:ext cx="180999" cy="143985"/>
        </p:xfrm>
        <a:graphic>
          <a:graphicData uri="http://schemas.openxmlformats.org/presentationml/2006/ole">
            <mc:AlternateContent xmlns:mc="http://schemas.openxmlformats.org/markup-compatibility/2006">
              <mc:Choice xmlns:v="urn:schemas-microsoft-com:vml" Requires="v">
                <p:oleObj spid="_x0000_s11313"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 y="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7116221" y="3258545"/>
            <a:ext cx="4555760"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solidFill>
                    <a:srgbClr val="263147"/>
                  </a:solidFill>
                </a:endParaRPr>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grpSp>
      </p:grpSp>
      <p:sp>
        <p:nvSpPr>
          <p:cNvPr id="336" name="Rectangle 9"/>
          <p:cNvSpPr>
            <a:spLocks noChangeArrowheads="1"/>
          </p:cNvSpPr>
          <p:nvPr userDrawn="1">
            <p:custDataLst>
              <p:tags r:id="rId4"/>
            </p:custDataLst>
          </p:nvPr>
        </p:nvSpPr>
        <p:spPr bwMode="gray">
          <a:xfrm>
            <a:off x="1375955" y="3827545"/>
            <a:ext cx="5432144"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a:t>
            </a:r>
            <a:r>
              <a:rPr lang="en-US" sz="1000" baseline="30000">
                <a:solidFill>
                  <a:prstClr val="white"/>
                </a:solidFill>
                <a:latin typeface="Arial" pitchFamily="34" charset="0"/>
                <a:cs typeface="Arial" pitchFamily="34" charset="0"/>
              </a:rPr>
              <a:t>®</a:t>
            </a:r>
            <a:r>
              <a:rPr lang="en-US" sz="1000">
                <a:solidFill>
                  <a:prstClr val="white"/>
                </a:solidFill>
                <a:latin typeface="Arial" pitchFamily="34" charset="0"/>
                <a:cs typeface="Arial" pitchFamily="34" charset="0"/>
              </a:rPr>
              <a:t>, its worldwide delivery model. Learn more about us at www.capgemini.com.</a:t>
            </a:r>
          </a:p>
          <a:p>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9" name="Image 337" descr="CBE_Label_ppt.png"/>
          <p:cNvPicPr>
            <a:picLocks noChangeAspect="1"/>
          </p:cNvPicPr>
          <p:nvPr userDrawn="1"/>
        </p:nvPicPr>
        <p:blipFill>
          <a:blip r:embed="rId10" cstate="print"/>
          <a:stretch>
            <a:fillRect/>
          </a:stretch>
        </p:blipFill>
        <p:spPr>
          <a:xfrm>
            <a:off x="1034104" y="3395466"/>
            <a:ext cx="692760" cy="523727"/>
          </a:xfrm>
          <a:prstGeom prst="rect">
            <a:avLst/>
          </a:prstGeom>
          <a:noFill/>
          <a:ln>
            <a:noFill/>
          </a:ln>
        </p:spPr>
      </p:pic>
    </p:spTree>
    <p:extLst>
      <p:ext uri="{BB962C8B-B14F-4D97-AF65-F5344CB8AC3E}">
        <p14:creationId xmlns:p14="http://schemas.microsoft.com/office/powerpoint/2010/main" val="2709426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6112727" y="3083753"/>
            <a:ext cx="6079275"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514900 w 4514900"/>
              <a:gd name="connsiteY0" fmla="*/ 2132777 h 2132777"/>
              <a:gd name="connsiteX1" fmla="*/ 164137 w 4514900"/>
              <a:gd name="connsiteY1" fmla="*/ 2132777 h 2132777"/>
              <a:gd name="connsiteX2" fmla="*/ 48075 w 4514900"/>
              <a:gd name="connsiteY2" fmla="*/ 2084702 h 2132777"/>
              <a:gd name="connsiteX3" fmla="*/ 0 w 4514900"/>
              <a:gd name="connsiteY3" fmla="*/ 1968640 h 2132777"/>
              <a:gd name="connsiteX4" fmla="*/ 0 w 451490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900" h="2132777">
                <a:moveTo>
                  <a:pt x="451490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457200" bIns="144000" rtlCol="0" anchor="b"/>
          <a:lstStyle/>
          <a:p>
            <a:pPr algn="just" defTabSz="1042966">
              <a:defRPr/>
            </a:pPr>
            <a:r>
              <a:rPr lang="en-US" sz="1800"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 its worldwide delivery model. </a:t>
            </a:r>
            <a:br>
              <a:rPr lang="en-US" sz="1000">
                <a:solidFill>
                  <a:prstClr val="white"/>
                </a:solidFill>
                <a:latin typeface="Arial" pitchFamily="34" charset="0"/>
                <a:cs typeface="Arial" pitchFamily="34" charset="0"/>
              </a:rPr>
            </a:br>
            <a:r>
              <a:rPr lang="en-US" sz="1000">
                <a:solidFill>
                  <a:prstClr val="white"/>
                </a:solidFill>
                <a:latin typeface="Arial" pitchFamily="34" charset="0"/>
                <a:cs typeface="Arial" pitchFamily="34" charset="0"/>
              </a:rPr>
              <a:t>Learn more about us at www.capgemini.com.</a:t>
            </a:r>
          </a:p>
          <a:p>
            <a:pPr algn="just"/>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graphicFrame>
        <p:nvGraphicFramePr>
          <p:cNvPr id="6" name="Object 5" hidden="1"/>
          <p:cNvGraphicFramePr>
            <a:graphicFrameLocks noChangeAspect="1"/>
          </p:cNvGraphicFramePr>
          <p:nvPr>
            <p:custDataLst>
              <p:tags r:id="rId3"/>
            </p:custDataLst>
          </p:nvPr>
        </p:nvGraphicFramePr>
        <p:xfrm>
          <a:off x="2" y="4"/>
          <a:ext cx="180999" cy="143985"/>
        </p:xfrm>
        <a:graphic>
          <a:graphicData uri="http://schemas.openxmlformats.org/presentationml/2006/ole">
            <mc:AlternateContent xmlns:mc="http://schemas.openxmlformats.org/markup-compatibility/2006">
              <mc:Choice xmlns:v="urn:schemas-microsoft-com:vml" Requires="v">
                <p:oleObj spid="_x0000_s1233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Image 6" descr="CBE_Label_ppt.png"/>
          <p:cNvPicPr>
            <a:picLocks noChangeAspect="1"/>
          </p:cNvPicPr>
          <p:nvPr userDrawn="1"/>
        </p:nvPicPr>
        <p:blipFill>
          <a:blip r:embed="rId7" cstate="print"/>
          <a:stretch>
            <a:fillRect/>
          </a:stretch>
        </p:blipFill>
        <p:spPr>
          <a:xfrm>
            <a:off x="5757532" y="2791401"/>
            <a:ext cx="692760" cy="523727"/>
          </a:xfrm>
          <a:prstGeom prst="rect">
            <a:avLst/>
          </a:prstGeom>
          <a:noFill/>
          <a:ln>
            <a:noFill/>
          </a:ln>
        </p:spPr>
      </p:pic>
    </p:spTree>
    <p:extLst>
      <p:ext uri="{BB962C8B-B14F-4D97-AF65-F5344CB8AC3E}">
        <p14:creationId xmlns:p14="http://schemas.microsoft.com/office/powerpoint/2010/main" val="4140244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336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068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4AD8C3-D400-42D3-B4EC-58A496C822D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537366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AD8C3-D400-42D3-B4EC-58A496C822D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E5FD0-7254-4F90-BC7F-C238F25A47E5}" type="slidenum">
              <a:rPr lang="en-US" smtClean="0"/>
              <a:t>‹#›</a:t>
            </a:fld>
            <a:endParaRPr lang="en-US"/>
          </a:p>
        </p:txBody>
      </p:sp>
      <p:grpSp>
        <p:nvGrpSpPr>
          <p:cNvPr id="7" name="Groupe 1"/>
          <p:cNvGrpSpPr/>
          <p:nvPr userDrawn="1"/>
        </p:nvGrpSpPr>
        <p:grpSpPr>
          <a:xfrm>
            <a:off x="11547414" y="325611"/>
            <a:ext cx="462188" cy="321477"/>
            <a:chOff x="11501102" y="171573"/>
            <a:chExt cx="419436" cy="388988"/>
          </a:xfrm>
        </p:grpSpPr>
        <p:sp>
          <p:nvSpPr>
            <p:cNvPr id="8"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sp>
          <p:nvSpPr>
            <p:cNvPr id="9"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gr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4617" y="298347"/>
            <a:ext cx="464988" cy="348741"/>
          </a:xfrm>
          <a:prstGeom prst="rect">
            <a:avLst/>
          </a:prstGeom>
        </p:spPr>
      </p:pic>
      <p:sp>
        <p:nvSpPr>
          <p:cNvPr id="11" name="Rectangle 10"/>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716068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AD8C3-D400-42D3-B4EC-58A496C822D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832878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4AD8C3-D400-42D3-B4EC-58A496C822D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91076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11765280" cy="822960"/>
          </a:xfrm>
        </p:spPr>
        <p:txBody>
          <a:bodyPr/>
          <a:lstStyle/>
          <a:p>
            <a:r>
              <a:rPr lang="en-US"/>
              <a:t>Click to edit Master title style</a:t>
            </a:r>
          </a:p>
        </p:txBody>
      </p:sp>
      <p:sp>
        <p:nvSpPr>
          <p:cNvPr id="4" name="Text Placeholder 3"/>
          <p:cNvSpPr>
            <a:spLocks noGrp="1"/>
          </p:cNvSpPr>
          <p:nvPr>
            <p:ph type="body" sz="quarter" idx="10"/>
          </p:nvPr>
        </p:nvSpPr>
        <p:spPr>
          <a:xfrm>
            <a:off x="426720" y="1171978"/>
            <a:ext cx="1133856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4AD8C3-D400-42D3-B4EC-58A496C822D8}"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11142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4AD8C3-D400-42D3-B4EC-58A496C822D8}"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E5FD0-7254-4F90-BC7F-C238F25A47E5}" type="slidenum">
              <a:rPr lang="en-US" smtClean="0"/>
              <a:t>‹#›</a:t>
            </a:fld>
            <a:endParaRPr lang="en-US"/>
          </a:p>
        </p:txBody>
      </p:sp>
      <p:grpSp>
        <p:nvGrpSpPr>
          <p:cNvPr id="6" name="Groupe 1"/>
          <p:cNvGrpSpPr/>
          <p:nvPr userDrawn="1"/>
        </p:nvGrpSpPr>
        <p:grpSpPr>
          <a:xfrm>
            <a:off x="11547414" y="325611"/>
            <a:ext cx="462188" cy="321477"/>
            <a:chOff x="11501102" y="171573"/>
            <a:chExt cx="419436" cy="388988"/>
          </a:xfrm>
        </p:grpSpPr>
        <p:sp>
          <p:nvSpPr>
            <p:cNvPr id="7"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sp>
          <p:nvSpPr>
            <p:cNvPr id="8"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gr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4617" y="298347"/>
            <a:ext cx="464988" cy="348741"/>
          </a:xfrm>
          <a:prstGeom prst="rect">
            <a:avLst/>
          </a:prstGeom>
        </p:spPr>
      </p:pic>
      <p:sp>
        <p:nvSpPr>
          <p:cNvPr id="10" name="Rectangle 9"/>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58844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AD8C3-D400-42D3-B4EC-58A496C822D8}"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DE5FD0-7254-4F90-BC7F-C238F25A47E5}" type="slidenum">
              <a:rPr lang="en-US" smtClean="0"/>
              <a:t>‹#›</a:t>
            </a:fld>
            <a:endParaRPr lang="en-US"/>
          </a:p>
        </p:txBody>
      </p:sp>
      <p:grpSp>
        <p:nvGrpSpPr>
          <p:cNvPr id="5" name="Groupe 1"/>
          <p:cNvGrpSpPr/>
          <p:nvPr userDrawn="1"/>
        </p:nvGrpSpPr>
        <p:grpSpPr>
          <a:xfrm>
            <a:off x="11547414" y="325611"/>
            <a:ext cx="462188" cy="321477"/>
            <a:chOff x="11501102" y="171573"/>
            <a:chExt cx="419436" cy="388988"/>
          </a:xfrm>
        </p:grpSpPr>
        <p:sp>
          <p:nvSpPr>
            <p:cNvPr id="6"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sp>
          <p:nvSpPr>
            <p:cNvPr id="7"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gr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4617" y="298347"/>
            <a:ext cx="464988" cy="348741"/>
          </a:xfrm>
          <a:prstGeom prst="rect">
            <a:avLst/>
          </a:prstGeom>
        </p:spPr>
      </p:pic>
    </p:spTree>
    <p:extLst>
      <p:ext uri="{BB962C8B-B14F-4D97-AF65-F5344CB8AC3E}">
        <p14:creationId xmlns:p14="http://schemas.microsoft.com/office/powerpoint/2010/main" val="3935008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AD8C3-D400-42D3-B4EC-58A496C822D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460821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AD8C3-D400-42D3-B4EC-58A496C822D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460167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AD8C3-D400-42D3-B4EC-58A496C822D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474820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AD8C3-D400-42D3-B4EC-58A496C822D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E5FD0-7254-4F90-BC7F-C238F25A47E5}" type="slidenum">
              <a:rPr lang="en-US" smtClean="0"/>
              <a:t>‹#›</a:t>
            </a:fld>
            <a:endParaRPr lang="en-US"/>
          </a:p>
        </p:txBody>
      </p:sp>
    </p:spTree>
    <p:extLst>
      <p:ext uri="{BB962C8B-B14F-4D97-AF65-F5344CB8AC3E}">
        <p14:creationId xmlns:p14="http://schemas.microsoft.com/office/powerpoint/2010/main" val="1785091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1744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802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E06185A-5BFC-4ED2-BAEE-4157C4188C2E}"/>
              </a:ext>
            </a:extLst>
          </p:cNvPr>
          <p:cNvSpPr>
            <a:spLocks noGrp="1"/>
          </p:cNvSpPr>
          <p:nvPr>
            <p:ph type="dt" sz="half" idx="10"/>
          </p:nvPr>
        </p:nvSpPr>
        <p:spPr/>
        <p:txBody>
          <a:bodyPr/>
          <a:lstStyle/>
          <a:p>
            <a:fld id="{D14AD8C3-D400-42D3-B4EC-58A496C822D8}" type="datetimeFigureOut">
              <a:rPr lang="en-US" smtClean="0"/>
              <a:t>8/28/2018</a:t>
            </a:fld>
            <a:endParaRPr lang="en-US"/>
          </a:p>
        </p:txBody>
      </p:sp>
      <p:sp>
        <p:nvSpPr>
          <p:cNvPr id="4" name="Footer Placeholder 3">
            <a:extLst>
              <a:ext uri="{FF2B5EF4-FFF2-40B4-BE49-F238E27FC236}">
                <a16:creationId xmlns="" xmlns:a16="http://schemas.microsoft.com/office/drawing/2014/main" id="{23BE4D9D-F1C0-4827-9B22-7544CCE067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D6BAE9F-2F99-4F42-8584-316ECB2808BC}"/>
              </a:ext>
            </a:extLst>
          </p:cNvPr>
          <p:cNvSpPr>
            <a:spLocks noGrp="1"/>
          </p:cNvSpPr>
          <p:nvPr>
            <p:ph type="sldNum" sz="quarter" idx="12"/>
          </p:nvPr>
        </p:nvSpPr>
        <p:spPr/>
        <p:txBody>
          <a:bodyPr/>
          <a:lstStyle/>
          <a:p>
            <a:fld id="{09DE5FD0-7254-4F90-BC7F-C238F25A47E5}" type="slidenum">
              <a:rPr lang="en-US" smtClean="0"/>
              <a:t>‹#›</a:t>
            </a:fld>
            <a:endParaRPr lang="en-US"/>
          </a:p>
        </p:txBody>
      </p:sp>
      <p:sp>
        <p:nvSpPr>
          <p:cNvPr id="7" name="Title 1">
            <a:extLst>
              <a:ext uri="{FF2B5EF4-FFF2-40B4-BE49-F238E27FC236}">
                <a16:creationId xmlns="" xmlns:a16="http://schemas.microsoft.com/office/drawing/2014/main" id="{2260923F-298E-4AEB-B63B-1CD84A4F3722}"/>
              </a:ext>
            </a:extLst>
          </p:cNvPr>
          <p:cNvSpPr>
            <a:spLocks noGrp="1"/>
          </p:cNvSpPr>
          <p:nvPr>
            <p:ph type="title"/>
          </p:nvPr>
        </p:nvSpPr>
        <p:spPr>
          <a:xfrm>
            <a:off x="257628" y="278040"/>
            <a:ext cx="105156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8" name="Groupe 1"/>
          <p:cNvGrpSpPr/>
          <p:nvPr userDrawn="1"/>
        </p:nvGrpSpPr>
        <p:grpSpPr>
          <a:xfrm>
            <a:off x="11547414" y="325611"/>
            <a:ext cx="462188" cy="321477"/>
            <a:chOff x="11501102" y="171573"/>
            <a:chExt cx="419436" cy="388988"/>
          </a:xfrm>
        </p:grpSpPr>
        <p:sp>
          <p:nvSpPr>
            <p:cNvPr id="9"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sp>
          <p:nvSpPr>
            <p:cNvPr id="10"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4617" y="298347"/>
            <a:ext cx="464988" cy="348741"/>
          </a:xfrm>
          <a:prstGeom prst="rect">
            <a:avLst/>
          </a:prstGeom>
        </p:spPr>
      </p:pic>
      <p:sp>
        <p:nvSpPr>
          <p:cNvPr id="12" name="Rectangle 11"/>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85331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4D1"/>
                </a:solidFill>
              </a:defRPr>
            </a:lvl1pPr>
          </a:lstStyle>
          <a:p>
            <a:r>
              <a:rPr lang="en-US" dirty="0"/>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mj-lt"/>
                <a:ea typeface="+mn-ea"/>
                <a:cs typeface="Arial" pitchFamily="34" charset="0"/>
              </a:defRPr>
            </a:lvl1pPr>
            <a:lvl2pPr marL="457200" indent="-223838">
              <a:defRPr lang="en-US" sz="1600" b="0" kern="1200" dirty="0" smtClean="0">
                <a:solidFill>
                  <a:schemeClr val="tx1"/>
                </a:solidFill>
                <a:latin typeface="+mj-lt"/>
                <a:ea typeface="+mn-ea"/>
                <a:cs typeface="Arial" pitchFamily="34" charset="0"/>
              </a:defRPr>
            </a:lvl2pPr>
            <a:lvl3pPr>
              <a:defRPr lang="en-US" sz="1400" b="0" kern="1200" dirty="0" smtClean="0">
                <a:solidFill>
                  <a:schemeClr val="tx1"/>
                </a:solidFill>
                <a:latin typeface="+mj-lt"/>
                <a:ea typeface="+mn-ea"/>
                <a:cs typeface="Arial" pitchFamily="34" charset="0"/>
              </a:defRPr>
            </a:lvl3pPr>
            <a:lvl4pPr>
              <a:defRPr lang="en-US" sz="1200" b="0" kern="1200" dirty="0" smtClean="0">
                <a:solidFill>
                  <a:schemeClr val="tx1"/>
                </a:solidFill>
                <a:latin typeface="+mj-lt"/>
                <a:ea typeface="+mn-ea"/>
                <a:cs typeface="Arial" pitchFamily="34" charset="0"/>
              </a:defRPr>
            </a:lvl4pPr>
            <a:lvl5pPr>
              <a:defRPr lang="en-US" sz="1200" b="0" kern="1200" dirty="0">
                <a:solidFill>
                  <a:schemeClr val="tx1"/>
                </a:solidFill>
                <a:latin typeface="+mj-lt"/>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sp>
        <p:nvSpPr>
          <p:cNvPr id="9" name="Rectangle 8"/>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1" name="Rectangle 10"/>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2" name="Groupe 1"/>
          <p:cNvGrpSpPr/>
          <p:nvPr userDrawn="1"/>
        </p:nvGrpSpPr>
        <p:grpSpPr>
          <a:xfrm>
            <a:off x="11509298" y="305304"/>
            <a:ext cx="346641" cy="321477"/>
            <a:chOff x="11501102" y="171573"/>
            <a:chExt cx="419436" cy="388988"/>
          </a:xfrm>
        </p:grpSpPr>
        <p:sp>
          <p:nvSpPr>
            <p:cNvPr id="13" name="Freeform 12"/>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 name="Freeform 13"/>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2200" y="278040"/>
            <a:ext cx="348741" cy="348741"/>
          </a:xfrm>
          <a:prstGeom prst="rect">
            <a:avLst/>
          </a:prstGeom>
        </p:spPr>
      </p:pic>
      <p:pic>
        <p:nvPicPr>
          <p:cNvPr id="10" name="Picture 9"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8011" y="401774"/>
            <a:ext cx="615136" cy="2292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5170" name="think-cell Slide" r:id="rId5" imgW="360" imgH="360" progId="">
                  <p:embed/>
                </p:oleObj>
              </mc:Choice>
              <mc:Fallback>
                <p:oleObj name="think-cell Slide" r:id="rId5" imgW="360" imgH="360" progId="">
                  <p:embed/>
                  <p:pic>
                    <p:nvPicPr>
                      <p:cNvPr id="0"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0" y="705190"/>
            <a:ext cx="12192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448733" y="1847850"/>
            <a:ext cx="967740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68" y="1214754"/>
            <a:ext cx="12189632" cy="5144500"/>
          </a:xfrm>
          <a:prstGeom prst="rect">
            <a:avLst/>
          </a:prstGeom>
        </p:spPr>
      </p:pic>
      <p:sp>
        <p:nvSpPr>
          <p:cNvPr id="11" name="Rectangle 10"/>
          <p:cNvSpPr/>
          <p:nvPr userDrawn="1"/>
        </p:nvSpPr>
        <p:spPr>
          <a:xfrm>
            <a:off x="0" y="6223380"/>
            <a:ext cx="12192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260923F-298E-4AEB-B63B-1CD84A4F3722}"/>
              </a:ext>
            </a:extLst>
          </p:cNvPr>
          <p:cNvSpPr>
            <a:spLocks noGrp="1"/>
          </p:cNvSpPr>
          <p:nvPr>
            <p:ph type="title"/>
          </p:nvPr>
        </p:nvSpPr>
        <p:spPr>
          <a:xfrm>
            <a:off x="257628" y="278040"/>
            <a:ext cx="105156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4" name="Groupe 1"/>
          <p:cNvGrpSpPr/>
          <p:nvPr userDrawn="1"/>
        </p:nvGrpSpPr>
        <p:grpSpPr>
          <a:xfrm>
            <a:off x="11547414" y="325611"/>
            <a:ext cx="462188"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4617" y="298347"/>
            <a:ext cx="464988" cy="348741"/>
          </a:xfrm>
          <a:prstGeom prst="rect">
            <a:avLst/>
          </a:prstGeom>
        </p:spPr>
      </p:pic>
      <p:sp>
        <p:nvSpPr>
          <p:cNvPr id="8" name="Rectangle 7"/>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9" y="1773315"/>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1" kern="1200" dirty="0">
                <a:solidFill>
                  <a:schemeClr val="tx1"/>
                </a:solidFill>
                <a:latin typeface="Montserrat Semi"/>
                <a:ea typeface="Verdana" panose="020B0604030504040204" pitchFamily="34" charset="0"/>
                <a:cs typeface="Verdana" panose="020B0604030504040204"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407989" y="2636912"/>
            <a:ext cx="4967932" cy="179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latin typeface="Ubuntu" panose="020B0504030602030204" pitchFamily="34" charset="0"/>
              </a:defRPr>
            </a:lvl1pPr>
          </a:lstStyle>
          <a:p>
            <a:pPr marL="0" lvl="0"/>
            <a:r>
              <a:rPr lang="en-US" dirty="0"/>
              <a:t>Click to insert presenter, location, and date</a:t>
            </a:r>
          </a:p>
        </p:txBody>
      </p:sp>
    </p:spTree>
    <p:extLst>
      <p:ext uri="{BB962C8B-B14F-4D97-AF65-F5344CB8AC3E}">
        <p14:creationId xmlns:p14="http://schemas.microsoft.com/office/powerpoint/2010/main" val="3861211146"/>
      </p:ext>
    </p:extLst>
  </p:cSld>
  <p:clrMapOvr>
    <a:masterClrMapping/>
  </p:clrMapOvr>
  <p:extLst mod="1">
    <p:ext uri="{DCECCB84-F9BA-43D5-87BE-67443E8EF086}">
      <p15:sldGuideLst xmlns:p15="http://schemas.microsoft.com/office/powerpoint/2012/main">
        <p15:guide id="1" pos="962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1438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Espace réservé du texte 7"/>
          <p:cNvSpPr>
            <a:spLocks noGrp="1"/>
          </p:cNvSpPr>
          <p:nvPr>
            <p:ph type="body" sz="quarter" idx="11" hasCustomPrompt="1"/>
            <p:custDataLst>
              <p:tags r:id="rId3"/>
            </p:custDataLst>
          </p:nvPr>
        </p:nvSpPr>
        <p:spPr>
          <a:xfrm>
            <a:off x="336062" y="1412721"/>
            <a:ext cx="11519877" cy="230832"/>
          </a:xfrm>
          <a:prstGeom prst="rect">
            <a:avLst/>
          </a:prstGeom>
        </p:spPr>
        <p:txBody>
          <a:bodyPr>
            <a:spAutoFit/>
          </a:bodyPr>
          <a:lstStyle>
            <a:lvl1pPr marL="0" indent="0">
              <a:buNone/>
              <a:defRPr lang="fr-FR" sz="1500" b="1" i="0" kern="1200" dirty="0" smtClean="0">
                <a:solidFill>
                  <a:srgbClr val="6964D1"/>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11" name="Content Placeholder 10"/>
          <p:cNvSpPr>
            <a:spLocks noGrp="1"/>
          </p:cNvSpPr>
          <p:nvPr>
            <p:ph sz="quarter" idx="15"/>
          </p:nvPr>
        </p:nvSpPr>
        <p:spPr>
          <a:xfrm>
            <a:off x="336062" y="1772771"/>
            <a:ext cx="11519877" cy="4464620"/>
          </a:xfrm>
        </p:spPr>
        <p:txBody>
          <a:bodyPr>
            <a:normAutofit/>
          </a:bodyPr>
          <a:lstStyle>
            <a:lvl1pPr>
              <a:defRPr sz="1300"/>
            </a:lvl1pPr>
            <a:lvl2pPr>
              <a:defRPr sz="1300"/>
            </a:lvl2pPr>
            <a:lvl3pPr>
              <a:defRPr sz="1300"/>
            </a:lvl3pPr>
            <a:lvl4pPr marL="501174" indent="-167058">
              <a:defRPr sz="1300"/>
            </a:lvl4pPr>
            <a:lvl5pPr marL="659440" indent="-158265">
              <a:defRPr sz="1300"/>
            </a:lvl5pPr>
            <a:lvl6pPr>
              <a:defRPr/>
            </a:lvl6pPr>
            <a:lvl7pPr>
              <a:defRPr/>
            </a:lvl7pPr>
            <a:lvl8pPr>
              <a:defRPr/>
            </a:lvl8pPr>
            <a:lvl9pPr>
              <a:defRPr/>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Title 1">
            <a:extLst>
              <a:ext uri="{FF2B5EF4-FFF2-40B4-BE49-F238E27FC236}">
                <a16:creationId xmlns="" xmlns:a16="http://schemas.microsoft.com/office/drawing/2014/main" id="{2260923F-298E-4AEB-B63B-1CD84A4F3722}"/>
              </a:ext>
            </a:extLst>
          </p:cNvPr>
          <p:cNvSpPr>
            <a:spLocks noGrp="1"/>
          </p:cNvSpPr>
          <p:nvPr>
            <p:ph type="title" hasCustomPrompt="1"/>
          </p:nvPr>
        </p:nvSpPr>
        <p:spPr>
          <a:xfrm>
            <a:off x="79828" y="278040"/>
            <a:ext cx="105156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err="1"/>
              <a:t>Clirearck</a:t>
            </a:r>
            <a:r>
              <a:rPr lang="en-US" dirty="0"/>
              <a:t> to edit Master title style</a:t>
            </a:r>
          </a:p>
        </p:txBody>
      </p:sp>
      <p:sp>
        <p:nvSpPr>
          <p:cNvPr id="13" name="Rectangle 12"/>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4" name="Groupe 1"/>
          <p:cNvGrpSpPr/>
          <p:nvPr userDrawn="1"/>
        </p:nvGrpSpPr>
        <p:grpSpPr>
          <a:xfrm>
            <a:off x="11509298" y="305304"/>
            <a:ext cx="346641" cy="321477"/>
            <a:chOff x="11501102" y="171573"/>
            <a:chExt cx="419436" cy="388988"/>
          </a:xfrm>
        </p:grpSpPr>
        <p:sp>
          <p:nvSpPr>
            <p:cNvPr id="1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72200" y="278040"/>
            <a:ext cx="348741" cy="348741"/>
          </a:xfrm>
          <a:prstGeom prst="rect">
            <a:avLst/>
          </a:prstGeom>
        </p:spPr>
      </p:pic>
      <p:pic>
        <p:nvPicPr>
          <p:cNvPr id="12" name="Picture 11" descr="IBMLogo_DarkGray.eps"/>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378011" y="401774"/>
            <a:ext cx="615136" cy="229233"/>
          </a:xfrm>
          <a:prstGeom prst="rect">
            <a:avLst/>
          </a:prstGeom>
        </p:spPr>
      </p:pic>
    </p:spTree>
    <p:extLst>
      <p:ext uri="{BB962C8B-B14F-4D97-AF65-F5344CB8AC3E}">
        <p14:creationId xmlns:p14="http://schemas.microsoft.com/office/powerpoint/2010/main" val="257350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1539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3676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62" y="211609"/>
            <a:ext cx="5283200" cy="523220"/>
          </a:xfrm>
        </p:spPr>
        <p:txBody>
          <a:bodyPr/>
          <a:lstStyle>
            <a:lvl1pPr algn="l" defTabSz="609570" rtl="0" eaLnBrk="1" latinLnBrk="0" hangingPunct="1">
              <a:lnSpc>
                <a:spcPct val="100000"/>
              </a:lnSpc>
              <a:spcBef>
                <a:spcPts val="1467"/>
              </a:spcBef>
              <a:buNone/>
              <a:defRPr lang="en-US" sz="2200" b="1" kern="1200" dirty="0">
                <a:solidFill>
                  <a:srgbClr val="6964D1"/>
                </a:solidFill>
                <a:latin typeface="Arial" pitchFamily="34" charset="0"/>
                <a:ea typeface="+mj-ea"/>
                <a:cs typeface="Arial" pitchFamily="34" charset="0"/>
              </a:defRPr>
            </a:lvl1pPr>
          </a:lstStyle>
          <a:p>
            <a:r>
              <a:rPr lang="en-US" dirty="0"/>
              <a:t>Click to edit Master title</a:t>
            </a:r>
          </a:p>
        </p:txBody>
      </p:sp>
      <p:sp>
        <p:nvSpPr>
          <p:cNvPr id="8" name="Rectangle 7"/>
          <p:cNvSpPr/>
          <p:nvPr userDrawn="1"/>
        </p:nvSpPr>
        <p:spPr>
          <a:xfrm>
            <a:off x="388016" y="848223"/>
            <a:ext cx="1063413"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9" name="Groupe 1"/>
          <p:cNvGrpSpPr/>
          <p:nvPr userDrawn="1"/>
        </p:nvGrpSpPr>
        <p:grpSpPr>
          <a:xfrm>
            <a:off x="11509298" y="305304"/>
            <a:ext cx="346641" cy="321477"/>
            <a:chOff x="11501102" y="171573"/>
            <a:chExt cx="419436" cy="388988"/>
          </a:xfrm>
        </p:grpSpPr>
        <p:sp>
          <p:nvSpPr>
            <p:cNvPr id="10"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2200" y="278040"/>
            <a:ext cx="348741" cy="348741"/>
          </a:xfrm>
          <a:prstGeom prst="rect">
            <a:avLst/>
          </a:prstGeom>
        </p:spPr>
      </p:pic>
      <p:pic>
        <p:nvPicPr>
          <p:cNvPr id="13" name="Picture 12"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8011" y="401774"/>
            <a:ext cx="615136" cy="229233"/>
          </a:xfrm>
          <a:prstGeom prst="rect">
            <a:avLst/>
          </a:prstGeom>
        </p:spPr>
      </p:pic>
    </p:spTree>
    <p:extLst>
      <p:ext uri="{BB962C8B-B14F-4D97-AF65-F5344CB8AC3E}">
        <p14:creationId xmlns:p14="http://schemas.microsoft.com/office/powerpoint/2010/main" val="3245960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vmlDrawing" Target="../drawings/vmlDrawing4.vml"/><Relationship Id="rId21" Type="http://schemas.openxmlformats.org/officeDocument/2006/relationships/image" Target="../media/image11.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3.emf"/><Relationship Id="rId25" Type="http://schemas.openxmlformats.org/officeDocument/2006/relationships/image" Target="../media/image13.png"/><Relationship Id="rId2" Type="http://schemas.openxmlformats.org/officeDocument/2006/relationships/theme" Target="../theme/theme2.xml"/><Relationship Id="rId16" Type="http://schemas.openxmlformats.org/officeDocument/2006/relationships/image" Target="../media/image7.emf"/><Relationship Id="rId20" Type="http://schemas.openxmlformats.org/officeDocument/2006/relationships/hyperlink" Target="http://www.linkedin.com/company/capgemini" TargetMode="External"/><Relationship Id="rId1" Type="http://schemas.openxmlformats.org/officeDocument/2006/relationships/slideLayout" Target="../slideLayouts/slideLayout12.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hyperlink" Target="http://www.youtube.com/capgemini" TargetMode="External"/><Relationship Id="rId5" Type="http://schemas.openxmlformats.org/officeDocument/2006/relationships/tags" Target="../tags/tag11.xml"/><Relationship Id="rId15" Type="http://schemas.openxmlformats.org/officeDocument/2006/relationships/oleObject" Target="../embeddings/oleObject4.bin"/><Relationship Id="rId23" Type="http://schemas.openxmlformats.org/officeDocument/2006/relationships/image" Target="../media/image12.png"/><Relationship Id="rId10" Type="http://schemas.openxmlformats.org/officeDocument/2006/relationships/tags" Target="../tags/tag16.xml"/><Relationship Id="rId19" Type="http://schemas.openxmlformats.org/officeDocument/2006/relationships/image" Target="../media/image10.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9.jpeg"/><Relationship Id="rId22" Type="http://schemas.openxmlformats.org/officeDocument/2006/relationships/hyperlink" Target="http://www.twitter.com/capgemini" TargetMode="External"/><Relationship Id="rId27" Type="http://schemas.openxmlformats.org/officeDocument/2006/relationships/image" Target="../media/image14.gi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7.emf"/><Relationship Id="rId26" Type="http://schemas.openxmlformats.org/officeDocument/2006/relationships/hyperlink" Target="http://www.youtube.com/capgemini" TargetMode="External"/><Relationship Id="rId3" Type="http://schemas.openxmlformats.org/officeDocument/2006/relationships/slideLayout" Target="../slideLayouts/slideLayout15.xml"/><Relationship Id="rId21" Type="http://schemas.openxmlformats.org/officeDocument/2006/relationships/image" Target="../media/image10.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oleObject" Target="../embeddings/oleObject6.bin"/><Relationship Id="rId25" Type="http://schemas.openxmlformats.org/officeDocument/2006/relationships/image" Target="../media/image12.png"/><Relationship Id="rId2" Type="http://schemas.openxmlformats.org/officeDocument/2006/relationships/slideLayout" Target="../slideLayouts/slideLayout14.xml"/><Relationship Id="rId16" Type="http://schemas.openxmlformats.org/officeDocument/2006/relationships/image" Target="../media/image4.jpeg"/><Relationship Id="rId20" Type="http://schemas.openxmlformats.org/officeDocument/2006/relationships/hyperlink" Target="http://www.facebook.com/Capgemini" TargetMode="External"/><Relationship Id="rId29" Type="http://schemas.openxmlformats.org/officeDocument/2006/relationships/image" Target="../media/image14.gif"/><Relationship Id="rId1" Type="http://schemas.openxmlformats.org/officeDocument/2006/relationships/slideLayout" Target="../slideLayouts/slideLayout13.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hyperlink" Target="http://www.twitter.com/capgemini" TargetMode="External"/><Relationship Id="rId5" Type="http://schemas.openxmlformats.org/officeDocument/2006/relationships/vmlDrawing" Target="../drawings/vmlDrawing6.vml"/><Relationship Id="rId15" Type="http://schemas.openxmlformats.org/officeDocument/2006/relationships/tags" Target="../tags/tag30.xml"/><Relationship Id="rId23" Type="http://schemas.openxmlformats.org/officeDocument/2006/relationships/image" Target="../media/image11.png"/><Relationship Id="rId28" Type="http://schemas.openxmlformats.org/officeDocument/2006/relationships/hyperlink" Target="http://www.slideshare.net/capgemini" TargetMode="External"/><Relationship Id="rId10" Type="http://schemas.openxmlformats.org/officeDocument/2006/relationships/tags" Target="../tags/tag25.xml"/><Relationship Id="rId19" Type="http://schemas.openxmlformats.org/officeDocument/2006/relationships/image" Target="../media/image3.emf"/><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hyperlink" Target="http://www.linkedin.com/company/capgemini" TargetMode="External"/><Relationship Id="rId27"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Line 7"/>
          <p:cNvSpPr>
            <a:spLocks noChangeShapeType="1"/>
          </p:cNvSpPr>
          <p:nvPr/>
        </p:nvSpPr>
        <p:spPr bwMode="gray">
          <a:xfrm>
            <a:off x="11588751" y="6500813"/>
            <a:ext cx="0" cy="239712"/>
          </a:xfrm>
          <a:prstGeom prst="line">
            <a:avLst/>
          </a:prstGeom>
          <a:noFill/>
          <a:ln w="9525">
            <a:solidFill>
              <a:srgbClr val="969696"/>
            </a:solidFill>
            <a:round/>
            <a:headEnd/>
            <a:tailEnd/>
          </a:ln>
          <a:effectLst/>
        </p:spPr>
        <p:txBody>
          <a:bodyPr wrap="none" anchor="ctr"/>
          <a:lstStyle/>
          <a:p>
            <a:endParaRPr lang="en-US" sz="1800">
              <a:solidFill>
                <a:schemeClr val="tx2"/>
              </a:solidFill>
            </a:endParaRPr>
          </a:p>
        </p:txBody>
      </p:sp>
      <p:sp>
        <p:nvSpPr>
          <p:cNvPr id="15" name="Text Box 8"/>
          <p:cNvSpPr txBox="1">
            <a:spLocks noChangeArrowheads="1"/>
          </p:cNvSpPr>
          <p:nvPr/>
        </p:nvSpPr>
        <p:spPr bwMode="gray">
          <a:xfrm>
            <a:off x="11588753" y="6499225"/>
            <a:ext cx="603249"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3" name="Freeform 4"/>
          <p:cNvSpPr>
            <a:spLocks/>
          </p:cNvSpPr>
          <p:nvPr>
            <p:custDataLst>
              <p:tags r:id="rId13"/>
            </p:custDataLst>
          </p:nvPr>
        </p:nvSpPr>
        <p:spPr bwMode="auto">
          <a:xfrm>
            <a:off x="4" y="504953"/>
            <a:ext cx="12191997"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a:p>
        </p:txBody>
      </p:sp>
      <p:sp>
        <p:nvSpPr>
          <p:cNvPr id="4" name="Rectangle 3"/>
          <p:cNvSpPr/>
          <p:nvPr userDrawn="1"/>
        </p:nvSpPr>
        <p:spPr>
          <a:xfrm>
            <a:off x="-1" y="436744"/>
            <a:ext cx="12192001" cy="113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2" name="Title Placeholder 1"/>
          <p:cNvSpPr>
            <a:spLocks noGrp="1"/>
          </p:cNvSpPr>
          <p:nvPr>
            <p:ph type="title"/>
          </p:nvPr>
        </p:nvSpPr>
        <p:spPr>
          <a:xfrm>
            <a:off x="5" y="25263"/>
            <a:ext cx="11765276"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dirty="0"/>
              <a:t>Click to edit Master title style</a:t>
            </a:r>
          </a:p>
        </p:txBody>
      </p:sp>
      <p:sp>
        <p:nvSpPr>
          <p:cNvPr id="3" name="Text Placeholder 2"/>
          <p:cNvSpPr>
            <a:spLocks noGrp="1"/>
          </p:cNvSpPr>
          <p:nvPr>
            <p:ph type="body" idx="1"/>
          </p:nvPr>
        </p:nvSpPr>
        <p:spPr>
          <a:xfrm>
            <a:off x="426720" y="1234216"/>
            <a:ext cx="1133856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pic>
        <p:nvPicPr>
          <p:cNvPr id="9" name="Picture 8" descr="BlockchainLogo_DarkGray.eps"/>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069830" y="6547517"/>
            <a:ext cx="1348087" cy="14630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54" r:id="rId5"/>
    <p:sldLayoutId id="2147483700" r:id="rId6"/>
    <p:sldLayoutId id="2147483701" r:id="rId7"/>
    <p:sldLayoutId id="2147483702" r:id="rId8"/>
    <p:sldLayoutId id="2147483726" r:id="rId9"/>
    <p:sldLayoutId id="2147483727" r:id="rId10"/>
    <p:sldLayoutId id="2147483728" r:id="rId11"/>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4" cstate="print"/>
          <a:stretch>
            <a:fillRect/>
          </a:stretch>
        </p:blipFill>
        <p:spPr>
          <a:xfrm>
            <a:off x="789880" y="844897"/>
            <a:ext cx="4036120" cy="925380"/>
          </a:xfrm>
          <a:prstGeom prst="rect">
            <a:avLst/>
          </a:prstGeom>
        </p:spPr>
      </p:pic>
      <p:graphicFrame>
        <p:nvGraphicFramePr>
          <p:cNvPr id="12" name="Object 11" hidden="1"/>
          <p:cNvGraphicFramePr>
            <a:graphicFrameLocks noChangeAspect="1"/>
          </p:cNvGraphicFramePr>
          <p:nvPr>
            <p:custDataLst>
              <p:tags r:id="rId4"/>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8241" name="think-cell Slide" r:id="rId15" imgW="360" imgH="360" progId="">
                  <p:embed/>
                </p:oleObj>
              </mc:Choice>
              <mc:Fallback>
                <p:oleObj name="think-cell Slide" r:id="rId15" imgW="360" imgH="360" progId="">
                  <p:embed/>
                  <p:pic>
                    <p:nvPicPr>
                      <p:cNvPr id="0" name="Picture 2"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5"/>
            </p:custDataLst>
          </p:nvPr>
        </p:nvSpPr>
        <p:spPr bwMode="auto">
          <a:xfrm flipV="1">
            <a:off x="-2039" y="1677994"/>
            <a:ext cx="1219404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6"/>
            </p:custDataLst>
          </p:nvPr>
        </p:nvPicPr>
        <p:blipFill>
          <a:blip r:embed="rId17" cstate="email"/>
          <a:srcRect/>
          <a:stretch>
            <a:fillRect/>
          </a:stretch>
        </p:blipFill>
        <p:spPr bwMode="auto">
          <a:xfrm>
            <a:off x="6758931" y="1173628"/>
            <a:ext cx="4486515" cy="290298"/>
          </a:xfrm>
          <a:prstGeom prst="rect">
            <a:avLst/>
          </a:prstGeom>
          <a:noFill/>
        </p:spPr>
      </p:pic>
      <p:sp>
        <p:nvSpPr>
          <p:cNvPr id="13" name="Rectangle 12"/>
          <p:cNvSpPr/>
          <p:nvPr>
            <p:custDataLst>
              <p:tags r:id="rId7"/>
            </p:custDataLst>
          </p:nvPr>
        </p:nvSpPr>
        <p:spPr>
          <a:xfrm>
            <a:off x="6798670" y="6379672"/>
            <a:ext cx="5393333" cy="282207"/>
          </a:xfrm>
          <a:prstGeom prst="rect">
            <a:avLst/>
          </a:prstGeom>
        </p:spPr>
        <p:txBody>
          <a:bodyPr wrap="square" lIns="33059" tIns="33059" rIns="330588" bIns="33059" anchor="b" anchorCtr="0">
            <a:spAutoFit/>
          </a:bodyPr>
          <a:lstStyle/>
          <a:p>
            <a:pPr algn="r"/>
            <a:r>
              <a:rPr lang="en-US" sz="700">
                <a:solidFill>
                  <a:schemeClr val="bg1"/>
                </a:solidFill>
                <a:latin typeface="Arial"/>
                <a:cs typeface="Arial"/>
              </a:rPr>
              <a:t>The information contained in this presentation is proprietary.</a:t>
            </a:r>
          </a:p>
          <a:p>
            <a:pPr algn="r"/>
            <a:r>
              <a:rPr lang="en-US" sz="700">
                <a:solidFill>
                  <a:schemeClr val="bg1"/>
                </a:solidFill>
                <a:latin typeface="Arial"/>
                <a:cs typeface="Arial"/>
              </a:rPr>
              <a:t>© 2012 Capgemini. All rights reserved.</a:t>
            </a:r>
          </a:p>
        </p:txBody>
      </p:sp>
      <p:sp>
        <p:nvSpPr>
          <p:cNvPr id="15" name="Rectangle 14"/>
          <p:cNvSpPr/>
          <p:nvPr>
            <p:custDataLst>
              <p:tags r:id="rId8"/>
            </p:custDataLst>
          </p:nvPr>
        </p:nvSpPr>
        <p:spPr>
          <a:xfrm>
            <a:off x="9268878" y="5457935"/>
            <a:ext cx="2923122" cy="380480"/>
          </a:xfrm>
          <a:prstGeom prst="rect">
            <a:avLst/>
          </a:prstGeom>
        </p:spPr>
        <p:txBody>
          <a:bodyPr wrap="none" lIns="36000" tIns="36000" rIns="360000" bIns="36000" anchor="b" anchorCtr="0">
            <a:spAutoFit/>
          </a:bodyPr>
          <a:lstStyle/>
          <a:p>
            <a:pPr algn="r"/>
            <a:r>
              <a:rPr lang="en-US" sz="2000" b="1">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9"/>
            </p:custDataLst>
          </p:nvPr>
        </p:nvPicPr>
        <p:blipFill>
          <a:blip r:embed="rId19" cstate="email"/>
          <a:srcRect/>
          <a:stretch>
            <a:fillRect/>
          </a:stretch>
        </p:blipFill>
        <p:spPr bwMode="auto">
          <a:xfrm>
            <a:off x="9771390" y="5932547"/>
            <a:ext cx="342428" cy="263770"/>
          </a:xfrm>
          <a:prstGeom prst="rect">
            <a:avLst/>
          </a:prstGeom>
          <a:noFill/>
        </p:spPr>
      </p:pic>
      <p:pic>
        <p:nvPicPr>
          <p:cNvPr id="17" name="Picture 4" descr="C:\Users\UserSim\Desktop\DS_icons\128x128 shadows\linkedin.png">
            <a:hlinkClick r:id="rId20"/>
          </p:cNvPr>
          <p:cNvPicPr>
            <a:picLocks noChangeAspect="1" noChangeArrowheads="1"/>
          </p:cNvPicPr>
          <p:nvPr>
            <p:custDataLst>
              <p:tags r:id="rId10"/>
            </p:custDataLst>
          </p:nvPr>
        </p:nvPicPr>
        <p:blipFill>
          <a:blip r:embed="rId21" cstate="email"/>
          <a:srcRect/>
          <a:stretch>
            <a:fillRect/>
          </a:stretch>
        </p:blipFill>
        <p:spPr bwMode="auto">
          <a:xfrm>
            <a:off x="10184204" y="5932547"/>
            <a:ext cx="346232" cy="266700"/>
          </a:xfrm>
          <a:prstGeom prst="rect">
            <a:avLst/>
          </a:prstGeom>
          <a:noFill/>
        </p:spPr>
      </p:pic>
      <p:pic>
        <p:nvPicPr>
          <p:cNvPr id="18" name="Picture 5" descr="C:\Users\UserSim\Desktop\DS_icons\128x128 shadows\twitter.png">
            <a:hlinkClick r:id="rId22"/>
          </p:cNvPr>
          <p:cNvPicPr>
            <a:picLocks noChangeAspect="1" noChangeArrowheads="1"/>
          </p:cNvPicPr>
          <p:nvPr>
            <p:custDataLst>
              <p:tags r:id="rId11"/>
            </p:custDataLst>
          </p:nvPr>
        </p:nvPicPr>
        <p:blipFill>
          <a:blip r:embed="rId23" cstate="email"/>
          <a:srcRect/>
          <a:stretch>
            <a:fillRect/>
          </a:stretch>
        </p:blipFill>
        <p:spPr bwMode="auto">
          <a:xfrm>
            <a:off x="10958425" y="5932547"/>
            <a:ext cx="346232" cy="266700"/>
          </a:xfrm>
          <a:prstGeom prst="rect">
            <a:avLst/>
          </a:prstGeom>
          <a:noFill/>
        </p:spPr>
      </p:pic>
      <p:pic>
        <p:nvPicPr>
          <p:cNvPr id="19" name="Picture 6" descr="C:\Users\UserSim\Desktop\DS_icons\128x128 shadows\youtube.png">
            <a:hlinkClick r:id="rId24"/>
          </p:cNvPr>
          <p:cNvPicPr>
            <a:picLocks noChangeAspect="1" noChangeArrowheads="1"/>
          </p:cNvPicPr>
          <p:nvPr>
            <p:custDataLst>
              <p:tags r:id="rId12"/>
            </p:custDataLst>
          </p:nvPr>
        </p:nvPicPr>
        <p:blipFill>
          <a:blip r:embed="rId25" cstate="email"/>
          <a:srcRect/>
          <a:stretch>
            <a:fillRect/>
          </a:stretch>
        </p:blipFill>
        <p:spPr bwMode="auto">
          <a:xfrm>
            <a:off x="11375044" y="5932547"/>
            <a:ext cx="346232" cy="266700"/>
          </a:xfrm>
          <a:prstGeom prst="rect">
            <a:avLst/>
          </a:prstGeom>
          <a:noFill/>
        </p:spPr>
      </p:pic>
      <p:pic>
        <p:nvPicPr>
          <p:cNvPr id="20" name="Image 22" descr="Picto_Slideshare.gif">
            <a:hlinkClick r:id="rId26"/>
          </p:cNvPr>
          <p:cNvPicPr preferRelativeResize="0">
            <a:picLocks/>
          </p:cNvPicPr>
          <p:nvPr>
            <p:custDataLst>
              <p:tags r:id="rId13"/>
            </p:custDataLst>
          </p:nvPr>
        </p:nvPicPr>
        <p:blipFill>
          <a:blip r:embed="rId27" cstate="email"/>
          <a:srcRect l="4793" t="6316" r="5718" b="7969"/>
          <a:stretch>
            <a:fillRect/>
          </a:stretch>
        </p:blipFill>
        <p:spPr>
          <a:xfrm>
            <a:off x="10600825" y="5932551"/>
            <a:ext cx="287215"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7"/>
          <p:cNvSpPr/>
          <p:nvPr userDrawn="1">
            <p:custDataLst>
              <p:tags r:id="rId6"/>
            </p:custDataLst>
          </p:nvPr>
        </p:nvSpPr>
        <p:spPr bwMode="auto">
          <a:xfrm>
            <a:off x="-5187" y="2163292"/>
            <a:ext cx="12196320" cy="469860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25855"/>
              <a:gd name="connsiteY0" fmla="*/ 10139197 h 10229976"/>
              <a:gd name="connsiteX1" fmla="*/ 21725167 w 21725855"/>
              <a:gd name="connsiteY1" fmla="*/ 3 h 10229976"/>
              <a:gd name="connsiteX2" fmla="*/ 21725167 w 21725855"/>
              <a:gd name="connsiteY2" fmla="*/ 3144285 h 10229976"/>
              <a:gd name="connsiteX3" fmla="*/ 20930876 w 21725855"/>
              <a:gd name="connsiteY3" fmla="*/ 3529270 h 10229976"/>
              <a:gd name="connsiteX4" fmla="*/ 4250839 w 21725855"/>
              <a:gd name="connsiteY4" fmla="*/ 3505102 h 10229976"/>
              <a:gd name="connsiteX5" fmla="*/ 3107637 w 21725855"/>
              <a:gd name="connsiteY5" fmla="*/ 4303580 h 10229976"/>
              <a:gd name="connsiteX6" fmla="*/ 1933283 w 21725855"/>
              <a:gd name="connsiteY6" fmla="*/ 3505102 h 10229976"/>
              <a:gd name="connsiteX7" fmla="*/ 30995 w 21725855"/>
              <a:gd name="connsiteY7" fmla="*/ 3505102 h 10229976"/>
              <a:gd name="connsiteX8" fmla="*/ 0 w 21725855"/>
              <a:gd name="connsiteY8" fmla="*/ 10139197 h 10229976"/>
              <a:gd name="connsiteX0" fmla="*/ 0 w 21725203"/>
              <a:gd name="connsiteY0" fmla="*/ 6995113 h 7085892"/>
              <a:gd name="connsiteX1" fmla="*/ 21694175 w 21725203"/>
              <a:gd name="connsiteY1" fmla="*/ 6952895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888786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920841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56164"/>
              <a:gd name="connsiteY0" fmla="*/ 6995113 h 7085892"/>
              <a:gd name="connsiteX1" fmla="*/ 21756159 w 21756164"/>
              <a:gd name="connsiteY1" fmla="*/ 6952895 h 7085892"/>
              <a:gd name="connsiteX2" fmla="*/ 21725167 w 21756164"/>
              <a:gd name="connsiteY2" fmla="*/ 201 h 7085892"/>
              <a:gd name="connsiteX3" fmla="*/ 20930876 w 21756164"/>
              <a:gd name="connsiteY3" fmla="*/ 385186 h 7085892"/>
              <a:gd name="connsiteX4" fmla="*/ 4250839 w 21756164"/>
              <a:gd name="connsiteY4" fmla="*/ 361018 h 7085892"/>
              <a:gd name="connsiteX5" fmla="*/ 3107637 w 21756164"/>
              <a:gd name="connsiteY5" fmla="*/ 1159496 h 7085892"/>
              <a:gd name="connsiteX6" fmla="*/ 1933283 w 21756164"/>
              <a:gd name="connsiteY6" fmla="*/ 361018 h 7085892"/>
              <a:gd name="connsiteX7" fmla="*/ 30995 w 21756164"/>
              <a:gd name="connsiteY7" fmla="*/ 361018 h 7085892"/>
              <a:gd name="connsiteX8" fmla="*/ 0 w 21756164"/>
              <a:gd name="connsiteY8" fmla="*/ 6995113 h 7085892"/>
              <a:gd name="connsiteX0" fmla="*/ 0 w 21756164"/>
              <a:gd name="connsiteY0" fmla="*/ 6995113 h 7086228"/>
              <a:gd name="connsiteX1" fmla="*/ 21756159 w 21756164"/>
              <a:gd name="connsiteY1" fmla="*/ 6952895 h 7086228"/>
              <a:gd name="connsiteX2" fmla="*/ 21725167 w 21756164"/>
              <a:gd name="connsiteY2" fmla="*/ 201 h 7086228"/>
              <a:gd name="connsiteX3" fmla="*/ 20930876 w 21756164"/>
              <a:gd name="connsiteY3" fmla="*/ 385186 h 7086228"/>
              <a:gd name="connsiteX4" fmla="*/ 4250839 w 21756164"/>
              <a:gd name="connsiteY4" fmla="*/ 361018 h 7086228"/>
              <a:gd name="connsiteX5" fmla="*/ 3107637 w 21756164"/>
              <a:gd name="connsiteY5" fmla="*/ 1159496 h 7086228"/>
              <a:gd name="connsiteX6" fmla="*/ 1933283 w 21756164"/>
              <a:gd name="connsiteY6" fmla="*/ 361018 h 7086228"/>
              <a:gd name="connsiteX7" fmla="*/ 2 w 21756164"/>
              <a:gd name="connsiteY7" fmla="*/ 393072 h 7086228"/>
              <a:gd name="connsiteX8" fmla="*/ 0 w 21756164"/>
              <a:gd name="connsiteY8" fmla="*/ 6995113 h 7086228"/>
              <a:gd name="connsiteX0" fmla="*/ 0 w 21756164"/>
              <a:gd name="connsiteY0" fmla="*/ 6995113 h 7086157"/>
              <a:gd name="connsiteX1" fmla="*/ 21756159 w 21756164"/>
              <a:gd name="connsiteY1" fmla="*/ 6952895 h 7086157"/>
              <a:gd name="connsiteX2" fmla="*/ 21725167 w 21756164"/>
              <a:gd name="connsiteY2" fmla="*/ 201 h 7086157"/>
              <a:gd name="connsiteX3" fmla="*/ 20930876 w 21756164"/>
              <a:gd name="connsiteY3" fmla="*/ 385186 h 7086157"/>
              <a:gd name="connsiteX4" fmla="*/ 4250839 w 21756164"/>
              <a:gd name="connsiteY4" fmla="*/ 361018 h 7086157"/>
              <a:gd name="connsiteX5" fmla="*/ 3107637 w 21756164"/>
              <a:gd name="connsiteY5" fmla="*/ 1159496 h 7086157"/>
              <a:gd name="connsiteX6" fmla="*/ 1933283 w 21756164"/>
              <a:gd name="connsiteY6" fmla="*/ 361018 h 7086157"/>
              <a:gd name="connsiteX7" fmla="*/ 26140 w 21756164"/>
              <a:gd name="connsiteY7" fmla="*/ 386312 h 7086157"/>
              <a:gd name="connsiteX8" fmla="*/ 0 w 21756164"/>
              <a:gd name="connsiteY8" fmla="*/ 6995113 h 7086157"/>
              <a:gd name="connsiteX0" fmla="*/ 0 w 21756164"/>
              <a:gd name="connsiteY0" fmla="*/ 6995113 h 7085875"/>
              <a:gd name="connsiteX1" fmla="*/ 21756159 w 21756164"/>
              <a:gd name="connsiteY1" fmla="*/ 6952895 h 7085875"/>
              <a:gd name="connsiteX2" fmla="*/ 21725167 w 21756164"/>
              <a:gd name="connsiteY2" fmla="*/ 201 h 7085875"/>
              <a:gd name="connsiteX3" fmla="*/ 20930876 w 21756164"/>
              <a:gd name="connsiteY3" fmla="*/ 385186 h 7085875"/>
              <a:gd name="connsiteX4" fmla="*/ 4250839 w 21756164"/>
              <a:gd name="connsiteY4" fmla="*/ 361018 h 7085875"/>
              <a:gd name="connsiteX5" fmla="*/ 3107637 w 21756164"/>
              <a:gd name="connsiteY5" fmla="*/ 1159496 h 7085875"/>
              <a:gd name="connsiteX6" fmla="*/ 1933283 w 21756164"/>
              <a:gd name="connsiteY6" fmla="*/ 361018 h 7085875"/>
              <a:gd name="connsiteX7" fmla="*/ 26140 w 21756164"/>
              <a:gd name="connsiteY7" fmla="*/ 359281 h 7085875"/>
              <a:gd name="connsiteX8" fmla="*/ 0 w 21756164"/>
              <a:gd name="connsiteY8" fmla="*/ 6995113 h 7085875"/>
              <a:gd name="connsiteX0" fmla="*/ 472961 w 21730024"/>
              <a:gd name="connsiteY0" fmla="*/ 6272426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2961 w 21730024"/>
              <a:gd name="connsiteY8" fmla="*/ 6272426 h 6953376"/>
              <a:gd name="connsiteX0" fmla="*/ 479 w 21730024"/>
              <a:gd name="connsiteY0" fmla="*/ 6946935 h 7038202"/>
              <a:gd name="connsiteX1" fmla="*/ 21730019 w 21730024"/>
              <a:gd name="connsiteY1" fmla="*/ 6952895 h 7038202"/>
              <a:gd name="connsiteX2" fmla="*/ 21699027 w 21730024"/>
              <a:gd name="connsiteY2" fmla="*/ 201 h 7038202"/>
              <a:gd name="connsiteX3" fmla="*/ 20904736 w 21730024"/>
              <a:gd name="connsiteY3" fmla="*/ 385186 h 7038202"/>
              <a:gd name="connsiteX4" fmla="*/ 4224699 w 21730024"/>
              <a:gd name="connsiteY4" fmla="*/ 361018 h 7038202"/>
              <a:gd name="connsiteX5" fmla="*/ 3081497 w 21730024"/>
              <a:gd name="connsiteY5" fmla="*/ 1159496 h 7038202"/>
              <a:gd name="connsiteX6" fmla="*/ 1907143 w 21730024"/>
              <a:gd name="connsiteY6" fmla="*/ 361018 h 7038202"/>
              <a:gd name="connsiteX7" fmla="*/ 0 w 21730024"/>
              <a:gd name="connsiteY7" fmla="*/ 359281 h 7038202"/>
              <a:gd name="connsiteX8" fmla="*/ 479 w 21730024"/>
              <a:gd name="connsiteY8" fmla="*/ 6946935 h 7038202"/>
              <a:gd name="connsiteX0" fmla="*/ 85846 w 21815391"/>
              <a:gd name="connsiteY0" fmla="*/ 6946935 h 6953376"/>
              <a:gd name="connsiteX1" fmla="*/ 21815386 w 21815391"/>
              <a:gd name="connsiteY1" fmla="*/ 6952895 h 6953376"/>
              <a:gd name="connsiteX2" fmla="*/ 21784394 w 21815391"/>
              <a:gd name="connsiteY2" fmla="*/ 201 h 6953376"/>
              <a:gd name="connsiteX3" fmla="*/ 20990103 w 21815391"/>
              <a:gd name="connsiteY3" fmla="*/ 385186 h 6953376"/>
              <a:gd name="connsiteX4" fmla="*/ 4310066 w 21815391"/>
              <a:gd name="connsiteY4" fmla="*/ 361018 h 6953376"/>
              <a:gd name="connsiteX5" fmla="*/ 3166864 w 21815391"/>
              <a:gd name="connsiteY5" fmla="*/ 1159496 h 6953376"/>
              <a:gd name="connsiteX6" fmla="*/ 1992510 w 21815391"/>
              <a:gd name="connsiteY6" fmla="*/ 361018 h 6953376"/>
              <a:gd name="connsiteX7" fmla="*/ 85367 w 21815391"/>
              <a:gd name="connsiteY7" fmla="*/ 359281 h 6953376"/>
              <a:gd name="connsiteX8" fmla="*/ 85846 w 21815391"/>
              <a:gd name="connsiteY8" fmla="*/ 6946935 h 6953376"/>
              <a:gd name="connsiteX0" fmla="*/ 479 w 21730024"/>
              <a:gd name="connsiteY0" fmla="*/ 6946935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9 w 21730024"/>
              <a:gd name="connsiteY8" fmla="*/ 6946935 h 6953376"/>
              <a:gd name="connsiteX0" fmla="*/ 479 w 21699030"/>
              <a:gd name="connsiteY0" fmla="*/ 6946937 h 6946937"/>
              <a:gd name="connsiteX1" fmla="*/ 21344051 w 21699030"/>
              <a:gd name="connsiteY1" fmla="*/ 6787711 h 6946937"/>
              <a:gd name="connsiteX2" fmla="*/ 21699027 w 21699030"/>
              <a:gd name="connsiteY2" fmla="*/ 203 h 6946937"/>
              <a:gd name="connsiteX3" fmla="*/ 20904736 w 21699030"/>
              <a:gd name="connsiteY3" fmla="*/ 385188 h 6946937"/>
              <a:gd name="connsiteX4" fmla="*/ 4224699 w 21699030"/>
              <a:gd name="connsiteY4" fmla="*/ 361020 h 6946937"/>
              <a:gd name="connsiteX5" fmla="*/ 3081497 w 21699030"/>
              <a:gd name="connsiteY5" fmla="*/ 1159498 h 6946937"/>
              <a:gd name="connsiteX6" fmla="*/ 1907143 w 21699030"/>
              <a:gd name="connsiteY6" fmla="*/ 361020 h 6946937"/>
              <a:gd name="connsiteX7" fmla="*/ 0 w 21699030"/>
              <a:gd name="connsiteY7" fmla="*/ 359283 h 6946937"/>
              <a:gd name="connsiteX8" fmla="*/ 479 w 21699030"/>
              <a:gd name="connsiteY8" fmla="*/ 6946937 h 6946937"/>
              <a:gd name="connsiteX0" fmla="*/ 479 w 21703452"/>
              <a:gd name="connsiteY0" fmla="*/ 6946935 h 6946935"/>
              <a:gd name="connsiteX1" fmla="*/ 21703403 w 21703452"/>
              <a:gd name="connsiteY1" fmla="*/ 6946012 h 6946935"/>
              <a:gd name="connsiteX2" fmla="*/ 21699027 w 21703452"/>
              <a:gd name="connsiteY2" fmla="*/ 201 h 6946935"/>
              <a:gd name="connsiteX3" fmla="*/ 20904736 w 21703452"/>
              <a:gd name="connsiteY3" fmla="*/ 385186 h 6946935"/>
              <a:gd name="connsiteX4" fmla="*/ 4224699 w 21703452"/>
              <a:gd name="connsiteY4" fmla="*/ 361018 h 6946935"/>
              <a:gd name="connsiteX5" fmla="*/ 3081497 w 21703452"/>
              <a:gd name="connsiteY5" fmla="*/ 1159496 h 6946935"/>
              <a:gd name="connsiteX6" fmla="*/ 1907143 w 21703452"/>
              <a:gd name="connsiteY6" fmla="*/ 361018 h 6946935"/>
              <a:gd name="connsiteX7" fmla="*/ 0 w 21703452"/>
              <a:gd name="connsiteY7" fmla="*/ 359281 h 6946935"/>
              <a:gd name="connsiteX8" fmla="*/ 479 w 21703452"/>
              <a:gd name="connsiteY8" fmla="*/ 6946935 h 6946935"/>
              <a:gd name="connsiteX0" fmla="*/ 479 w 21869774"/>
              <a:gd name="connsiteY0" fmla="*/ 6946945 h 6946945"/>
              <a:gd name="connsiteX1" fmla="*/ 21869772 w 21869774"/>
              <a:gd name="connsiteY1" fmla="*/ 6505527 h 6946945"/>
              <a:gd name="connsiteX2" fmla="*/ 21699027 w 21869774"/>
              <a:gd name="connsiteY2" fmla="*/ 211 h 6946945"/>
              <a:gd name="connsiteX3" fmla="*/ 20904736 w 21869774"/>
              <a:gd name="connsiteY3" fmla="*/ 385196 h 6946945"/>
              <a:gd name="connsiteX4" fmla="*/ 4224699 w 21869774"/>
              <a:gd name="connsiteY4" fmla="*/ 361028 h 6946945"/>
              <a:gd name="connsiteX5" fmla="*/ 3081497 w 21869774"/>
              <a:gd name="connsiteY5" fmla="*/ 1159506 h 6946945"/>
              <a:gd name="connsiteX6" fmla="*/ 1907143 w 21869774"/>
              <a:gd name="connsiteY6" fmla="*/ 361028 h 6946945"/>
              <a:gd name="connsiteX7" fmla="*/ 0 w 21869774"/>
              <a:gd name="connsiteY7" fmla="*/ 359291 h 6946945"/>
              <a:gd name="connsiteX8" fmla="*/ 479 w 21869774"/>
              <a:gd name="connsiteY8" fmla="*/ 6946945 h 6946945"/>
              <a:gd name="connsiteX0" fmla="*/ 479 w 21703454"/>
              <a:gd name="connsiteY0" fmla="*/ 6946935 h 6953376"/>
              <a:gd name="connsiteX1" fmla="*/ 21703405 w 21703454"/>
              <a:gd name="connsiteY1" fmla="*/ 6952895 h 6953376"/>
              <a:gd name="connsiteX2" fmla="*/ 21699027 w 21703454"/>
              <a:gd name="connsiteY2" fmla="*/ 201 h 6953376"/>
              <a:gd name="connsiteX3" fmla="*/ 20904736 w 21703454"/>
              <a:gd name="connsiteY3" fmla="*/ 385186 h 6953376"/>
              <a:gd name="connsiteX4" fmla="*/ 4224699 w 21703454"/>
              <a:gd name="connsiteY4" fmla="*/ 361018 h 6953376"/>
              <a:gd name="connsiteX5" fmla="*/ 3081497 w 21703454"/>
              <a:gd name="connsiteY5" fmla="*/ 1159496 h 6953376"/>
              <a:gd name="connsiteX6" fmla="*/ 1907143 w 21703454"/>
              <a:gd name="connsiteY6" fmla="*/ 361018 h 6953376"/>
              <a:gd name="connsiteX7" fmla="*/ 0 w 21703454"/>
              <a:gd name="connsiteY7" fmla="*/ 359281 h 6953376"/>
              <a:gd name="connsiteX8" fmla="*/ 479 w 21703454"/>
              <a:gd name="connsiteY8" fmla="*/ 6946935 h 6953376"/>
              <a:gd name="connsiteX0" fmla="*/ 479 w 21703404"/>
              <a:gd name="connsiteY0" fmla="*/ 6947131 h 6953091"/>
              <a:gd name="connsiteX1" fmla="*/ 21703405 w 21703404"/>
              <a:gd name="connsiteY1" fmla="*/ 6953091 h 6953091"/>
              <a:gd name="connsiteX2" fmla="*/ 21699027 w 21703404"/>
              <a:gd name="connsiteY2" fmla="*/ 397 h 6953091"/>
              <a:gd name="connsiteX3" fmla="*/ 20904736 w 21703404"/>
              <a:gd name="connsiteY3" fmla="*/ 385382 h 6953091"/>
              <a:gd name="connsiteX4" fmla="*/ 4224699 w 21703404"/>
              <a:gd name="connsiteY4" fmla="*/ 361214 h 6953091"/>
              <a:gd name="connsiteX5" fmla="*/ 3081497 w 21703404"/>
              <a:gd name="connsiteY5" fmla="*/ 1159692 h 6953091"/>
              <a:gd name="connsiteX6" fmla="*/ 1907143 w 21703404"/>
              <a:gd name="connsiteY6" fmla="*/ 361214 h 6953091"/>
              <a:gd name="connsiteX7" fmla="*/ 0 w 21703404"/>
              <a:gd name="connsiteY7" fmla="*/ 359477 h 6953091"/>
              <a:gd name="connsiteX8" fmla="*/ 479 w 21703404"/>
              <a:gd name="connsiteY8" fmla="*/ 6947131 h 6953091"/>
              <a:gd name="connsiteX0" fmla="*/ 479 w 21703404"/>
              <a:gd name="connsiteY0" fmla="*/ 6946733 h 6952693"/>
              <a:gd name="connsiteX1" fmla="*/ 21703405 w 21703404"/>
              <a:gd name="connsiteY1" fmla="*/ 6952693 h 6952693"/>
              <a:gd name="connsiteX2" fmla="*/ 21699027 w 21703404"/>
              <a:gd name="connsiteY2" fmla="*/ -1 h 6952693"/>
              <a:gd name="connsiteX3" fmla="*/ 20904736 w 21703404"/>
              <a:gd name="connsiteY3" fmla="*/ 384984 h 6952693"/>
              <a:gd name="connsiteX4" fmla="*/ 4224699 w 21703404"/>
              <a:gd name="connsiteY4" fmla="*/ 360816 h 6952693"/>
              <a:gd name="connsiteX5" fmla="*/ 3081497 w 21703404"/>
              <a:gd name="connsiteY5" fmla="*/ 1159294 h 6952693"/>
              <a:gd name="connsiteX6" fmla="*/ 1907143 w 21703404"/>
              <a:gd name="connsiteY6" fmla="*/ 360816 h 6952693"/>
              <a:gd name="connsiteX7" fmla="*/ 0 w 21703404"/>
              <a:gd name="connsiteY7" fmla="*/ 359079 h 6952693"/>
              <a:gd name="connsiteX8" fmla="*/ 479 w 21703404"/>
              <a:gd name="connsiteY8" fmla="*/ 6946733 h 6952693"/>
              <a:gd name="connsiteX0" fmla="*/ 479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479 w 21703404"/>
              <a:gd name="connsiteY8" fmla="*/ 11587960 h 11587960"/>
              <a:gd name="connsiteX0" fmla="*/ 802867 w 21703404"/>
              <a:gd name="connsiteY0" fmla="*/ 10604388 h 10604388"/>
              <a:gd name="connsiteX1" fmla="*/ 21703405 w 21703404"/>
              <a:gd name="connsiteY1" fmla="*/ 6952693 h 10604388"/>
              <a:gd name="connsiteX2" fmla="*/ 21699027 w 21703404"/>
              <a:gd name="connsiteY2" fmla="*/ -1 h 10604388"/>
              <a:gd name="connsiteX3" fmla="*/ 20904736 w 21703404"/>
              <a:gd name="connsiteY3" fmla="*/ 384984 h 10604388"/>
              <a:gd name="connsiteX4" fmla="*/ 4224699 w 21703404"/>
              <a:gd name="connsiteY4" fmla="*/ 360816 h 10604388"/>
              <a:gd name="connsiteX5" fmla="*/ 3081497 w 21703404"/>
              <a:gd name="connsiteY5" fmla="*/ 1159294 h 10604388"/>
              <a:gd name="connsiteX6" fmla="*/ 1907143 w 21703404"/>
              <a:gd name="connsiteY6" fmla="*/ 360816 h 10604388"/>
              <a:gd name="connsiteX7" fmla="*/ 0 w 21703404"/>
              <a:gd name="connsiteY7" fmla="*/ 359079 h 10604388"/>
              <a:gd name="connsiteX8" fmla="*/ 802867 w 21703404"/>
              <a:gd name="connsiteY8" fmla="*/ 10604388 h 10604388"/>
              <a:gd name="connsiteX0" fmla="*/ 30197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30197 w 21703404"/>
              <a:gd name="connsiteY8" fmla="*/ 11587960 h 11587960"/>
              <a:gd name="connsiteX0" fmla="*/ 13248 w 21703404"/>
              <a:gd name="connsiteY0" fmla="*/ 11547057 h 11547057"/>
              <a:gd name="connsiteX1" fmla="*/ 21703405 w 21703404"/>
              <a:gd name="connsiteY1" fmla="*/ 6952693 h 11547057"/>
              <a:gd name="connsiteX2" fmla="*/ 21699027 w 21703404"/>
              <a:gd name="connsiteY2" fmla="*/ -1 h 11547057"/>
              <a:gd name="connsiteX3" fmla="*/ 20904736 w 21703404"/>
              <a:gd name="connsiteY3" fmla="*/ 384984 h 11547057"/>
              <a:gd name="connsiteX4" fmla="*/ 4224699 w 21703404"/>
              <a:gd name="connsiteY4" fmla="*/ 360816 h 11547057"/>
              <a:gd name="connsiteX5" fmla="*/ 3081497 w 21703404"/>
              <a:gd name="connsiteY5" fmla="*/ 1159294 h 11547057"/>
              <a:gd name="connsiteX6" fmla="*/ 1907143 w 21703404"/>
              <a:gd name="connsiteY6" fmla="*/ 360816 h 11547057"/>
              <a:gd name="connsiteX7" fmla="*/ 0 w 21703404"/>
              <a:gd name="connsiteY7" fmla="*/ 359079 h 11547057"/>
              <a:gd name="connsiteX8" fmla="*/ 13248 w 21703404"/>
              <a:gd name="connsiteY8" fmla="*/ 11547057 h 11547057"/>
              <a:gd name="connsiteX0" fmla="*/ 18899 w 21703404"/>
              <a:gd name="connsiteY0" fmla="*/ 11500312 h 11500312"/>
              <a:gd name="connsiteX1" fmla="*/ 21703405 w 21703404"/>
              <a:gd name="connsiteY1" fmla="*/ 6952693 h 11500312"/>
              <a:gd name="connsiteX2" fmla="*/ 21699027 w 21703404"/>
              <a:gd name="connsiteY2" fmla="*/ -1 h 11500312"/>
              <a:gd name="connsiteX3" fmla="*/ 20904736 w 21703404"/>
              <a:gd name="connsiteY3" fmla="*/ 384984 h 11500312"/>
              <a:gd name="connsiteX4" fmla="*/ 4224699 w 21703404"/>
              <a:gd name="connsiteY4" fmla="*/ 360816 h 11500312"/>
              <a:gd name="connsiteX5" fmla="*/ 3081497 w 21703404"/>
              <a:gd name="connsiteY5" fmla="*/ 1159294 h 11500312"/>
              <a:gd name="connsiteX6" fmla="*/ 1907143 w 21703404"/>
              <a:gd name="connsiteY6" fmla="*/ 360816 h 11500312"/>
              <a:gd name="connsiteX7" fmla="*/ 0 w 21703404"/>
              <a:gd name="connsiteY7" fmla="*/ 359079 h 11500312"/>
              <a:gd name="connsiteX8" fmla="*/ 18899 w 21703404"/>
              <a:gd name="connsiteY8" fmla="*/ 11500312 h 11500312"/>
              <a:gd name="connsiteX0" fmla="*/ 453915 w 21703404"/>
              <a:gd name="connsiteY0" fmla="*/ 10910154 h 10910154"/>
              <a:gd name="connsiteX1" fmla="*/ 21703405 w 21703404"/>
              <a:gd name="connsiteY1" fmla="*/ 6952693 h 10910154"/>
              <a:gd name="connsiteX2" fmla="*/ 21699027 w 21703404"/>
              <a:gd name="connsiteY2" fmla="*/ -1 h 10910154"/>
              <a:gd name="connsiteX3" fmla="*/ 20904736 w 21703404"/>
              <a:gd name="connsiteY3" fmla="*/ 384984 h 10910154"/>
              <a:gd name="connsiteX4" fmla="*/ 4224699 w 21703404"/>
              <a:gd name="connsiteY4" fmla="*/ 360816 h 10910154"/>
              <a:gd name="connsiteX5" fmla="*/ 3081497 w 21703404"/>
              <a:gd name="connsiteY5" fmla="*/ 1159294 h 10910154"/>
              <a:gd name="connsiteX6" fmla="*/ 1907143 w 21703404"/>
              <a:gd name="connsiteY6" fmla="*/ 360816 h 10910154"/>
              <a:gd name="connsiteX7" fmla="*/ 0 w 21703404"/>
              <a:gd name="connsiteY7" fmla="*/ 359079 h 10910154"/>
              <a:gd name="connsiteX8" fmla="*/ 453915 w 21703404"/>
              <a:gd name="connsiteY8" fmla="*/ 10910154 h 10910154"/>
              <a:gd name="connsiteX0" fmla="*/ 7602 w 21703404"/>
              <a:gd name="connsiteY0" fmla="*/ 11529527 h 11529527"/>
              <a:gd name="connsiteX1" fmla="*/ 21703405 w 21703404"/>
              <a:gd name="connsiteY1" fmla="*/ 6952693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857124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1142270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1862"/>
              <a:gd name="connsiteY0" fmla="*/ 11529527 h 11529527"/>
              <a:gd name="connsiteX1" fmla="*/ 21697755 w 21701862"/>
              <a:gd name="connsiteY1" fmla="*/ 11522040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 name="connsiteX0" fmla="*/ 7602 w 21701862"/>
              <a:gd name="connsiteY0" fmla="*/ 11529527 h 11529527"/>
              <a:gd name="connsiteX1" fmla="*/ 21697755 w 21701862"/>
              <a:gd name="connsiteY1" fmla="*/ 11516198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1862" h="11529527">
                <a:moveTo>
                  <a:pt x="7602" y="11529527"/>
                </a:moveTo>
                <a:lnTo>
                  <a:pt x="21697755" y="11516198"/>
                </a:lnTo>
                <a:cubicBezTo>
                  <a:pt x="21695566" y="8039851"/>
                  <a:pt x="21706934" y="899518"/>
                  <a:pt x="21699027" y="-1"/>
                </a:cubicBezTo>
                <a:cubicBezTo>
                  <a:pt x="21554928" y="424890"/>
                  <a:pt x="21164498" y="379041"/>
                  <a:pt x="20904736" y="384984"/>
                </a:cubicBezTo>
                <a:lnTo>
                  <a:pt x="4224699" y="360816"/>
                </a:lnTo>
                <a:cubicBezTo>
                  <a:pt x="3647485" y="393958"/>
                  <a:pt x="3273106" y="696472"/>
                  <a:pt x="3081497" y="1159294"/>
                </a:cubicBezTo>
                <a:cubicBezTo>
                  <a:pt x="2783143" y="455517"/>
                  <a:pt x="2185783" y="359938"/>
                  <a:pt x="1907143" y="360816"/>
                </a:cubicBezTo>
                <a:lnTo>
                  <a:pt x="0" y="359079"/>
                </a:lnTo>
                <a:cubicBezTo>
                  <a:pt x="222" y="-2800"/>
                  <a:pt x="7362" y="8235700"/>
                  <a:pt x="7602" y="11529527"/>
                </a:cubicBezTo>
                <a:close/>
              </a:path>
            </a:pathLst>
          </a:custGeom>
          <a:gradFill>
            <a:gsLst>
              <a:gs pos="0">
                <a:srgbClr val="005B7C"/>
              </a:gs>
              <a:gs pos="50000">
                <a:srgbClr val="0085B3"/>
              </a:gs>
              <a:gs pos="100000">
                <a:srgbClr val="00A0D6"/>
              </a:gs>
            </a:gsLst>
            <a:lin ang="18900000" scaled="1"/>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a:solidFill>
                <a:prstClr val="white"/>
              </a:solidFill>
              <a:latin typeface="Arial"/>
              <a:cs typeface="Arial"/>
            </a:endParaRPr>
          </a:p>
        </p:txBody>
      </p:sp>
      <p:pic>
        <p:nvPicPr>
          <p:cNvPr id="21" name="Picture 20" descr="capgemini_rgb.jpg"/>
          <p:cNvPicPr>
            <a:picLocks noChangeAspect="1"/>
          </p:cNvPicPr>
          <p:nvPr/>
        </p:nvPicPr>
        <p:blipFill>
          <a:blip r:embed="rId16" cstate="print"/>
          <a:stretch>
            <a:fillRect/>
          </a:stretch>
        </p:blipFill>
        <p:spPr>
          <a:xfrm>
            <a:off x="789880" y="844897"/>
            <a:ext cx="4036120" cy="925380"/>
          </a:xfrm>
          <a:prstGeom prst="rect">
            <a:avLst/>
          </a:prstGeom>
        </p:spPr>
      </p:pic>
      <p:graphicFrame>
        <p:nvGraphicFramePr>
          <p:cNvPr id="12" name="Object 11" hidden="1"/>
          <p:cNvGraphicFramePr>
            <a:graphicFrameLocks noChangeAspect="1"/>
          </p:cNvGraphicFramePr>
          <p:nvPr>
            <p:custDataLst>
              <p:tags r:id="rId7"/>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0289" name="think-cell Slide" r:id="rId17" imgW="360" imgH="360" progId="">
                  <p:embed/>
                </p:oleObj>
              </mc:Choice>
              <mc:Fallback>
                <p:oleObj name="think-cell Slide" r:id="rId17" imgW="360" imgH="36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6758931" y="1173628"/>
            <a:ext cx="4486515" cy="290298"/>
          </a:xfrm>
          <a:prstGeom prst="rect">
            <a:avLst/>
          </a:prstGeom>
          <a:noFill/>
        </p:spPr>
      </p:pic>
      <p:sp>
        <p:nvSpPr>
          <p:cNvPr id="13" name="Rectangle 12"/>
          <p:cNvSpPr/>
          <p:nvPr>
            <p:custDataLst>
              <p:tags r:id="rId9"/>
            </p:custDataLst>
          </p:nvPr>
        </p:nvSpPr>
        <p:spPr>
          <a:xfrm>
            <a:off x="6798670" y="6379672"/>
            <a:ext cx="5393333" cy="282207"/>
          </a:xfrm>
          <a:prstGeom prst="rect">
            <a:avLst/>
          </a:prstGeom>
        </p:spPr>
        <p:txBody>
          <a:bodyPr wrap="square" lIns="33059" tIns="33059" rIns="330588" bIns="33059" anchor="b" anchorCtr="0">
            <a:spAutoFit/>
          </a:bodyPr>
          <a:lstStyle/>
          <a:p>
            <a:pPr algn="r"/>
            <a:r>
              <a:rPr lang="en-US" sz="700">
                <a:solidFill>
                  <a:prstClr val="white"/>
                </a:solidFill>
                <a:latin typeface="Arial"/>
                <a:cs typeface="Arial"/>
              </a:rPr>
              <a:t>The information contained in this presentation is proprietary.</a:t>
            </a:r>
          </a:p>
          <a:p>
            <a:pPr algn="r"/>
            <a:r>
              <a:rPr lang="en-US" sz="700">
                <a:solidFill>
                  <a:prstClr val="white"/>
                </a:solidFill>
                <a:latin typeface="Arial"/>
                <a:cs typeface="Arial"/>
              </a:rPr>
              <a:t>© 2016 Capgemini. All rights reserved.</a:t>
            </a:r>
          </a:p>
        </p:txBody>
      </p:sp>
      <p:sp>
        <p:nvSpPr>
          <p:cNvPr id="15" name="Rectangle 14"/>
          <p:cNvSpPr/>
          <p:nvPr>
            <p:custDataLst>
              <p:tags r:id="rId10"/>
            </p:custDataLst>
          </p:nvPr>
        </p:nvSpPr>
        <p:spPr>
          <a:xfrm>
            <a:off x="9268878" y="5457935"/>
            <a:ext cx="2923122" cy="380480"/>
          </a:xfrm>
          <a:prstGeom prst="rect">
            <a:avLst/>
          </a:prstGeom>
        </p:spPr>
        <p:txBody>
          <a:bodyPr wrap="none" lIns="36000" tIns="36000" rIns="360000" bIns="36000" anchor="b" anchorCtr="0">
            <a:spAutoFit/>
          </a:bodyPr>
          <a:lstStyle/>
          <a:p>
            <a:pPr algn="r"/>
            <a:r>
              <a:rPr lang="en-US" sz="2000" b="1">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9771390" y="5932547"/>
            <a:ext cx="342428"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10184204" y="5932547"/>
            <a:ext cx="346232"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10958425" y="5932547"/>
            <a:ext cx="346232"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11375044" y="5932547"/>
            <a:ext cx="346232"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10600825" y="5932551"/>
            <a:ext cx="287215"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p14="http://schemas.microsoft.com/office/powerpoint/2010/main" val="1542928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2910077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www.ibm.com/blockchain" TargetMode="Externa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9.jpe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9.jpe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tiff"/><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4.tiff"/><Relationship Id="rId21" Type="http://schemas.openxmlformats.org/officeDocument/2006/relationships/image" Target="../media/image68.png"/><Relationship Id="rId7" Type="http://schemas.openxmlformats.org/officeDocument/2006/relationships/image" Target="../media/image48.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21.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1.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png"/><Relationship Id="rId7"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4.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hyperledger/fabric" TargetMode="External"/><Relationship Id="rId7" Type="http://schemas.openxmlformats.org/officeDocument/2006/relationships/hyperlink" Target="https://wiki.hyperledger.org/community/fabric-design-docs" TargetMode="External"/><Relationship Id="rId2" Type="http://schemas.openxmlformats.org/officeDocument/2006/relationships/hyperlink" Target="https://www.hyperledger.org/projects/fabric" TargetMode="External"/><Relationship Id="rId1" Type="http://schemas.openxmlformats.org/officeDocument/2006/relationships/slideLayout" Target="../slideLayouts/slideLayout11.xml"/><Relationship Id="rId6" Type="http://schemas.openxmlformats.org/officeDocument/2006/relationships/hyperlink" Target="https://wiki.hyperledger.org/projects/fabric" TargetMode="External"/><Relationship Id="rId5" Type="http://schemas.openxmlformats.org/officeDocument/2006/relationships/hyperlink" Target="https://chat.hyperledger.org/channel/fabric" TargetMode="External"/><Relationship Id="rId4" Type="http://schemas.openxmlformats.org/officeDocument/2006/relationships/hyperlink" Target="https://hyperledger-fabric.readthedocs.io/en/latest/"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935.ibm.com/services/us/en/it-services/pdf/ibmcloud_27017.pdf" TargetMode="External"/><Relationship Id="rId3" Type="http://schemas.openxmlformats.org/officeDocument/2006/relationships/hyperlink" Target="https://www.ibm.com/blockchain/platform/" TargetMode="External"/><Relationship Id="rId7" Type="http://schemas.openxmlformats.org/officeDocument/2006/relationships/hyperlink" Target="https://www-935.ibm.com/services/multimedia/saas_27k.pdf"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hyperlink" Target="http://www-03.ibm.com/software/sla/sladb.nsf/pdf/6605-12/$file/i126-6605-12_11-2017_en_US.pdf" TargetMode="External"/><Relationship Id="rId5" Type="http://schemas.openxmlformats.org/officeDocument/2006/relationships/hyperlink" Target="https://console.bluemix.net/catalog/services/blockchain" TargetMode="External"/><Relationship Id="rId10" Type="http://schemas.openxmlformats.org/officeDocument/2006/relationships/hyperlink" Target="https://developer.ibm.com/code/technologies/blockchain/" TargetMode="External"/><Relationship Id="rId4" Type="http://schemas.openxmlformats.org/officeDocument/2006/relationships/hyperlink" Target="https://console.bluemix.net/docs/services/blockchain/index.html" TargetMode="External"/><Relationship Id="rId9" Type="http://schemas.openxmlformats.org/officeDocument/2006/relationships/hyperlink" Target="https://www-935.ibm.com/services/multimedia/ibmcloud_27018.pdf"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developer.ibm.com/code/patterns/automate-business-processes-via-blockchain-events" TargetMode="External"/><Relationship Id="rId3" Type="http://schemas.openxmlformats.org/officeDocument/2006/relationships/hyperlink" Target="https://console.bluemix.net/docs/services/blockchain/develop.html#develop-the-network" TargetMode="External"/><Relationship Id="rId7" Type="http://schemas.openxmlformats.org/officeDocument/2006/relationships/hyperlink" Target="https://github.com/IBM/BlockchainSmartContractTrading-CompositeJourney" TargetMode="External"/><Relationship Id="rId2" Type="http://schemas.openxmlformats.org/officeDocument/2006/relationships/hyperlink" Target="https://www.ibm.com/developerworks/cloud/library/cl-deploy-fabcar-sample-application-ibm-blockchain-starter-plan/index.html" TargetMode="External"/><Relationship Id="rId1" Type="http://schemas.openxmlformats.org/officeDocument/2006/relationships/slideLayout" Target="../slideLayouts/slideLayout11.xml"/><Relationship Id="rId6" Type="http://schemas.openxmlformats.org/officeDocument/2006/relationships/hyperlink" Target="https://developer.ibm.com/code/patterns/create-and-execute-blockchain-smart-contracts" TargetMode="External"/><Relationship Id="rId5" Type="http://schemas.openxmlformats.org/officeDocument/2006/relationships/hyperlink" Target="https://github.com/IBM/BlockchainNetwork-CompositeJourney" TargetMode="External"/><Relationship Id="rId4" Type="http://schemas.openxmlformats.org/officeDocument/2006/relationships/hyperlink" Target="https://developer.ibm.com/code/patterns/build-a-blockchain-network" TargetMode="External"/><Relationship Id="rId9" Type="http://schemas.openxmlformats.org/officeDocument/2006/relationships/hyperlink" Target="https://github.com/IBM/BlockchainEvents-CompositeJourne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ibm.biz/Platform_Demo"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1.jp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0631" y="316196"/>
            <a:ext cx="736013" cy="653760"/>
          </a:xfrm>
          <a:prstGeom prst="rect">
            <a:avLst/>
          </a:prstGeom>
        </p:spPr>
      </p:pic>
      <p:pic>
        <p:nvPicPr>
          <p:cNvPr id="6" name="Picture 5" descr="Our_Universcity_Logotype-01.png"/>
          <p:cNvPicPr>
            <a:picLocks noChangeAspect="1"/>
          </p:cNvPicPr>
          <p:nvPr/>
        </p:nvPicPr>
        <p:blipFill>
          <a:blip r:embed="rId5" cstate="print"/>
          <a:stretch>
            <a:fillRect/>
          </a:stretch>
        </p:blipFill>
        <p:spPr>
          <a:xfrm>
            <a:off x="3287688" y="404664"/>
            <a:ext cx="2160240" cy="521438"/>
          </a:xfrm>
          <a:prstGeom prst="rect">
            <a:avLst/>
          </a:prstGeom>
        </p:spPr>
      </p:pic>
      <p:sp>
        <p:nvSpPr>
          <p:cNvPr id="8" name="TextBox 7"/>
          <p:cNvSpPr txBox="1"/>
          <p:nvPr/>
        </p:nvSpPr>
        <p:spPr>
          <a:xfrm>
            <a:off x="376519" y="1735943"/>
            <a:ext cx="8457992" cy="2604559"/>
          </a:xfrm>
          <a:prstGeom prst="rect">
            <a:avLst/>
          </a:prstGeom>
          <a:noFill/>
        </p:spPr>
        <p:txBody>
          <a:bodyPr wrap="square" rtlCol="0">
            <a:spAutoFit/>
          </a:bodyPr>
          <a:lstStyle/>
          <a:p>
            <a:r>
              <a:rPr lang="en-GB" sz="3600" b="1" dirty="0">
                <a:solidFill>
                  <a:srgbClr val="6964D1"/>
                </a:solidFill>
                <a:latin typeface="Ubuntu" panose="020B0504030602030204" pitchFamily="34" charset="0"/>
              </a:rPr>
              <a:t>Accelerating </a:t>
            </a:r>
            <a:r>
              <a:rPr lang="en-GB" sz="3600" b="1" dirty="0" err="1">
                <a:solidFill>
                  <a:srgbClr val="6964D1"/>
                </a:solidFill>
                <a:latin typeface="Ubuntu" panose="020B0504030602030204" pitchFamily="34" charset="0"/>
              </a:rPr>
              <a:t>Blockchain</a:t>
            </a:r>
            <a:r>
              <a:rPr lang="en-GB" sz="3600" b="1" dirty="0">
                <a:solidFill>
                  <a:srgbClr val="6964D1"/>
                </a:solidFill>
                <a:latin typeface="Ubuntu" panose="020B0504030602030204" pitchFamily="34" charset="0"/>
              </a:rPr>
              <a:t> Networks </a:t>
            </a:r>
          </a:p>
          <a:p>
            <a:r>
              <a:rPr lang="en-US" sz="3600" b="1" dirty="0">
                <a:solidFill>
                  <a:srgbClr val="6964D1"/>
                </a:solidFill>
                <a:latin typeface="Ubuntu" panose="020B0504030602030204" pitchFamily="34" charset="0"/>
                <a:ea typeface="Arial" charset="0"/>
                <a:cs typeface="Arial" charset="0"/>
              </a:rPr>
              <a:t>IBM </a:t>
            </a:r>
            <a:r>
              <a:rPr lang="en-US" sz="3600" b="1" dirty="0" err="1">
                <a:solidFill>
                  <a:srgbClr val="6964D1"/>
                </a:solidFill>
                <a:latin typeface="Ubuntu" panose="020B0504030602030204" pitchFamily="34" charset="0"/>
                <a:ea typeface="Arial" charset="0"/>
                <a:cs typeface="Arial" charset="0"/>
              </a:rPr>
              <a:t>Blockchain</a:t>
            </a:r>
            <a:r>
              <a:rPr lang="en-US" sz="3600" b="1" dirty="0">
                <a:solidFill>
                  <a:srgbClr val="6964D1"/>
                </a:solidFill>
                <a:latin typeface="Ubuntu" panose="020B0504030602030204" pitchFamily="34" charset="0"/>
                <a:ea typeface="Arial" charset="0"/>
                <a:cs typeface="Arial" charset="0"/>
              </a:rPr>
              <a:t> Platform Explored</a:t>
            </a:r>
          </a:p>
          <a:p>
            <a:r>
              <a:rPr lang="en-US" sz="2700" dirty="0" smtClean="0">
                <a:solidFill>
                  <a:schemeClr val="bg1">
                    <a:lumMod val="65000"/>
                  </a:schemeClr>
                </a:solidFill>
                <a:latin typeface="Ubuntu" panose="020B0504030602030204" pitchFamily="34" charset="0"/>
              </a:rPr>
              <a:t>Aaron </a:t>
            </a:r>
            <a:r>
              <a:rPr lang="en-US" sz="2700" dirty="0">
                <a:solidFill>
                  <a:schemeClr val="bg1">
                    <a:lumMod val="65000"/>
                  </a:schemeClr>
                </a:solidFill>
                <a:latin typeface="Ubuntu" panose="020B0504030602030204" pitchFamily="34" charset="0"/>
              </a:rPr>
              <a:t>Anderson, </a:t>
            </a:r>
            <a:r>
              <a:rPr lang="en-US" sz="2700" dirty="0" smtClean="0">
                <a:solidFill>
                  <a:schemeClr val="bg1">
                    <a:lumMod val="65000"/>
                  </a:schemeClr>
                </a:solidFill>
                <a:latin typeface="Ubuntu" panose="020B0504030602030204" pitchFamily="34" charset="0"/>
              </a:rPr>
              <a:t>Matthew Golby-Kirk</a:t>
            </a:r>
            <a:endParaRPr lang="en-US" sz="2700" dirty="0">
              <a:solidFill>
                <a:schemeClr val="bg1">
                  <a:lumMod val="65000"/>
                </a:schemeClr>
              </a:solidFill>
              <a:latin typeface="Ubuntu" panose="020B0504030602030204" pitchFamily="34" charset="0"/>
            </a:endParaRPr>
          </a:p>
          <a:p>
            <a:r>
              <a:rPr lang="en-US" sz="2000" dirty="0">
                <a:solidFill>
                  <a:schemeClr val="bg1">
                    <a:lumMod val="65000"/>
                  </a:schemeClr>
                </a:solidFill>
                <a:latin typeface="Ubuntu" panose="020B0504030602030204" pitchFamily="34" charset="0"/>
              </a:rPr>
              <a:t>September </a:t>
            </a:r>
            <a:r>
              <a:rPr lang="en-US" sz="2000" dirty="0" smtClean="0">
                <a:solidFill>
                  <a:schemeClr val="bg1">
                    <a:lumMod val="65000"/>
                  </a:schemeClr>
                </a:solidFill>
                <a:latin typeface="Ubuntu" panose="020B0504030602030204" pitchFamily="34" charset="0"/>
              </a:rPr>
              <a:t>14, </a:t>
            </a:r>
            <a:r>
              <a:rPr lang="en-US" sz="2000" dirty="0">
                <a:solidFill>
                  <a:schemeClr val="bg1">
                    <a:lumMod val="65000"/>
                  </a:schemeClr>
                </a:solidFill>
                <a:latin typeface="Ubuntu" panose="020B0504030602030204" pitchFamily="34" charset="0"/>
              </a:rPr>
              <a:t>2018</a:t>
            </a:r>
          </a:p>
          <a:p>
            <a:endParaRPr lang="en-US" sz="825" dirty="0">
              <a:solidFill>
                <a:srgbClr val="2B0E3C"/>
              </a:solidFill>
            </a:endParaRPr>
          </a:p>
          <a:p>
            <a:endParaRPr lang="pl-PL" sz="3600" b="1" dirty="0">
              <a:solidFill>
                <a:srgbClr val="2B0E3C"/>
              </a:solidFill>
              <a:latin typeface="Ubuntu" panose="020B0504030602030204" pitchFamily="34" charset="0"/>
            </a:endParaRPr>
          </a:p>
        </p:txBody>
      </p:sp>
      <p:pic>
        <p:nvPicPr>
          <p:cNvPr id="9" name="Graphic 9">
            <a:extLst>
              <a:ext uri="{FF2B5EF4-FFF2-40B4-BE49-F238E27FC236}">
                <a16:creationId xmlns:a16="http://schemas.microsoft.com/office/drawing/2014/main" xmlns="" id="{C3D2EC56-D17C-4A75-8178-C69397BC7353}"/>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407988" y="438004"/>
            <a:ext cx="2286000" cy="510013"/>
          </a:xfrm>
          <a:prstGeom prst="rect">
            <a:avLst/>
          </a:prstGeom>
        </p:spPr>
      </p:pic>
    </p:spTree>
    <p:extLst>
      <p:ext uri="{BB962C8B-B14F-4D97-AF65-F5344CB8AC3E}">
        <p14:creationId xmlns:p14="http://schemas.microsoft.com/office/powerpoint/2010/main" val="154541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494B9766-6504-4633-B06E-B556DAB1ADEF}"/>
              </a:ext>
            </a:extLst>
          </p:cNvPr>
          <p:cNvPicPr>
            <a:picLocks noChangeAspect="1"/>
          </p:cNvPicPr>
          <p:nvPr/>
        </p:nvPicPr>
        <p:blipFill>
          <a:blip r:embed="rId3"/>
          <a:stretch>
            <a:fillRect/>
          </a:stretch>
        </p:blipFill>
        <p:spPr>
          <a:xfrm>
            <a:off x="6316984" y="933630"/>
            <a:ext cx="3685485" cy="4563999"/>
          </a:xfrm>
          <a:prstGeom prst="rect">
            <a:avLst/>
          </a:prstGeom>
        </p:spPr>
      </p:pic>
      <p:pic>
        <p:nvPicPr>
          <p:cNvPr id="4" name="Picture 3">
            <a:extLst>
              <a:ext uri="{FF2B5EF4-FFF2-40B4-BE49-F238E27FC236}">
                <a16:creationId xmlns="" xmlns:a16="http://schemas.microsoft.com/office/drawing/2014/main" id="{A8AC3211-9E36-44C9-A4A1-D3A19ECFF479}"/>
              </a:ext>
            </a:extLst>
          </p:cNvPr>
          <p:cNvPicPr>
            <a:picLocks noChangeAspect="1"/>
          </p:cNvPicPr>
          <p:nvPr/>
        </p:nvPicPr>
        <p:blipFill>
          <a:blip r:embed="rId4"/>
          <a:stretch>
            <a:fillRect/>
          </a:stretch>
        </p:blipFill>
        <p:spPr>
          <a:xfrm>
            <a:off x="10002469" y="2567639"/>
            <a:ext cx="2027442" cy="2416786"/>
          </a:xfrm>
          <a:prstGeom prst="rect">
            <a:avLst/>
          </a:prstGeom>
          <a:ln w="12700">
            <a:solidFill>
              <a:srgbClr val="0164FF"/>
            </a:solidFill>
          </a:ln>
        </p:spPr>
      </p:pic>
      <p:sp>
        <p:nvSpPr>
          <p:cNvPr id="47107" name="Title 1"/>
          <p:cNvSpPr>
            <a:spLocks noGrp="1"/>
          </p:cNvSpPr>
          <p:nvPr>
            <p:ph type="title"/>
          </p:nvPr>
        </p:nvSpPr>
        <p:spPr>
          <a:xfrm>
            <a:off x="98474" y="267681"/>
            <a:ext cx="10874533" cy="512961"/>
          </a:xfrm>
        </p:spPr>
        <p:txBody>
          <a:bodyPr>
            <a:noAutofit/>
          </a:bodyPr>
          <a:lstStyle/>
          <a:p>
            <a:r>
              <a:rPr lang="en-US" dirty="0"/>
              <a:t>Starter Plan</a:t>
            </a:r>
          </a:p>
        </p:txBody>
      </p:sp>
      <p:sp>
        <p:nvSpPr>
          <p:cNvPr id="12" name="Content Placeholder 4"/>
          <p:cNvSpPr>
            <a:spLocks/>
          </p:cNvSpPr>
          <p:nvPr/>
        </p:nvSpPr>
        <p:spPr bwMode="auto">
          <a:xfrm>
            <a:off x="334271" y="1316037"/>
            <a:ext cx="5808028" cy="5459059"/>
          </a:xfrm>
          <a:prstGeom prst="rect">
            <a:avLst/>
          </a:prstGeom>
          <a:noFill/>
          <a:ln w="9525">
            <a:noFill/>
            <a:miter lim="800000"/>
            <a:headEnd/>
            <a:tailEnd/>
          </a:ln>
        </p:spPr>
        <p:txBody>
          <a:bodyPr wrap="square" lIns="0" tIns="0" rIns="0" bIns="0">
            <a:spAutoFit/>
          </a:bodyPr>
          <a:lstStyle/>
          <a:p>
            <a:pPr marL="304784"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Get started with IBM Blockchain Platform with</a:t>
            </a:r>
            <a:r>
              <a:rPr lang="en-US" sz="1867" b="1" dirty="0">
                <a:solidFill>
                  <a:srgbClr val="5A5A5A"/>
                </a:solidFill>
                <a:latin typeface="Arial"/>
                <a:ea typeface="Arial" charset="0"/>
                <a:cs typeface="Arial" charset="0"/>
              </a:rPr>
              <a:t> one-click setup and a fully functional network</a:t>
            </a:r>
          </a:p>
          <a:p>
            <a:pPr marL="914369" lvl="1"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One-click network configuration, code samples and support for Hyperledger Fabric 1.1</a:t>
            </a:r>
          </a:p>
          <a:p>
            <a:pPr marL="914369" lvl="2" indent="-304784" defTabSz="121914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Environment enables iterative development prior to production deployment</a:t>
            </a:r>
          </a:p>
          <a:p>
            <a:pPr marL="914369" lvl="2" indent="-304784" defTabSz="121914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Same experience as Enterprise</a:t>
            </a:r>
          </a:p>
          <a:p>
            <a:pPr marL="1523954" lvl="3" indent="-304784" defTabSz="121914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Uses SOLO ordering for simplified configuration, development and testing</a:t>
            </a:r>
          </a:p>
          <a:p>
            <a:pPr marL="304784"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a:p>
            <a:pPr marL="304784" indent="-304784" defTabSz="1219140" fontAlgn="base">
              <a:spcBef>
                <a:spcPct val="5000"/>
              </a:spcBef>
              <a:spcAft>
                <a:spcPct val="5000"/>
              </a:spcAft>
              <a:buFont typeface="Arial" charset="0"/>
              <a:buChar char="–"/>
              <a:defRPr/>
            </a:pPr>
            <a:r>
              <a:rPr lang="en-US" sz="1867" b="1" dirty="0">
                <a:solidFill>
                  <a:srgbClr val="5A5A5A"/>
                </a:solidFill>
                <a:latin typeface="Arial"/>
                <a:ea typeface="Arial" charset="0"/>
                <a:cs typeface="Arial" charset="0"/>
              </a:rPr>
              <a:t>Monthly of charge of $500</a:t>
            </a:r>
            <a:r>
              <a:rPr lang="en-US" sz="1867" dirty="0">
                <a:solidFill>
                  <a:srgbClr val="5A5A5A"/>
                </a:solidFill>
                <a:latin typeface="Arial"/>
                <a:ea typeface="Arial" charset="0"/>
                <a:cs typeface="Arial" charset="0"/>
              </a:rPr>
              <a:t> for two peers</a:t>
            </a:r>
          </a:p>
          <a:p>
            <a:pPr marL="914369" lvl="1"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$250 membership fee per month, plus $125 per peer</a:t>
            </a:r>
          </a:p>
          <a:p>
            <a:pPr marL="914369" lvl="1"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Receive $500 in IBM Cloud credits on sign-up</a:t>
            </a:r>
          </a:p>
          <a:p>
            <a:pPr marL="1523954" lvl="2" indent="-304784" defTabSz="1219140" fontAlgn="base">
              <a:spcBef>
                <a:spcPct val="5000"/>
              </a:spcBef>
              <a:spcAft>
                <a:spcPct val="5000"/>
              </a:spcAft>
              <a:buFont typeface="Arial" charset="0"/>
              <a:buChar char="–"/>
              <a:defRPr/>
            </a:pPr>
            <a:r>
              <a:rPr lang="en-US" sz="1867" b="1" i="1" dirty="0">
                <a:solidFill>
                  <a:srgbClr val="5A5A5A"/>
                </a:solidFill>
                <a:latin typeface="Arial"/>
                <a:ea typeface="Arial" charset="0"/>
                <a:cs typeface="Arial" charset="0"/>
              </a:rPr>
              <a:t>Make sure you delete all services after use to avoid being billed</a:t>
            </a:r>
          </a:p>
          <a:p>
            <a:pPr marL="914369" lvl="1"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p:txBody>
      </p:sp>
      <p:sp>
        <p:nvSpPr>
          <p:cNvPr id="8" name="Line"/>
          <p:cNvSpPr/>
          <p:nvPr/>
        </p:nvSpPr>
        <p:spPr>
          <a:xfrm>
            <a:off x="8713469" y="3652012"/>
            <a:ext cx="1289000" cy="2480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180" y="21586"/>
                </a:lnTo>
                <a:lnTo>
                  <a:pt x="16200" y="0"/>
                </a:lnTo>
                <a:lnTo>
                  <a:pt x="21600" y="3"/>
                </a:lnTo>
              </a:path>
            </a:pathLst>
          </a:custGeom>
          <a:ln w="38100">
            <a:solidFill>
              <a:srgbClr val="0064FF"/>
            </a:solidFill>
            <a:miter lim="400000"/>
            <a:headEnd type="oval"/>
            <a:tailEnd type="triangle"/>
          </a:ln>
        </p:spPr>
        <p:txBody>
          <a:bodyPr lIns="0" tIns="0" rIns="0" bIns="0" anchor="ctr"/>
          <a:lstStyle/>
          <a:p>
            <a:pPr defTabSz="609585">
              <a:defRPr sz="3200" b="0">
                <a:solidFill>
                  <a:srgbClr val="FFFFFF"/>
                </a:solidFill>
                <a:latin typeface="+mn-lt"/>
                <a:ea typeface="+mn-ea"/>
                <a:cs typeface="+mn-cs"/>
                <a:sym typeface="Helvetica Neue Medium"/>
              </a:defRPr>
            </a:pPr>
            <a:endParaRPr sz="4267">
              <a:solidFill>
                <a:srgbClr val="FFFFFF"/>
              </a:solidFill>
              <a:latin typeface="Arial"/>
              <a:sym typeface="Helvetica Neue Medium"/>
            </a:endParaRPr>
          </a:p>
        </p:txBody>
      </p:sp>
      <p:sp>
        <p:nvSpPr>
          <p:cNvPr id="3" name="Rectangle 2"/>
          <p:cNvSpPr/>
          <p:nvPr/>
        </p:nvSpPr>
        <p:spPr>
          <a:xfrm>
            <a:off x="6318598" y="5497629"/>
            <a:ext cx="4697592" cy="830997"/>
          </a:xfrm>
          <a:prstGeom prst="rect">
            <a:avLst/>
          </a:prstGeom>
        </p:spPr>
        <p:txBody>
          <a:bodyPr wrap="square">
            <a:spAutoFit/>
          </a:bodyPr>
          <a:lstStyle/>
          <a:p>
            <a:pPr defTabSz="609585">
              <a:defRPr/>
            </a:pPr>
            <a:r>
              <a:rPr lang="en-US" sz="2400" dirty="0">
                <a:solidFill>
                  <a:srgbClr val="5A5A5A"/>
                </a:solidFill>
                <a:latin typeface="Arial"/>
                <a:ea typeface="Arial" charset="0"/>
                <a:cs typeface="Arial" charset="0"/>
              </a:rPr>
              <a:t>Sign up at </a:t>
            </a:r>
            <a:r>
              <a:rPr lang="en-US" sz="2400" dirty="0">
                <a:solidFill>
                  <a:srgbClr val="5A5A5A"/>
                </a:solidFill>
                <a:latin typeface="Arial"/>
                <a:ea typeface="Arial" charset="0"/>
                <a:cs typeface="Arial" charset="0"/>
                <a:hlinkClick r:id="rId5"/>
              </a:rPr>
              <a:t>www.ibm.com/blockchain</a:t>
            </a:r>
            <a:r>
              <a:rPr lang="en-US" sz="2400" dirty="0">
                <a:solidFill>
                  <a:srgbClr val="5A5A5A"/>
                </a:solidFill>
                <a:latin typeface="Arial"/>
                <a:ea typeface="Arial" charset="0"/>
                <a:cs typeface="Arial" charset="0"/>
              </a:rPr>
              <a:t> </a:t>
            </a:r>
            <a:endParaRPr lang="en-US" sz="2400" dirty="0">
              <a:solidFill>
                <a:prstClr val="black"/>
              </a:solidFill>
              <a:latin typeface="Arial"/>
            </a:endParaRPr>
          </a:p>
        </p:txBody>
      </p:sp>
    </p:spTree>
    <p:extLst>
      <p:ext uri="{BB962C8B-B14F-4D97-AF65-F5344CB8AC3E}">
        <p14:creationId xmlns:p14="http://schemas.microsoft.com/office/powerpoint/2010/main" val="426714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5716" y="-3"/>
          <a:ext cx="11825057" cy="6858004"/>
        </p:xfrm>
        <a:graphic>
          <a:graphicData uri="http://schemas.openxmlformats.org/drawingml/2006/table">
            <a:tbl>
              <a:tblPr firstRow="1">
                <a:tableStyleId>{21E4AEA4-8DFA-4A89-87EB-49C32662AFE0}</a:tableStyleId>
              </a:tblPr>
              <a:tblGrid>
                <a:gridCol w="5801907">
                  <a:extLst>
                    <a:ext uri="{9D8B030D-6E8A-4147-A177-3AD203B41FA5}">
                      <a16:colId xmlns="" xmlns:a16="http://schemas.microsoft.com/office/drawing/2014/main" val="20000"/>
                    </a:ext>
                  </a:extLst>
                </a:gridCol>
                <a:gridCol w="1977119">
                  <a:extLst>
                    <a:ext uri="{9D8B030D-6E8A-4147-A177-3AD203B41FA5}">
                      <a16:colId xmlns="" xmlns:a16="http://schemas.microsoft.com/office/drawing/2014/main" val="20001"/>
                    </a:ext>
                  </a:extLst>
                </a:gridCol>
                <a:gridCol w="2043231">
                  <a:extLst>
                    <a:ext uri="{9D8B030D-6E8A-4147-A177-3AD203B41FA5}">
                      <a16:colId xmlns="" xmlns:a16="http://schemas.microsoft.com/office/drawing/2014/main" val="20002"/>
                    </a:ext>
                  </a:extLst>
                </a:gridCol>
                <a:gridCol w="2002800">
                  <a:extLst>
                    <a:ext uri="{9D8B030D-6E8A-4147-A177-3AD203B41FA5}">
                      <a16:colId xmlns="" xmlns:a16="http://schemas.microsoft.com/office/drawing/2014/main" val="20003"/>
                    </a:ext>
                  </a:extLst>
                </a:gridCol>
              </a:tblGrid>
              <a:tr h="437600">
                <a:tc>
                  <a:txBody>
                    <a:bodyPr/>
                    <a:lstStyle/>
                    <a:p>
                      <a:pPr algn="ctr"/>
                      <a:r>
                        <a:rPr lang="en-US" sz="1400" dirty="0"/>
                        <a:t>IBM Blockchain Platform Membership Plans</a:t>
                      </a:r>
                    </a:p>
                  </a:txBody>
                  <a:tcPr marL="121920" marR="121920" marT="60960" marB="60960">
                    <a:solidFill>
                      <a:schemeClr val="accent4"/>
                    </a:solidFill>
                  </a:tcPr>
                </a:tc>
                <a:tc>
                  <a:txBody>
                    <a:bodyPr/>
                    <a:lstStyle/>
                    <a:p>
                      <a:pPr algn="ctr"/>
                      <a:r>
                        <a:rPr lang="en-US" sz="1400" dirty="0"/>
                        <a:t>Starter</a:t>
                      </a:r>
                    </a:p>
                  </a:txBody>
                  <a:tcPr marL="121920" marR="121920" marT="60960" marB="60960">
                    <a:solidFill>
                      <a:schemeClr val="accent4"/>
                    </a:solidFill>
                  </a:tcPr>
                </a:tc>
                <a:tc>
                  <a:txBody>
                    <a:bodyPr/>
                    <a:lstStyle/>
                    <a:p>
                      <a:pPr algn="ctr"/>
                      <a:r>
                        <a:rPr lang="en-US" sz="1400" dirty="0"/>
                        <a:t>Enterprise</a:t>
                      </a:r>
                    </a:p>
                  </a:txBody>
                  <a:tcPr marL="121920" marR="121920" marT="60960" marB="60960">
                    <a:solidFill>
                      <a:schemeClr val="accent4"/>
                    </a:solidFill>
                  </a:tcPr>
                </a:tc>
                <a:tc>
                  <a:txBody>
                    <a:bodyPr/>
                    <a:lstStyle/>
                    <a:p>
                      <a:pPr algn="ctr"/>
                      <a:r>
                        <a:rPr lang="en-US" sz="1400" dirty="0"/>
                        <a:t>Enterprise</a:t>
                      </a:r>
                      <a:r>
                        <a:rPr lang="en-US" sz="1400" baseline="0" dirty="0"/>
                        <a:t> Plus</a:t>
                      </a:r>
                      <a:endParaRPr lang="en-US" sz="1400" dirty="0"/>
                    </a:p>
                  </a:txBody>
                  <a:tcPr marL="121920" marR="121920" marT="60960" marB="60960">
                    <a:solidFill>
                      <a:schemeClr val="accent4"/>
                    </a:solidFill>
                  </a:tcPr>
                </a:tc>
                <a:extLst>
                  <a:ext uri="{0D108BD9-81ED-4DB2-BD59-A6C34878D82A}">
                    <a16:rowId xmlns="" xmlns:a16="http://schemas.microsoft.com/office/drawing/2014/main" val="10000"/>
                  </a:ext>
                </a:extLst>
              </a:tr>
              <a:tr h="337916">
                <a:tc>
                  <a:txBody>
                    <a:bodyPr/>
                    <a:lstStyle/>
                    <a:p>
                      <a:r>
                        <a:rPr lang="en-US" sz="1400" b="1" dirty="0"/>
                        <a:t>Suitability</a:t>
                      </a:r>
                    </a:p>
                  </a:txBody>
                  <a:tcPr marL="121920" marR="121920" marT="60960" marB="60960">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dirty="0"/>
                    </a:p>
                  </a:txBody>
                  <a:tcPr marL="121920" marR="121920" marT="60960" marB="60960">
                    <a:solidFill>
                      <a:schemeClr val="accent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dirty="0"/>
                    </a:p>
                  </a:txBody>
                  <a:tcPr marL="121920" marR="121920" marT="60960" marB="60960">
                    <a:solidFill>
                      <a:schemeClr val="accent2"/>
                    </a:solidFill>
                  </a:tcPr>
                </a:tc>
                <a:tc>
                  <a:txBody>
                    <a:bodyPr/>
                    <a:lstStyle/>
                    <a:p>
                      <a:pPr algn="ctr"/>
                      <a:endParaRPr lang="en-US" sz="1400" dirty="0"/>
                    </a:p>
                  </a:txBody>
                  <a:tcPr marL="121920" marR="121920" marT="60960" marB="60960">
                    <a:solidFill>
                      <a:schemeClr val="accent2"/>
                    </a:solidFill>
                  </a:tcPr>
                </a:tc>
                <a:extLst>
                  <a:ext uri="{0D108BD9-81ED-4DB2-BD59-A6C34878D82A}">
                    <a16:rowId xmlns="" xmlns:a16="http://schemas.microsoft.com/office/drawing/2014/main" val="10001"/>
                  </a:ext>
                </a:extLst>
              </a:tr>
              <a:tr h="337916">
                <a:tc>
                  <a:txBody>
                    <a:bodyPr/>
                    <a:lstStyle/>
                    <a:p>
                      <a:pPr algn="r"/>
                      <a:r>
                        <a:rPr lang="en-US" sz="1400" dirty="0"/>
                        <a:t>MVP</a:t>
                      </a:r>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2"/>
                  </a:ext>
                </a:extLst>
              </a:tr>
              <a:tr h="337916">
                <a:tc>
                  <a:txBody>
                    <a:bodyPr/>
                    <a:lstStyle/>
                    <a:p>
                      <a:pPr algn="r"/>
                      <a:r>
                        <a:rPr lang="en-US" sz="1400" dirty="0"/>
                        <a:t>Pilot &amp; </a:t>
                      </a:r>
                      <a:r>
                        <a:rPr lang="en-US" sz="1400" dirty="0" err="1"/>
                        <a:t>PoC</a:t>
                      </a:r>
                      <a:endParaRPr lang="en-US" sz="1400" dirty="0"/>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3"/>
                  </a:ext>
                </a:extLst>
              </a:tr>
              <a:tr h="337916">
                <a:tc>
                  <a:txBody>
                    <a:bodyPr/>
                    <a:lstStyle/>
                    <a:p>
                      <a:pPr algn="r"/>
                      <a:r>
                        <a:rPr lang="en-US" sz="1400" dirty="0"/>
                        <a:t>Pre-production &amp; Staging</a:t>
                      </a:r>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4"/>
                  </a:ext>
                </a:extLst>
              </a:tr>
              <a:tr h="337916">
                <a:tc>
                  <a:txBody>
                    <a:bodyPr/>
                    <a:lstStyle/>
                    <a:p>
                      <a:pPr algn="r"/>
                      <a:r>
                        <a:rPr lang="en-US" sz="1400" dirty="0"/>
                        <a:t>Production</a:t>
                      </a:r>
                    </a:p>
                  </a:txBody>
                  <a:tcPr marL="121920" marR="121920" marT="60960" marB="60960"/>
                </a:tc>
                <a:tc>
                  <a:txBody>
                    <a:bodyPr/>
                    <a:lstStyle/>
                    <a:p>
                      <a:pPr algn="ctr"/>
                      <a:endParaRPr lang="en-US" sz="1400"/>
                    </a:p>
                  </a:txBody>
                  <a:tcPr marL="121920" marR="121920"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5"/>
                  </a:ext>
                </a:extLst>
              </a:tr>
              <a:tr h="337916">
                <a:tc>
                  <a:txBody>
                    <a:bodyPr/>
                    <a:lstStyle/>
                    <a:p>
                      <a:pPr algn="l"/>
                      <a:r>
                        <a:rPr lang="en-US" sz="1400" b="1" dirty="0"/>
                        <a:t>Features</a:t>
                      </a:r>
                    </a:p>
                  </a:txBody>
                  <a:tcPr marL="121920" marR="121920" marT="60960" marB="60960">
                    <a:solidFill>
                      <a:schemeClr val="accent2"/>
                    </a:solidFill>
                  </a:tcPr>
                </a:tc>
                <a:tc>
                  <a:txBody>
                    <a:bodyPr/>
                    <a:lstStyle/>
                    <a:p>
                      <a:pPr algn="ctr"/>
                      <a:endParaRPr lang="en-US" sz="1400" dirty="0"/>
                    </a:p>
                  </a:txBody>
                  <a:tcPr marL="121920" marR="121920" marT="60960" marB="60960">
                    <a:solidFill>
                      <a:schemeClr val="accent2"/>
                    </a:solidFill>
                  </a:tcPr>
                </a:tc>
                <a:tc>
                  <a:txBody>
                    <a:bodyPr/>
                    <a:lstStyle/>
                    <a:p>
                      <a:pPr algn="ctr"/>
                      <a:endParaRPr lang="en-US" sz="1400" dirty="0"/>
                    </a:p>
                  </a:txBody>
                  <a:tcPr marL="121920" marR="121920" marT="60960" marB="60960">
                    <a:solidFill>
                      <a:schemeClr val="accent2"/>
                    </a:solidFill>
                  </a:tcPr>
                </a:tc>
                <a:tc>
                  <a:txBody>
                    <a:bodyPr/>
                    <a:lstStyle/>
                    <a:p>
                      <a:pPr algn="ctr"/>
                      <a:endParaRPr lang="en-US" sz="1400" dirty="0"/>
                    </a:p>
                  </a:txBody>
                  <a:tcPr marL="121920" marR="121920" marT="60960" marB="60960">
                    <a:solidFill>
                      <a:schemeClr val="accent2"/>
                    </a:solidFill>
                  </a:tcPr>
                </a:tc>
                <a:extLst>
                  <a:ext uri="{0D108BD9-81ED-4DB2-BD59-A6C34878D82A}">
                    <a16:rowId xmlns="" xmlns:a16="http://schemas.microsoft.com/office/drawing/2014/main" val="10006"/>
                  </a:ext>
                </a:extLst>
              </a:tr>
              <a:tr h="337916">
                <a:tc>
                  <a:txBody>
                    <a:bodyPr/>
                    <a:lstStyle/>
                    <a:p>
                      <a:pPr algn="r"/>
                      <a:r>
                        <a:rPr lang="en-US" sz="1400" dirty="0"/>
                        <a:t>Deploy and run Composer apps</a:t>
                      </a:r>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7"/>
                  </a:ext>
                </a:extLst>
              </a:tr>
              <a:tr h="337916">
                <a:tc>
                  <a:txBody>
                    <a:bodyPr/>
                    <a:lstStyle/>
                    <a:p>
                      <a:pPr algn="r"/>
                      <a:r>
                        <a:rPr lang="en-US" sz="1400" dirty="0"/>
                        <a:t>Hyperledger Fabric features and capabilities</a:t>
                      </a:r>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8"/>
                  </a:ext>
                </a:extLst>
              </a:tr>
              <a:tr h="337916">
                <a:tc>
                  <a:txBody>
                    <a:bodyPr/>
                    <a:lstStyle/>
                    <a:p>
                      <a:pPr algn="r"/>
                      <a:r>
                        <a:rPr lang="en-US" sz="1400" dirty="0"/>
                        <a:t>Multiple org</a:t>
                      </a:r>
                      <a:r>
                        <a:rPr lang="en-US" sz="1400" baseline="0" dirty="0"/>
                        <a:t> simulation</a:t>
                      </a:r>
                      <a:endParaRPr lang="en-US" sz="1400" dirty="0"/>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09"/>
                  </a:ext>
                </a:extLst>
              </a:tr>
              <a:tr h="337916">
                <a:tc>
                  <a:txBody>
                    <a:bodyPr/>
                    <a:lstStyle/>
                    <a:p>
                      <a:pPr algn="r"/>
                      <a:r>
                        <a:rPr lang="en-US" sz="1400" dirty="0"/>
                        <a:t>Rolling migrations with no network</a:t>
                      </a:r>
                      <a:r>
                        <a:rPr lang="en-US" sz="1400" baseline="0" dirty="0"/>
                        <a:t> outages</a:t>
                      </a:r>
                      <a:endParaRPr lang="en-US" sz="1400" dirty="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0"/>
                  </a:ext>
                </a:extLst>
              </a:tr>
              <a:tr h="337916">
                <a:tc>
                  <a:txBody>
                    <a:bodyPr/>
                    <a:lstStyle/>
                    <a:p>
                      <a:pPr algn="r"/>
                      <a:r>
                        <a:rPr lang="en-US" sz="1400" dirty="0"/>
                        <a:t>Low-code interface</a:t>
                      </a:r>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1"/>
                  </a:ext>
                </a:extLst>
              </a:tr>
              <a:tr h="337916">
                <a:tc>
                  <a:txBody>
                    <a:bodyPr/>
                    <a:lstStyle/>
                    <a:p>
                      <a:pPr algn="r"/>
                      <a:r>
                        <a:rPr lang="en-US" sz="1400" dirty="0"/>
                        <a:t>Ability to scale</a:t>
                      </a:r>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2"/>
                  </a:ext>
                </a:extLst>
              </a:tr>
              <a:tr h="337916">
                <a:tc>
                  <a:txBody>
                    <a:bodyPr/>
                    <a:lstStyle/>
                    <a:p>
                      <a:pPr algn="r"/>
                      <a:r>
                        <a:rPr lang="en-US" sz="1400" dirty="0"/>
                        <a:t>Support options</a:t>
                      </a:r>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a:t>✔</a:t>
                      </a:r>
                      <a:endParaRPr lang="en-US" sz="1400" dirty="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3"/>
                  </a:ext>
                </a:extLst>
              </a:tr>
              <a:tr h="337916">
                <a:tc>
                  <a:txBody>
                    <a:bodyPr/>
                    <a:lstStyle/>
                    <a:p>
                      <a:pPr algn="r"/>
                      <a:r>
                        <a:rPr lang="en-US" sz="1400" dirty="0"/>
                        <a:t>Fault tolerant ordering service</a:t>
                      </a:r>
                    </a:p>
                  </a:txBody>
                  <a:tcPr marL="121920" marR="121920" marT="60960" marB="60960"/>
                </a:tc>
                <a:tc>
                  <a:txBody>
                    <a:bodyPr/>
                    <a:lstStyle/>
                    <a:p>
                      <a:pPr algn="ctr"/>
                      <a:endParaRPr lang="en-US" sz="140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4"/>
                  </a:ext>
                </a:extLst>
              </a:tr>
              <a:tr h="337916">
                <a:tc>
                  <a:txBody>
                    <a:bodyPr/>
                    <a:lstStyle/>
                    <a:p>
                      <a:pPr algn="r"/>
                      <a:r>
                        <a:rPr lang="en-US" sz="1400" dirty="0"/>
                        <a:t>Cryptographic Acceleration</a:t>
                      </a:r>
                    </a:p>
                  </a:txBody>
                  <a:tcPr marL="121920" marR="121920" marT="60960" marB="60960"/>
                </a:tc>
                <a:tc>
                  <a:txBody>
                    <a:bodyPr/>
                    <a:lstStyle/>
                    <a:p>
                      <a:pPr algn="ctr"/>
                      <a:endParaRPr lang="en-US" sz="140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5"/>
                  </a:ext>
                </a:extLst>
              </a:tr>
              <a:tr h="337916">
                <a:tc>
                  <a:txBody>
                    <a:bodyPr/>
                    <a:lstStyle/>
                    <a:p>
                      <a:pPr algn="r"/>
                      <a:r>
                        <a:rPr lang="en-US" sz="1400" dirty="0"/>
                        <a:t>HSM Available</a:t>
                      </a:r>
                    </a:p>
                  </a:txBody>
                  <a:tcPr marL="121920" marR="121920" marT="60960" marB="60960"/>
                </a:tc>
                <a:tc>
                  <a:txBody>
                    <a:bodyPr/>
                    <a:lstStyle/>
                    <a:p>
                      <a:pPr algn="ctr"/>
                      <a:endParaRPr lang="en-US" sz="1400" dirty="0"/>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marL="121920" marR="121920" marT="60960" marB="60960"/>
                </a:tc>
                <a:extLst>
                  <a:ext uri="{0D108BD9-81ED-4DB2-BD59-A6C34878D82A}">
                    <a16:rowId xmlns="" xmlns:a16="http://schemas.microsoft.com/office/drawing/2014/main" val="10016"/>
                  </a:ext>
                </a:extLst>
              </a:tr>
              <a:tr h="337916">
                <a:tc>
                  <a:txBody>
                    <a:bodyPr/>
                    <a:lstStyle/>
                    <a:p>
                      <a:pPr algn="r"/>
                      <a:r>
                        <a:rPr lang="en-US" sz="1400" dirty="0"/>
                        <a:t>Advanced Secure container technology</a:t>
                      </a:r>
                    </a:p>
                  </a:txBody>
                  <a:tcPr marL="121920" marR="121920" marT="60960" marB="60960"/>
                </a:tc>
                <a:tc>
                  <a:txBody>
                    <a:bodyPr/>
                    <a:lstStyle/>
                    <a:p>
                      <a:pPr algn="ctr"/>
                      <a:endParaRPr lang="en-US" sz="1400"/>
                    </a:p>
                  </a:txBody>
                  <a:tcPr marL="121920" marR="121920" marT="60960" marB="60960"/>
                </a:tc>
                <a:tc>
                  <a:txBody>
                    <a:bodyPr/>
                    <a:lstStyle/>
                    <a:p>
                      <a:pPr algn="ctr"/>
                      <a:r>
                        <a:rPr lang="en-US" sz="1400" dirty="0"/>
                        <a:t>✔</a:t>
                      </a:r>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7"/>
                  </a:ext>
                </a:extLst>
              </a:tr>
              <a:tr h="337916">
                <a:tc>
                  <a:txBody>
                    <a:bodyPr/>
                    <a:lstStyle/>
                    <a:p>
                      <a:pPr algn="r"/>
                      <a:r>
                        <a:rPr lang="en-US" sz="1400" dirty="0"/>
                        <a:t>Isolated</a:t>
                      </a:r>
                      <a:r>
                        <a:rPr lang="en-US" sz="1400" baseline="0" dirty="0"/>
                        <a:t> Compute Environment</a:t>
                      </a:r>
                      <a:endParaRPr lang="en-US" sz="1400" dirty="0"/>
                    </a:p>
                  </a:txBody>
                  <a:tcPr marL="121920" marR="121920" marT="60960" marB="60960"/>
                </a:tc>
                <a:tc>
                  <a:txBody>
                    <a:bodyPr/>
                    <a:lstStyle/>
                    <a:p>
                      <a:pPr algn="ctr"/>
                      <a:endParaRPr lang="en-US" sz="1400"/>
                    </a:p>
                  </a:txBody>
                  <a:tcPr marL="121920" marR="121920" marT="60960" marB="60960"/>
                </a:tc>
                <a:tc>
                  <a:txBody>
                    <a:bodyPr/>
                    <a:lstStyle/>
                    <a:p>
                      <a:pPr algn="ctr"/>
                      <a:endParaRPr lang="en-US" sz="140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8"/>
                  </a:ext>
                </a:extLst>
              </a:tr>
              <a:tr h="337916">
                <a:tc>
                  <a:txBody>
                    <a:bodyPr/>
                    <a:lstStyle/>
                    <a:p>
                      <a:pPr algn="r"/>
                      <a:r>
                        <a:rPr lang="en-US" sz="1400" dirty="0"/>
                        <a:t>Multi-Geo/Site DR</a:t>
                      </a:r>
                    </a:p>
                  </a:txBody>
                  <a:tcPr marL="121920" marR="121920" marT="60960" marB="60960"/>
                </a:tc>
                <a:tc>
                  <a:txBody>
                    <a:bodyPr/>
                    <a:lstStyle/>
                    <a:p>
                      <a:pPr algn="ctr"/>
                      <a:endParaRPr lang="en-US" sz="1400"/>
                    </a:p>
                  </a:txBody>
                  <a:tcPr marL="121920" marR="121920" marT="60960" marB="60960"/>
                </a:tc>
                <a:tc>
                  <a:txBody>
                    <a:bodyPr/>
                    <a:lstStyle/>
                    <a:p>
                      <a:pPr algn="ctr"/>
                      <a:endParaRPr lang="en-US" sz="1400"/>
                    </a:p>
                  </a:txBody>
                  <a:tcPr marL="121920" marR="121920" marT="60960" marB="60960"/>
                </a:tc>
                <a:tc>
                  <a:txBody>
                    <a:bodyPr/>
                    <a:lstStyle/>
                    <a:p>
                      <a:pPr algn="ctr"/>
                      <a:r>
                        <a:rPr lang="en-US" sz="1400" dirty="0"/>
                        <a:t>✔</a:t>
                      </a:r>
                    </a:p>
                  </a:txBody>
                  <a:tcPr marL="121920" marR="121920" marT="60960" marB="60960"/>
                </a:tc>
                <a:extLst>
                  <a:ext uri="{0D108BD9-81ED-4DB2-BD59-A6C34878D82A}">
                    <a16:rowId xmlns="" xmlns:a16="http://schemas.microsoft.com/office/drawing/2014/main" val="10019"/>
                  </a:ext>
                </a:extLst>
              </a:tr>
            </a:tbl>
          </a:graphicData>
        </a:graphic>
      </p:graphicFrame>
    </p:spTree>
    <p:extLst>
      <p:ext uri="{BB962C8B-B14F-4D97-AF65-F5344CB8AC3E}">
        <p14:creationId xmlns:p14="http://schemas.microsoft.com/office/powerpoint/2010/main" val="2723341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solidFill>
                  <a:schemeClr val="bg1"/>
                </a:solidFill>
              </a:rPr>
              <a:t>Chapter </a:t>
            </a:r>
            <a:r>
              <a:rPr lang="en-US" sz="2800" b="1" dirty="0" smtClean="0">
                <a:solidFill>
                  <a:schemeClr val="bg1"/>
                </a:solidFill>
              </a:rPr>
              <a:t>2:</a:t>
            </a:r>
            <a:r>
              <a:rPr lang="en-US" sz="2800" b="1" dirty="0">
                <a:solidFill>
                  <a:schemeClr val="bg1"/>
                </a:solidFill>
              </a:rPr>
              <a:t/>
            </a:r>
            <a:br>
              <a:rPr lang="en-US" sz="2800" b="1" dirty="0">
                <a:solidFill>
                  <a:schemeClr val="bg1"/>
                </a:solidFill>
              </a:rPr>
            </a:br>
            <a:r>
              <a:rPr lang="en-US" sz="4800" b="1" dirty="0" smtClean="0">
                <a:solidFill>
                  <a:schemeClr val="bg1"/>
                </a:solidFill>
                <a:latin typeface="Ubuntu" panose="020B0504030602030204" pitchFamily="34" charset="0"/>
                <a:ea typeface="Arial" charset="0"/>
                <a:cs typeface="Arial" charset="0"/>
              </a:rPr>
              <a:t>Getting Started </a:t>
            </a:r>
          </a:p>
          <a:p>
            <a:pPr>
              <a:lnSpc>
                <a:spcPct val="100000"/>
              </a:lnSpc>
            </a:pPr>
            <a:r>
              <a:rPr lang="en-US" sz="4800" b="1" i="1" dirty="0" smtClean="0">
                <a:solidFill>
                  <a:schemeClr val="bg1"/>
                </a:solidFill>
                <a:latin typeface="Ubuntu" panose="020B0504030602030204" pitchFamily="34" charset="0"/>
                <a:ea typeface="Arial" charset="0"/>
                <a:cs typeface="Arial" charset="0"/>
              </a:rPr>
              <a:t>The Tools to Make Your </a:t>
            </a:r>
            <a:r>
              <a:rPr lang="en-US" sz="4800" b="1" i="1" dirty="0" err="1" smtClean="0">
                <a:solidFill>
                  <a:schemeClr val="bg1"/>
                </a:solidFill>
                <a:latin typeface="Ubuntu" panose="020B0504030602030204" pitchFamily="34" charset="0"/>
                <a:ea typeface="Arial" charset="0"/>
                <a:cs typeface="Arial" charset="0"/>
              </a:rPr>
              <a:t>Blockchain</a:t>
            </a:r>
            <a:r>
              <a:rPr lang="en-US" sz="4800" b="1" i="1" dirty="0" smtClean="0">
                <a:solidFill>
                  <a:schemeClr val="bg1"/>
                </a:solidFill>
                <a:latin typeface="Ubuntu" panose="020B0504030602030204" pitchFamily="34" charset="0"/>
                <a:ea typeface="Arial" charset="0"/>
                <a:cs typeface="Arial" charset="0"/>
              </a:rPr>
              <a:t> Real</a:t>
            </a:r>
            <a:r>
              <a:rPr lang="en-US" sz="4800" b="1" dirty="0" smtClean="0">
                <a:solidFill>
                  <a:schemeClr val="bg1"/>
                </a:solidFill>
                <a:latin typeface="Ubuntu" panose="020B0504030602030204" pitchFamily="34" charset="0"/>
                <a:ea typeface="Arial" charset="0"/>
                <a:cs typeface="Arial" charset="0"/>
              </a:rPr>
              <a:t> </a:t>
            </a:r>
            <a:endParaRPr lang="en-US" sz="4800" b="1" dirty="0">
              <a:solidFill>
                <a:schemeClr val="bg1"/>
              </a:solidFill>
              <a:latin typeface="Ubuntu" panose="020B0504030602030204" pitchFamily="34" charset="0"/>
              <a:ea typeface="Arial" charset="0"/>
              <a:cs typeface="Arial" charset="0"/>
            </a:endParaRPr>
          </a:p>
          <a:p>
            <a:endParaRPr lang="en-US" sz="4800" b="1" i="1" dirty="0">
              <a:solidFill>
                <a:schemeClr val="bg1"/>
              </a:solidFill>
              <a:latin typeface="Ubuntu" panose="020B0504030602030204" pitchFamily="34" charset="0"/>
            </a:endParaRPr>
          </a:p>
        </p:txBody>
      </p:sp>
    </p:spTree>
    <p:extLst>
      <p:ext uri="{BB962C8B-B14F-4D97-AF65-F5344CB8AC3E}">
        <p14:creationId xmlns:p14="http://schemas.microsoft.com/office/powerpoint/2010/main" val="65051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E7CD2278-9064-C34C-AAE8-426805EB42CA}"/>
              </a:ext>
            </a:extLst>
          </p:cNvPr>
          <p:cNvGrpSpPr/>
          <p:nvPr/>
        </p:nvGrpSpPr>
        <p:grpSpPr>
          <a:xfrm>
            <a:off x="0" y="2276123"/>
            <a:ext cx="12192000" cy="2807909"/>
            <a:chOff x="0" y="2276123"/>
            <a:chExt cx="12192000" cy="2807908"/>
          </a:xfrm>
        </p:grpSpPr>
        <p:cxnSp>
          <p:nvCxnSpPr>
            <p:cNvPr id="45" name="Straight Connector 44">
              <a:extLst>
                <a:ext uri="{FF2B5EF4-FFF2-40B4-BE49-F238E27FC236}">
                  <a16:creationId xmlns="" xmlns:a16="http://schemas.microsoft.com/office/drawing/2014/main" id="{BB9264A3-EF98-EB4D-BBBF-D29E0C7D30EA}"/>
                </a:ext>
              </a:extLst>
            </p:cNvPr>
            <p:cNvCxnSpPr>
              <a:cxnSpLocks/>
            </p:cNvCxnSpPr>
            <p:nvPr/>
          </p:nvCxnSpPr>
          <p:spPr>
            <a:xfrm flipH="1" flipV="1">
              <a:off x="1111002" y="2809056"/>
              <a:ext cx="737922" cy="1112454"/>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3D29E8E8-2860-DA49-AD7B-9B3DB8B04EE4}"/>
                </a:ext>
              </a:extLst>
            </p:cNvPr>
            <p:cNvSpPr/>
            <p:nvPr/>
          </p:nvSpPr>
          <p:spPr>
            <a:xfrm>
              <a:off x="0" y="378703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34" name="Oval 33">
              <a:extLst>
                <a:ext uri="{FF2B5EF4-FFF2-40B4-BE49-F238E27FC236}">
                  <a16:creationId xmlns="" xmlns:a16="http://schemas.microsoft.com/office/drawing/2014/main" id="{4D6A1FF3-B8FD-794A-BFCA-19150FD95BAB}"/>
                </a:ext>
              </a:extLst>
            </p:cNvPr>
            <p:cNvSpPr/>
            <p:nvPr/>
          </p:nvSpPr>
          <p:spPr>
            <a:xfrm>
              <a:off x="235278" y="359340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5" y="4292650"/>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pic>
          <p:nvPicPr>
            <p:cNvPr id="41" name="Picture 40">
              <a:extLst>
                <a:ext uri="{FF2B5EF4-FFF2-40B4-BE49-F238E27FC236}">
                  <a16:creationId xmlns="" xmlns:a16="http://schemas.microsoft.com/office/drawing/2014/main" id="{3E98F6AB-916D-0C44-A642-C6CC0E6908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1395" y="2529448"/>
              <a:ext cx="559215" cy="559215"/>
            </a:xfrm>
            <a:prstGeom prst="ellipse">
              <a:avLst/>
            </a:prstGeom>
            <a:ln w="28575">
              <a:solidFill>
                <a:schemeClr val="bg1"/>
              </a:solidFill>
            </a:ln>
          </p:spPr>
        </p:pic>
        <p:cxnSp>
          <p:nvCxnSpPr>
            <p:cNvPr id="49" name="Straight Connector 48">
              <a:extLst>
                <a:ext uri="{FF2B5EF4-FFF2-40B4-BE49-F238E27FC236}">
                  <a16:creationId xmlns="" xmlns:a16="http://schemas.microsoft.com/office/drawing/2014/main" id="{C7141DC4-ED9E-B547-ABC9-E202FA6963E6}"/>
                </a:ext>
              </a:extLst>
            </p:cNvPr>
            <p:cNvCxnSpPr>
              <a:cxnSpLocks/>
            </p:cNvCxnSpPr>
            <p:nvPr/>
          </p:nvCxnSpPr>
          <p:spPr>
            <a:xfrm flipV="1">
              <a:off x="1848425" y="2375580"/>
              <a:ext cx="0" cy="1545930"/>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 xmlns:a16="http://schemas.microsoft.com/office/drawing/2014/main" id="{7F303D54-966A-4B40-B091-4F14CF28A7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87244" y="2276123"/>
              <a:ext cx="559215" cy="559215"/>
            </a:xfrm>
            <a:prstGeom prst="ellipse">
              <a:avLst/>
            </a:prstGeom>
            <a:ln w="28575">
              <a:solidFill>
                <a:schemeClr val="bg1"/>
              </a:solidFill>
            </a:ln>
          </p:spPr>
        </p:pic>
        <p:sp>
          <p:nvSpPr>
            <p:cNvPr id="22" name="TextBox 21">
              <a:extLst>
                <a:ext uri="{FF2B5EF4-FFF2-40B4-BE49-F238E27FC236}">
                  <a16:creationId xmlns="" xmlns:a16="http://schemas.microsoft.com/office/drawing/2014/main" id="{B322FD5D-6459-1440-9D0E-D948771B14A5}"/>
                </a:ext>
              </a:extLst>
            </p:cNvPr>
            <p:cNvSpPr txBox="1"/>
            <p:nvPr/>
          </p:nvSpPr>
          <p:spPr>
            <a:xfrm>
              <a:off x="1057687" y="429265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cxnSp>
          <p:nvCxnSpPr>
            <p:cNvPr id="25" name="Straight Connector 24">
              <a:extLst>
                <a:ext uri="{FF2B5EF4-FFF2-40B4-BE49-F238E27FC236}">
                  <a16:creationId xmlns="" xmlns:a16="http://schemas.microsoft.com/office/drawing/2014/main" id="{EB7D0F2A-B3C6-3044-92AB-1AA2CA3B47B1}"/>
                </a:ext>
              </a:extLst>
            </p:cNvPr>
            <p:cNvCxnSpPr>
              <a:cxnSpLocks/>
            </p:cNvCxnSpPr>
            <p:nvPr/>
          </p:nvCxnSpPr>
          <p:spPr>
            <a:xfrm flipV="1">
              <a:off x="1846524" y="2809056"/>
              <a:ext cx="737922" cy="1112454"/>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 xmlns:a16="http://schemas.microsoft.com/office/drawing/2014/main" id="{34F630BF-67F0-1746-87E5-F204E3AAC43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321576" y="2540206"/>
              <a:ext cx="559215" cy="559215"/>
            </a:xfrm>
            <a:prstGeom prst="ellipse">
              <a:avLst/>
            </a:prstGeom>
            <a:ln w="28575">
              <a:solidFill>
                <a:schemeClr val="bg1"/>
              </a:solidFill>
            </a:ln>
          </p:spPr>
        </p:pic>
        <p:sp>
          <p:nvSpPr>
            <p:cNvPr id="27" name="Oval 26">
              <a:extLst>
                <a:ext uri="{FF2B5EF4-FFF2-40B4-BE49-F238E27FC236}">
                  <a16:creationId xmlns="" xmlns:a16="http://schemas.microsoft.com/office/drawing/2014/main" id="{4129F81A-BB1B-BB46-B87B-4C4D24A19460}"/>
                </a:ext>
              </a:extLst>
            </p:cNvPr>
            <p:cNvSpPr/>
            <p:nvPr/>
          </p:nvSpPr>
          <p:spPr>
            <a:xfrm>
              <a:off x="1547710" y="359340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28" name="Oval 27">
              <a:extLst>
                <a:ext uri="{FF2B5EF4-FFF2-40B4-BE49-F238E27FC236}">
                  <a16:creationId xmlns="" xmlns:a16="http://schemas.microsoft.com/office/drawing/2014/main" id="{9AC14396-A48B-D243-B276-7BE5EDBC1799}"/>
                </a:ext>
              </a:extLst>
            </p:cNvPr>
            <p:cNvSpPr/>
            <p:nvPr/>
          </p:nvSpPr>
          <p:spPr>
            <a:xfrm>
              <a:off x="5992410" y="2726714"/>
              <a:ext cx="2357317" cy="2357317"/>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6" name="TextBox 35">
              <a:extLst>
                <a:ext uri="{FF2B5EF4-FFF2-40B4-BE49-F238E27FC236}">
                  <a16:creationId xmlns="" xmlns:a16="http://schemas.microsoft.com/office/drawing/2014/main" id="{63B83513-8758-DE41-A82C-2F6F45395886}"/>
                </a:ext>
              </a:extLst>
            </p:cNvPr>
            <p:cNvSpPr txBox="1"/>
            <p:nvPr/>
          </p:nvSpPr>
          <p:spPr>
            <a:xfrm>
              <a:off x="6764548" y="3171341"/>
              <a:ext cx="813043" cy="1446549"/>
            </a:xfrm>
            <a:prstGeom prst="rect">
              <a:avLst/>
            </a:prstGeom>
            <a:noFill/>
          </p:spPr>
          <p:txBody>
            <a:bodyPr wrap="none" rtlCol="0">
              <a:spAutoFit/>
            </a:bodyPr>
            <a:lstStyle/>
            <a:p>
              <a:pPr algn="ctr" defTabSz="914377">
                <a:defRPr/>
              </a:pPr>
              <a:r>
                <a:rPr lang="en-US" sz="8800" dirty="0">
                  <a:solidFill>
                    <a:prstClr val="white"/>
                  </a:solidFill>
                  <a:latin typeface="Arial" charset="0"/>
                </a:rPr>
                <a:t>?</a:t>
              </a:r>
            </a:p>
          </p:txBody>
        </p:sp>
      </p:grpSp>
      <p:sp>
        <p:nvSpPr>
          <p:cNvPr id="2" name="Rectangle 1"/>
          <p:cNvSpPr/>
          <p:nvPr/>
        </p:nvSpPr>
        <p:spPr>
          <a:xfrm>
            <a:off x="235278" y="647114"/>
            <a:ext cx="1466913" cy="492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945537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7264647B-FAF3-954E-9D55-315710B137EC}"/>
              </a:ext>
            </a:extLst>
          </p:cNvPr>
          <p:cNvGrpSpPr/>
          <p:nvPr/>
        </p:nvGrpSpPr>
        <p:grpSpPr>
          <a:xfrm>
            <a:off x="0" y="-1"/>
            <a:ext cx="12192000" cy="5866137"/>
            <a:chOff x="0" y="-1"/>
            <a:chExt cx="12192000" cy="5866137"/>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5866137"/>
            </a:xfrm>
            <a:prstGeom prst="rect">
              <a:avLst/>
            </a:prstGeom>
          </p:spPr>
        </p:pic>
        <p:pic>
          <p:nvPicPr>
            <p:cNvPr id="3" name="Picture 2">
              <a:extLst>
                <a:ext uri="{FF2B5EF4-FFF2-40B4-BE49-F238E27FC236}">
                  <a16:creationId xmlns="" xmlns:a16="http://schemas.microsoft.com/office/drawing/2014/main" id="{3AA410A9-22BD-DD47-8C22-3577859CDDA5}"/>
                </a:ext>
              </a:extLst>
            </p:cNvPr>
            <p:cNvPicPr>
              <a:picLocks noChangeAspect="1"/>
            </p:cNvPicPr>
            <p:nvPr/>
          </p:nvPicPr>
          <p:blipFill rotWithShape="1">
            <a:blip r:embed="rId4"/>
            <a:srcRect b="21616"/>
            <a:stretch/>
          </p:blipFill>
          <p:spPr>
            <a:xfrm>
              <a:off x="0" y="810483"/>
              <a:ext cx="12192000" cy="4931340"/>
            </a:xfrm>
            <a:prstGeom prst="rect">
              <a:avLst/>
            </a:prstGeom>
          </p:spPr>
        </p:pic>
      </p:grpSp>
      <p:sp>
        <p:nvSpPr>
          <p:cNvPr id="5" name="Rectangle 4"/>
          <p:cNvSpPr/>
          <p:nvPr/>
        </p:nvSpPr>
        <p:spPr>
          <a:xfrm>
            <a:off x="0" y="5856986"/>
            <a:ext cx="12192000" cy="100891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4" name="Rectangle 3">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34" name="Oval 33">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7" name="Oval 26">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52" name="TextBox 51">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cxnSp>
        <p:nvCxnSpPr>
          <p:cNvPr id="28" name="Straight Connector 27">
            <a:extLst>
              <a:ext uri="{FF2B5EF4-FFF2-40B4-BE49-F238E27FC236}">
                <a16:creationId xmlns="" xmlns:a16="http://schemas.microsoft.com/office/drawing/2014/main" id="{F0BBE556-6048-5747-85F9-5368D9535147}"/>
              </a:ext>
            </a:extLst>
          </p:cNvPr>
          <p:cNvCxnSpPr>
            <a:cxnSpLocks/>
            <a:endCxn id="58" idx="0"/>
          </p:cNvCxnSpPr>
          <p:nvPr/>
        </p:nvCxnSpPr>
        <p:spPr>
          <a:xfrm flipH="1" flipV="1">
            <a:off x="2545581" y="4472601"/>
            <a:ext cx="1120848" cy="1261479"/>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 xmlns:a16="http://schemas.microsoft.com/office/drawing/2014/main" id="{98E065C2-7B5F-CE4B-BFB2-04985FEED99F}"/>
              </a:ext>
            </a:extLst>
          </p:cNvPr>
          <p:cNvSpPr/>
          <p:nvPr/>
        </p:nvSpPr>
        <p:spPr>
          <a:xfrm>
            <a:off x="1697048" y="3626170"/>
            <a:ext cx="1680849" cy="1680849"/>
          </a:xfrm>
          <a:prstGeom prst="ellipse">
            <a:avLst/>
          </a:prstGeom>
          <a:solidFill>
            <a:schemeClr val="bg1"/>
          </a:solidFill>
          <a:ln w="19050">
            <a:solidFill>
              <a:srgbClr val="0164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55" name="Picture 54">
            <a:extLst>
              <a:ext uri="{FF2B5EF4-FFF2-40B4-BE49-F238E27FC236}">
                <a16:creationId xmlns="" xmlns:a16="http://schemas.microsoft.com/office/drawing/2014/main" id="{CF926625-F62A-4F46-823D-7E34A6BD62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186537" y="3802196"/>
            <a:ext cx="695499" cy="695499"/>
          </a:xfrm>
          <a:prstGeom prst="ellipse">
            <a:avLst/>
          </a:prstGeom>
          <a:ln w="28575">
            <a:solidFill>
              <a:schemeClr val="bg1"/>
            </a:solidFill>
          </a:ln>
        </p:spPr>
      </p:pic>
      <p:sp>
        <p:nvSpPr>
          <p:cNvPr id="58" name="TextBox 57">
            <a:extLst>
              <a:ext uri="{FF2B5EF4-FFF2-40B4-BE49-F238E27FC236}">
                <a16:creationId xmlns="" xmlns:a16="http://schemas.microsoft.com/office/drawing/2014/main" id="{46BB8BE1-ED6C-3540-BF07-84B599181280}"/>
              </a:ext>
            </a:extLst>
          </p:cNvPr>
          <p:cNvSpPr txBox="1"/>
          <p:nvPr/>
        </p:nvSpPr>
        <p:spPr>
          <a:xfrm>
            <a:off x="1818459" y="4472601"/>
            <a:ext cx="1454244" cy="646331"/>
          </a:xfrm>
          <a:prstGeom prst="rect">
            <a:avLst/>
          </a:prstGeom>
          <a:noFill/>
        </p:spPr>
        <p:txBody>
          <a:bodyPr wrap="none" rtlCol="0">
            <a:spAutoFit/>
          </a:bodyPr>
          <a:lstStyle/>
          <a:p>
            <a:pPr algn="ctr" defTabSz="914377">
              <a:defRPr/>
            </a:pPr>
            <a:r>
              <a:rPr lang="en-US" dirty="0">
                <a:solidFill>
                  <a:prstClr val="black"/>
                </a:solidFill>
                <a:latin typeface="Arial" charset="0"/>
              </a:rPr>
              <a:t>Model, Build</a:t>
            </a:r>
          </a:p>
          <a:p>
            <a:pPr algn="ctr" defTabSz="914377">
              <a:defRPr/>
            </a:pPr>
            <a:r>
              <a:rPr lang="en-US" dirty="0">
                <a:solidFill>
                  <a:prstClr val="black"/>
                </a:solidFill>
                <a:latin typeface="Arial" charset="0"/>
              </a:rPr>
              <a:t>and Code</a:t>
            </a:r>
          </a:p>
        </p:txBody>
      </p:sp>
      <p:sp>
        <p:nvSpPr>
          <p:cNvPr id="8" name="Oval 7">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21" name="TextBox 20">
            <a:extLst>
              <a:ext uri="{FF2B5EF4-FFF2-40B4-BE49-F238E27FC236}">
                <a16:creationId xmlns="" xmlns:a16="http://schemas.microsoft.com/office/drawing/2014/main" id="{D7690B9C-C80E-1B41-B45A-5683D530A22A}"/>
              </a:ext>
            </a:extLst>
          </p:cNvPr>
          <p:cNvSpPr txBox="1"/>
          <p:nvPr/>
        </p:nvSpPr>
        <p:spPr>
          <a:xfrm>
            <a:off x="3186830" y="6104409"/>
            <a:ext cx="984565"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Build</a:t>
            </a:r>
          </a:p>
        </p:txBody>
      </p:sp>
    </p:spTree>
    <p:extLst>
      <p:ext uri="{BB962C8B-B14F-4D97-AF65-F5344CB8AC3E}">
        <p14:creationId xmlns:p14="http://schemas.microsoft.com/office/powerpoint/2010/main" val="113151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5856987"/>
            <a:ext cx="12192000" cy="10010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5684865"/>
          </a:xfrm>
          <a:prstGeom prst="rect">
            <a:avLst/>
          </a:prstGeom>
        </p:spPr>
      </p:pic>
      <p:sp>
        <p:nvSpPr>
          <p:cNvPr id="4" name="Rectangle 3">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34" name="Oval 33">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7" name="Oval 26">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52" name="TextBox 51">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cxnSp>
        <p:nvCxnSpPr>
          <p:cNvPr id="20" name="Straight Connector 19">
            <a:extLst>
              <a:ext uri="{FF2B5EF4-FFF2-40B4-BE49-F238E27FC236}">
                <a16:creationId xmlns="" xmlns:a16="http://schemas.microsoft.com/office/drawing/2014/main" id="{6D3964F8-9A12-3244-99DF-7920BBFE82FA}"/>
              </a:ext>
            </a:extLst>
          </p:cNvPr>
          <p:cNvCxnSpPr>
            <a:cxnSpLocks/>
          </p:cNvCxnSpPr>
          <p:nvPr/>
        </p:nvCxnSpPr>
        <p:spPr>
          <a:xfrm flipV="1">
            <a:off x="3679717" y="4639734"/>
            <a:ext cx="300607" cy="1078453"/>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 xmlns:a16="http://schemas.microsoft.com/office/drawing/2014/main" id="{33CBA5C2-1574-8E45-8BB2-2B725898F244}"/>
              </a:ext>
            </a:extLst>
          </p:cNvPr>
          <p:cNvSpPr/>
          <p:nvPr/>
        </p:nvSpPr>
        <p:spPr>
          <a:xfrm>
            <a:off x="3259840" y="3357225"/>
            <a:ext cx="1680849" cy="1680849"/>
          </a:xfrm>
          <a:prstGeom prst="ellipse">
            <a:avLst/>
          </a:prstGeom>
          <a:solidFill>
            <a:schemeClr val="bg1"/>
          </a:solidFill>
          <a:ln w="19050">
            <a:solidFill>
              <a:srgbClr val="0164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22" name="Picture 21">
            <a:extLst>
              <a:ext uri="{FF2B5EF4-FFF2-40B4-BE49-F238E27FC236}">
                <a16:creationId xmlns="" xmlns:a16="http://schemas.microsoft.com/office/drawing/2014/main" id="{D092870A-A3DA-084A-8F85-264367A013E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52513" y="3533249"/>
            <a:ext cx="695499" cy="695499"/>
          </a:xfrm>
          <a:prstGeom prst="ellipse">
            <a:avLst/>
          </a:prstGeom>
          <a:ln w="28575">
            <a:solidFill>
              <a:schemeClr val="bg1"/>
            </a:solidFill>
          </a:ln>
        </p:spPr>
      </p:pic>
      <p:sp>
        <p:nvSpPr>
          <p:cNvPr id="23" name="TextBox 22">
            <a:extLst>
              <a:ext uri="{FF2B5EF4-FFF2-40B4-BE49-F238E27FC236}">
                <a16:creationId xmlns="" xmlns:a16="http://schemas.microsoft.com/office/drawing/2014/main" id="{5A697628-57BF-E14F-8100-F177C3066716}"/>
              </a:ext>
            </a:extLst>
          </p:cNvPr>
          <p:cNvSpPr txBox="1"/>
          <p:nvPr/>
        </p:nvSpPr>
        <p:spPr>
          <a:xfrm>
            <a:off x="3429979" y="4203654"/>
            <a:ext cx="1326004" cy="646331"/>
          </a:xfrm>
          <a:prstGeom prst="rect">
            <a:avLst/>
          </a:prstGeom>
          <a:noFill/>
        </p:spPr>
        <p:txBody>
          <a:bodyPr wrap="none" rtlCol="0">
            <a:spAutoFit/>
          </a:bodyPr>
          <a:lstStyle/>
          <a:p>
            <a:pPr algn="ctr" defTabSz="914377">
              <a:defRPr/>
            </a:pPr>
            <a:r>
              <a:rPr lang="en-US" dirty="0">
                <a:solidFill>
                  <a:prstClr val="black"/>
                </a:solidFill>
                <a:latin typeface="Arial" charset="0"/>
              </a:rPr>
              <a:t>Get started</a:t>
            </a:r>
          </a:p>
          <a:p>
            <a:pPr algn="ctr" defTabSz="914377">
              <a:defRPr/>
            </a:pPr>
            <a:r>
              <a:rPr lang="en-US" dirty="0">
                <a:solidFill>
                  <a:prstClr val="black"/>
                </a:solidFill>
                <a:latin typeface="Arial" charset="0"/>
              </a:rPr>
              <a:t>with tips</a:t>
            </a:r>
          </a:p>
        </p:txBody>
      </p:sp>
      <p:sp>
        <p:nvSpPr>
          <p:cNvPr id="8" name="Oval 7">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25" name="TextBox 24">
            <a:extLst>
              <a:ext uri="{FF2B5EF4-FFF2-40B4-BE49-F238E27FC236}">
                <a16:creationId xmlns="" xmlns:a16="http://schemas.microsoft.com/office/drawing/2014/main" id="{518147CF-78C4-0D42-8171-A214AA9E3341}"/>
              </a:ext>
            </a:extLst>
          </p:cNvPr>
          <p:cNvSpPr txBox="1"/>
          <p:nvPr/>
        </p:nvSpPr>
        <p:spPr>
          <a:xfrm>
            <a:off x="3186830" y="6104409"/>
            <a:ext cx="984565"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Build</a:t>
            </a:r>
          </a:p>
        </p:txBody>
      </p:sp>
    </p:spTree>
    <p:extLst>
      <p:ext uri="{BB962C8B-B14F-4D97-AF65-F5344CB8AC3E}">
        <p14:creationId xmlns:p14="http://schemas.microsoft.com/office/powerpoint/2010/main" val="123910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0A5DD42-E6E9-904A-984C-F429B302D2C1}"/>
              </a:ext>
            </a:extLst>
          </p:cNvPr>
          <p:cNvPicPr>
            <a:picLocks noChangeAspect="1"/>
          </p:cNvPicPr>
          <p:nvPr/>
        </p:nvPicPr>
        <p:blipFill>
          <a:blip r:embed="rId3"/>
          <a:stretch>
            <a:fillRect/>
          </a:stretch>
        </p:blipFill>
        <p:spPr>
          <a:xfrm>
            <a:off x="0" y="-3156"/>
            <a:ext cx="12192000" cy="5786323"/>
          </a:xfrm>
          <a:prstGeom prst="rect">
            <a:avLst/>
          </a:prstGeom>
        </p:spPr>
      </p:pic>
      <p:sp>
        <p:nvSpPr>
          <p:cNvPr id="4" name="Rectangle 3">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34" name="Oval 33">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7" name="Oval 26">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52" name="TextBox 51">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cxnSp>
        <p:nvCxnSpPr>
          <p:cNvPr id="25" name="Straight Connector 24">
            <a:extLst>
              <a:ext uri="{FF2B5EF4-FFF2-40B4-BE49-F238E27FC236}">
                <a16:creationId xmlns="" xmlns:a16="http://schemas.microsoft.com/office/drawing/2014/main" id="{DE78ED45-9CC4-3443-A8B2-D5438092C920}"/>
              </a:ext>
            </a:extLst>
          </p:cNvPr>
          <p:cNvCxnSpPr>
            <a:cxnSpLocks/>
            <a:stCxn id="8" idx="7"/>
            <a:endCxn id="37" idx="0"/>
          </p:cNvCxnSpPr>
          <p:nvPr/>
        </p:nvCxnSpPr>
        <p:spPr>
          <a:xfrm flipV="1">
            <a:off x="3892099" y="4472601"/>
            <a:ext cx="878193" cy="1042305"/>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 xmlns:a16="http://schemas.microsoft.com/office/drawing/2014/main" id="{2EF94362-3164-EE4B-A360-C483C4E0A9E7}"/>
              </a:ext>
            </a:extLst>
          </p:cNvPr>
          <p:cNvSpPr/>
          <p:nvPr/>
        </p:nvSpPr>
        <p:spPr>
          <a:xfrm>
            <a:off x="3894810" y="3626170"/>
            <a:ext cx="1680849" cy="1680849"/>
          </a:xfrm>
          <a:prstGeom prst="ellipse">
            <a:avLst/>
          </a:prstGeom>
          <a:solidFill>
            <a:schemeClr val="bg1"/>
          </a:solidFill>
          <a:ln w="19050">
            <a:solidFill>
              <a:srgbClr val="0164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36" name="Picture 35">
            <a:extLst>
              <a:ext uri="{FF2B5EF4-FFF2-40B4-BE49-F238E27FC236}">
                <a16:creationId xmlns="" xmlns:a16="http://schemas.microsoft.com/office/drawing/2014/main" id="{A037D763-8ED7-D746-85BD-126E5055FEC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60691" y="3802196"/>
            <a:ext cx="695499" cy="695499"/>
          </a:xfrm>
          <a:prstGeom prst="ellipse">
            <a:avLst/>
          </a:prstGeom>
          <a:ln w="28575">
            <a:solidFill>
              <a:schemeClr val="bg1"/>
            </a:solidFill>
          </a:ln>
        </p:spPr>
      </p:pic>
      <p:sp>
        <p:nvSpPr>
          <p:cNvPr id="37" name="TextBox 36">
            <a:extLst>
              <a:ext uri="{FF2B5EF4-FFF2-40B4-BE49-F238E27FC236}">
                <a16:creationId xmlns="" xmlns:a16="http://schemas.microsoft.com/office/drawing/2014/main" id="{E12616A0-9DE3-6146-A1A6-DD37469F945A}"/>
              </a:ext>
            </a:extLst>
          </p:cNvPr>
          <p:cNvSpPr txBox="1"/>
          <p:nvPr/>
        </p:nvSpPr>
        <p:spPr>
          <a:xfrm>
            <a:off x="4120114" y="4472601"/>
            <a:ext cx="1300356" cy="646331"/>
          </a:xfrm>
          <a:prstGeom prst="rect">
            <a:avLst/>
          </a:prstGeom>
          <a:noFill/>
        </p:spPr>
        <p:txBody>
          <a:bodyPr wrap="none" rtlCol="0">
            <a:spAutoFit/>
          </a:bodyPr>
          <a:lstStyle/>
          <a:p>
            <a:pPr algn="ctr" defTabSz="914377">
              <a:defRPr/>
            </a:pPr>
            <a:r>
              <a:rPr lang="en-US" dirty="0">
                <a:solidFill>
                  <a:prstClr val="black"/>
                </a:solidFill>
                <a:latin typeface="Arial" charset="0"/>
              </a:rPr>
              <a:t>Automated</a:t>
            </a:r>
          </a:p>
          <a:p>
            <a:pPr algn="ctr" defTabSz="914377">
              <a:defRPr/>
            </a:pPr>
            <a:r>
              <a:rPr lang="en-US" dirty="0">
                <a:solidFill>
                  <a:prstClr val="black"/>
                </a:solidFill>
                <a:latin typeface="Arial" charset="0"/>
              </a:rPr>
              <a:t>DevOps</a:t>
            </a:r>
          </a:p>
        </p:txBody>
      </p:sp>
      <p:sp>
        <p:nvSpPr>
          <p:cNvPr id="8" name="Oval 7">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8" name="TextBox 37">
            <a:extLst>
              <a:ext uri="{FF2B5EF4-FFF2-40B4-BE49-F238E27FC236}">
                <a16:creationId xmlns="" xmlns:a16="http://schemas.microsoft.com/office/drawing/2014/main" id="{679B0A9A-8501-2543-9D50-34D61AFFA2B0}"/>
              </a:ext>
            </a:extLst>
          </p:cNvPr>
          <p:cNvSpPr txBox="1"/>
          <p:nvPr/>
        </p:nvSpPr>
        <p:spPr>
          <a:xfrm>
            <a:off x="3186830" y="6104409"/>
            <a:ext cx="984565"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Build</a:t>
            </a:r>
          </a:p>
        </p:txBody>
      </p:sp>
    </p:spTree>
    <p:extLst>
      <p:ext uri="{BB962C8B-B14F-4D97-AF65-F5344CB8AC3E}">
        <p14:creationId xmlns:p14="http://schemas.microsoft.com/office/powerpoint/2010/main" val="286555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88490"/>
            <a:ext cx="12192000" cy="5702481"/>
          </a:xfrm>
          <a:prstGeom prst="rect">
            <a:avLst/>
          </a:prstGeom>
        </p:spPr>
      </p:pic>
      <p:sp>
        <p:nvSpPr>
          <p:cNvPr id="4" name="Rectangle 3">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26" name="TextBox 25">
            <a:extLst>
              <a:ext uri="{FF2B5EF4-FFF2-40B4-BE49-F238E27FC236}">
                <a16:creationId xmlns="" xmlns:a16="http://schemas.microsoft.com/office/drawing/2014/main" id="{EAF4A030-E4B5-6A44-914F-54E27FA14FA2}"/>
              </a:ext>
            </a:extLst>
          </p:cNvPr>
          <p:cNvSpPr txBox="1"/>
          <p:nvPr/>
        </p:nvSpPr>
        <p:spPr>
          <a:xfrm>
            <a:off x="5545374" y="6104409"/>
            <a:ext cx="1043876"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Grow</a:t>
            </a:r>
          </a:p>
        </p:txBody>
      </p:sp>
      <p:sp>
        <p:nvSpPr>
          <p:cNvPr id="34" name="Oval 33">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7" name="Oval 26">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52" name="TextBox 51">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sp>
        <p:nvSpPr>
          <p:cNvPr id="13" name="TextBox 12">
            <a:extLst>
              <a:ext uri="{FF2B5EF4-FFF2-40B4-BE49-F238E27FC236}">
                <a16:creationId xmlns="" xmlns:a16="http://schemas.microsoft.com/office/drawing/2014/main" id="{545124AF-2B77-CA40-8399-A47E7666FE43}"/>
              </a:ext>
            </a:extLst>
          </p:cNvPr>
          <p:cNvSpPr txBox="1"/>
          <p:nvPr/>
        </p:nvSpPr>
        <p:spPr>
          <a:xfrm>
            <a:off x="3330300" y="6104409"/>
            <a:ext cx="697627" cy="369332"/>
          </a:xfrm>
          <a:prstGeom prst="rect">
            <a:avLst/>
          </a:prstGeom>
          <a:noFill/>
        </p:spPr>
        <p:txBody>
          <a:bodyPr wrap="none" rtlCol="0">
            <a:spAutoFit/>
          </a:bodyPr>
          <a:lstStyle/>
          <a:p>
            <a:pPr algn="ctr" defTabSz="914377">
              <a:defRPr/>
            </a:pPr>
            <a:r>
              <a:rPr lang="en-US" dirty="0">
                <a:solidFill>
                  <a:prstClr val="black"/>
                </a:solidFill>
                <a:latin typeface="Arial" charset="0"/>
              </a:rPr>
              <a:t>Build</a:t>
            </a:r>
          </a:p>
        </p:txBody>
      </p:sp>
      <p:sp>
        <p:nvSpPr>
          <p:cNvPr id="8" name="Oval 7">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cxnSp>
        <p:nvCxnSpPr>
          <p:cNvPr id="12" name="Straight Connector 11">
            <a:extLst>
              <a:ext uri="{FF2B5EF4-FFF2-40B4-BE49-F238E27FC236}">
                <a16:creationId xmlns="" xmlns:a16="http://schemas.microsoft.com/office/drawing/2014/main" id="{4164FA02-83A4-CD4F-94A4-CA0E1F158CBE}"/>
              </a:ext>
            </a:extLst>
          </p:cNvPr>
          <p:cNvCxnSpPr>
            <a:cxnSpLocks/>
            <a:endCxn id="16" idx="0"/>
          </p:cNvCxnSpPr>
          <p:nvPr/>
        </p:nvCxnSpPr>
        <p:spPr>
          <a:xfrm flipH="1" flipV="1">
            <a:off x="4990597" y="4344839"/>
            <a:ext cx="958032" cy="1269152"/>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F8C147E7-2008-0E41-AFB4-8F9F2AEF498B}"/>
              </a:ext>
            </a:extLst>
          </p:cNvPr>
          <p:cNvSpPr/>
          <p:nvPr/>
        </p:nvSpPr>
        <p:spPr>
          <a:xfrm>
            <a:off x="4142061" y="3498409"/>
            <a:ext cx="1680849" cy="1680849"/>
          </a:xfrm>
          <a:prstGeom prst="ellipse">
            <a:avLst/>
          </a:prstGeom>
          <a:solidFill>
            <a:schemeClr val="bg1"/>
          </a:solidFill>
          <a:ln w="19050">
            <a:solidFill>
              <a:srgbClr val="0164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15" name="Picture 14">
            <a:extLst>
              <a:ext uri="{FF2B5EF4-FFF2-40B4-BE49-F238E27FC236}">
                <a16:creationId xmlns="" xmlns:a16="http://schemas.microsoft.com/office/drawing/2014/main" id="{1D744207-E0EA-7C4C-BDBC-C50FC10578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31549" y="3674435"/>
            <a:ext cx="695499" cy="695499"/>
          </a:xfrm>
          <a:prstGeom prst="ellipse">
            <a:avLst/>
          </a:prstGeom>
          <a:ln w="28575">
            <a:solidFill>
              <a:schemeClr val="bg1"/>
            </a:solidFill>
          </a:ln>
        </p:spPr>
      </p:pic>
      <p:sp>
        <p:nvSpPr>
          <p:cNvPr id="16" name="TextBox 15">
            <a:extLst>
              <a:ext uri="{FF2B5EF4-FFF2-40B4-BE49-F238E27FC236}">
                <a16:creationId xmlns="" xmlns:a16="http://schemas.microsoft.com/office/drawing/2014/main" id="{16EA65FE-1553-6746-B219-3F38EFC7C773}"/>
              </a:ext>
            </a:extLst>
          </p:cNvPr>
          <p:cNvSpPr txBox="1"/>
          <p:nvPr/>
        </p:nvSpPr>
        <p:spPr>
          <a:xfrm>
            <a:off x="4417363" y="4344839"/>
            <a:ext cx="1146468" cy="646331"/>
          </a:xfrm>
          <a:prstGeom prst="rect">
            <a:avLst/>
          </a:prstGeom>
          <a:noFill/>
        </p:spPr>
        <p:txBody>
          <a:bodyPr wrap="none" rtlCol="0">
            <a:spAutoFit/>
          </a:bodyPr>
          <a:lstStyle/>
          <a:p>
            <a:pPr algn="ctr" defTabSz="914377">
              <a:defRPr/>
            </a:pPr>
            <a:r>
              <a:rPr lang="en-US" dirty="0">
                <a:solidFill>
                  <a:prstClr val="black"/>
                </a:solidFill>
                <a:latin typeface="Arial" charset="0"/>
              </a:rPr>
              <a:t>Add new</a:t>
            </a:r>
            <a:br>
              <a:rPr lang="en-US" dirty="0">
                <a:solidFill>
                  <a:prstClr val="black"/>
                </a:solidFill>
                <a:latin typeface="Arial" charset="0"/>
              </a:rPr>
            </a:br>
            <a:r>
              <a:rPr lang="en-US" dirty="0">
                <a:solidFill>
                  <a:prstClr val="black"/>
                </a:solidFill>
                <a:latin typeface="Arial" charset="0"/>
              </a:rPr>
              <a:t>members</a:t>
            </a:r>
          </a:p>
        </p:txBody>
      </p:sp>
      <p:sp>
        <p:nvSpPr>
          <p:cNvPr id="24" name="Oval 23">
            <a:extLst>
              <a:ext uri="{FF2B5EF4-FFF2-40B4-BE49-F238E27FC236}">
                <a16:creationId xmlns="" xmlns:a16="http://schemas.microsoft.com/office/drawing/2014/main" id="{86EE6626-9425-8244-998B-15FB1B6C8240}"/>
              </a:ext>
            </a:extLst>
          </p:cNvPr>
          <p:cNvSpPr/>
          <p:nvPr/>
        </p:nvSpPr>
        <p:spPr>
          <a:xfrm>
            <a:off x="576609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Tree>
    <p:extLst>
      <p:ext uri="{BB962C8B-B14F-4D97-AF65-F5344CB8AC3E}">
        <p14:creationId xmlns:p14="http://schemas.microsoft.com/office/powerpoint/2010/main" val="373393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83" r="-1"/>
          <a:stretch/>
        </p:blipFill>
        <p:spPr>
          <a:xfrm>
            <a:off x="272873" y="131587"/>
            <a:ext cx="5477576" cy="5253109"/>
          </a:xfrm>
          <a:prstGeom prst="rect">
            <a:avLst/>
          </a:prstGeom>
          <a:ln>
            <a:solidFill>
              <a:schemeClr val="tx2">
                <a:lumMod val="60000"/>
                <a:lumOff val="40000"/>
              </a:schemeClr>
            </a:solidFill>
          </a:ln>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99803" y="131587"/>
            <a:ext cx="5412135" cy="5253111"/>
          </a:xfrm>
          <a:prstGeom prst="rect">
            <a:avLst/>
          </a:prstGeom>
          <a:ln>
            <a:solidFill>
              <a:schemeClr val="tx2">
                <a:lumMod val="60000"/>
                <a:lumOff val="40000"/>
              </a:schemeClr>
            </a:solidFill>
          </a:ln>
        </p:spPr>
      </p:pic>
      <p:sp>
        <p:nvSpPr>
          <p:cNvPr id="4" name="Rectangle 3">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26" name="TextBox 25">
            <a:extLst>
              <a:ext uri="{FF2B5EF4-FFF2-40B4-BE49-F238E27FC236}">
                <a16:creationId xmlns="" xmlns:a16="http://schemas.microsoft.com/office/drawing/2014/main" id="{EAF4A030-E4B5-6A44-914F-54E27FA14FA2}"/>
              </a:ext>
            </a:extLst>
          </p:cNvPr>
          <p:cNvSpPr txBox="1"/>
          <p:nvPr/>
        </p:nvSpPr>
        <p:spPr>
          <a:xfrm>
            <a:off x="5545374" y="6104409"/>
            <a:ext cx="1043876"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Grow</a:t>
            </a:r>
          </a:p>
        </p:txBody>
      </p:sp>
      <p:sp>
        <p:nvSpPr>
          <p:cNvPr id="34" name="Oval 33">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5" name="TextBox 34">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7" name="Oval 26">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52" name="TextBox 51">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sp>
        <p:nvSpPr>
          <p:cNvPr id="13" name="TextBox 12">
            <a:extLst>
              <a:ext uri="{FF2B5EF4-FFF2-40B4-BE49-F238E27FC236}">
                <a16:creationId xmlns="" xmlns:a16="http://schemas.microsoft.com/office/drawing/2014/main" id="{545124AF-2B77-CA40-8399-A47E7666FE43}"/>
              </a:ext>
            </a:extLst>
          </p:cNvPr>
          <p:cNvSpPr txBox="1"/>
          <p:nvPr/>
        </p:nvSpPr>
        <p:spPr>
          <a:xfrm>
            <a:off x="3330300" y="6104409"/>
            <a:ext cx="697627" cy="369332"/>
          </a:xfrm>
          <a:prstGeom prst="rect">
            <a:avLst/>
          </a:prstGeom>
          <a:noFill/>
        </p:spPr>
        <p:txBody>
          <a:bodyPr wrap="none" rtlCol="0">
            <a:spAutoFit/>
          </a:bodyPr>
          <a:lstStyle/>
          <a:p>
            <a:pPr algn="ctr" defTabSz="914377">
              <a:defRPr/>
            </a:pPr>
            <a:r>
              <a:rPr lang="en-US" dirty="0">
                <a:solidFill>
                  <a:prstClr val="black"/>
                </a:solidFill>
                <a:latin typeface="Arial" charset="0"/>
              </a:rPr>
              <a:t>Build</a:t>
            </a:r>
          </a:p>
        </p:txBody>
      </p:sp>
      <p:sp>
        <p:nvSpPr>
          <p:cNvPr id="8" name="Oval 7">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cxnSp>
        <p:nvCxnSpPr>
          <p:cNvPr id="12" name="Straight Connector 11">
            <a:extLst>
              <a:ext uri="{FF2B5EF4-FFF2-40B4-BE49-F238E27FC236}">
                <a16:creationId xmlns="" xmlns:a16="http://schemas.microsoft.com/office/drawing/2014/main" id="{4164FA02-83A4-CD4F-94A4-CA0E1F158CBE}"/>
              </a:ext>
            </a:extLst>
          </p:cNvPr>
          <p:cNvCxnSpPr>
            <a:cxnSpLocks/>
            <a:endCxn id="16" idx="0"/>
          </p:cNvCxnSpPr>
          <p:nvPr/>
        </p:nvCxnSpPr>
        <p:spPr>
          <a:xfrm flipV="1">
            <a:off x="6052521" y="3910106"/>
            <a:ext cx="10833" cy="1774759"/>
          </a:xfrm>
          <a:prstGeom prst="line">
            <a:avLst/>
          </a:prstGeom>
          <a:ln w="28575">
            <a:solidFill>
              <a:srgbClr val="0164FF"/>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F8C147E7-2008-0E41-AFB4-8F9F2AEF498B}"/>
              </a:ext>
            </a:extLst>
          </p:cNvPr>
          <p:cNvSpPr/>
          <p:nvPr/>
        </p:nvSpPr>
        <p:spPr>
          <a:xfrm>
            <a:off x="5214816" y="3063677"/>
            <a:ext cx="1680849" cy="1680849"/>
          </a:xfrm>
          <a:prstGeom prst="ellipse">
            <a:avLst/>
          </a:prstGeom>
          <a:solidFill>
            <a:schemeClr val="bg1"/>
          </a:solidFill>
          <a:ln w="19050">
            <a:solidFill>
              <a:srgbClr val="0164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15" name="Picture 14">
            <a:extLst>
              <a:ext uri="{FF2B5EF4-FFF2-40B4-BE49-F238E27FC236}">
                <a16:creationId xmlns="" xmlns:a16="http://schemas.microsoft.com/office/drawing/2014/main" id="{1D744207-E0EA-7C4C-BDBC-C50FC10578F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04304" y="3239701"/>
            <a:ext cx="695499" cy="695499"/>
          </a:xfrm>
          <a:prstGeom prst="ellipse">
            <a:avLst/>
          </a:prstGeom>
          <a:ln w="28575">
            <a:solidFill>
              <a:schemeClr val="bg1"/>
            </a:solidFill>
          </a:ln>
        </p:spPr>
      </p:pic>
      <p:sp>
        <p:nvSpPr>
          <p:cNvPr id="16" name="TextBox 15">
            <a:extLst>
              <a:ext uri="{FF2B5EF4-FFF2-40B4-BE49-F238E27FC236}">
                <a16:creationId xmlns="" xmlns:a16="http://schemas.microsoft.com/office/drawing/2014/main" id="{16EA65FE-1553-6746-B219-3F38EFC7C773}"/>
              </a:ext>
            </a:extLst>
          </p:cNvPr>
          <p:cNvSpPr txBox="1"/>
          <p:nvPr/>
        </p:nvSpPr>
        <p:spPr>
          <a:xfrm>
            <a:off x="5586300" y="3910106"/>
            <a:ext cx="954107" cy="646331"/>
          </a:xfrm>
          <a:prstGeom prst="rect">
            <a:avLst/>
          </a:prstGeom>
          <a:noFill/>
        </p:spPr>
        <p:txBody>
          <a:bodyPr wrap="none" rtlCol="0">
            <a:spAutoFit/>
          </a:bodyPr>
          <a:lstStyle/>
          <a:p>
            <a:pPr algn="ctr" defTabSz="914377">
              <a:defRPr/>
            </a:pPr>
            <a:r>
              <a:rPr lang="en-US" dirty="0">
                <a:solidFill>
                  <a:prstClr val="black"/>
                </a:solidFill>
                <a:latin typeface="Arial" charset="0"/>
              </a:rPr>
              <a:t>Set</a:t>
            </a:r>
            <a:br>
              <a:rPr lang="en-US" dirty="0">
                <a:solidFill>
                  <a:prstClr val="black"/>
                </a:solidFill>
                <a:latin typeface="Arial" charset="0"/>
              </a:rPr>
            </a:br>
            <a:r>
              <a:rPr lang="en-US" dirty="0">
                <a:solidFill>
                  <a:prstClr val="black"/>
                </a:solidFill>
                <a:latin typeface="Arial" charset="0"/>
              </a:rPr>
              <a:t>policies</a:t>
            </a:r>
          </a:p>
        </p:txBody>
      </p:sp>
      <p:sp>
        <p:nvSpPr>
          <p:cNvPr id="24" name="Oval 23">
            <a:extLst>
              <a:ext uri="{FF2B5EF4-FFF2-40B4-BE49-F238E27FC236}">
                <a16:creationId xmlns="" xmlns:a16="http://schemas.microsoft.com/office/drawing/2014/main" id="{86EE6626-9425-8244-998B-15FB1B6C8240}"/>
              </a:ext>
            </a:extLst>
          </p:cNvPr>
          <p:cNvSpPr/>
          <p:nvPr/>
        </p:nvSpPr>
        <p:spPr>
          <a:xfrm>
            <a:off x="576609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Tree>
    <p:extLst>
      <p:ext uri="{BB962C8B-B14F-4D97-AF65-F5344CB8AC3E}">
        <p14:creationId xmlns:p14="http://schemas.microsoft.com/office/powerpoint/2010/main" val="135226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3D29E8E8-2860-DA49-AD7B-9B3DB8B04EE4}"/>
              </a:ext>
            </a:extLst>
          </p:cNvPr>
          <p:cNvSpPr/>
          <p:nvPr/>
        </p:nvSpPr>
        <p:spPr>
          <a:xfrm>
            <a:off x="0" y="5620319"/>
            <a:ext cx="12192000" cy="2366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defTabSz="914377">
              <a:defRPr/>
            </a:pPr>
            <a:endParaRPr lang="en-US">
              <a:solidFill>
                <a:srgbClr val="4F81BD"/>
              </a:solidFill>
              <a:latin typeface="Calibri"/>
            </a:endParaRPr>
          </a:p>
        </p:txBody>
      </p:sp>
      <p:sp>
        <p:nvSpPr>
          <p:cNvPr id="20" name="TextBox 19">
            <a:extLst>
              <a:ext uri="{FF2B5EF4-FFF2-40B4-BE49-F238E27FC236}">
                <a16:creationId xmlns="" xmlns:a16="http://schemas.microsoft.com/office/drawing/2014/main" id="{EAF4A030-E4B5-6A44-914F-54E27FA14FA2}"/>
              </a:ext>
            </a:extLst>
          </p:cNvPr>
          <p:cNvSpPr txBox="1"/>
          <p:nvPr/>
        </p:nvSpPr>
        <p:spPr>
          <a:xfrm>
            <a:off x="5545374" y="6104409"/>
            <a:ext cx="1043876" cy="523220"/>
          </a:xfrm>
          <a:prstGeom prst="rect">
            <a:avLst/>
          </a:prstGeom>
          <a:noFill/>
        </p:spPr>
        <p:txBody>
          <a:bodyPr wrap="none" rtlCol="0">
            <a:spAutoFit/>
          </a:bodyPr>
          <a:lstStyle/>
          <a:p>
            <a:pPr algn="ctr" defTabSz="914377">
              <a:defRPr/>
            </a:pPr>
            <a:r>
              <a:rPr lang="en-US" sz="2800" dirty="0">
                <a:solidFill>
                  <a:prstClr val="black"/>
                </a:solidFill>
                <a:latin typeface="Arial" charset="0"/>
              </a:rPr>
              <a:t>Grow</a:t>
            </a:r>
          </a:p>
        </p:txBody>
      </p:sp>
      <p:sp>
        <p:nvSpPr>
          <p:cNvPr id="21" name="Oval 20">
            <a:extLst>
              <a:ext uri="{FF2B5EF4-FFF2-40B4-BE49-F238E27FC236}">
                <a16:creationId xmlns="" xmlns:a16="http://schemas.microsoft.com/office/drawing/2014/main" id="{4D6A1FF3-B8FD-794A-BFCA-19150FD95BAB}"/>
              </a:ext>
            </a:extLst>
          </p:cNvPr>
          <p:cNvSpPr/>
          <p:nvPr/>
        </p:nvSpPr>
        <p:spPr>
          <a:xfrm>
            <a:off x="235279"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22" name="TextBox 21">
            <a:extLst>
              <a:ext uri="{FF2B5EF4-FFF2-40B4-BE49-F238E27FC236}">
                <a16:creationId xmlns="" xmlns:a16="http://schemas.microsoft.com/office/drawing/2014/main" id="{7FF7CB7F-E5B6-3041-ABB9-5797FE143A82}"/>
              </a:ext>
            </a:extLst>
          </p:cNvPr>
          <p:cNvSpPr txBox="1"/>
          <p:nvPr/>
        </p:nvSpPr>
        <p:spPr>
          <a:xfrm>
            <a:off x="179026" y="6104411"/>
            <a:ext cx="714939" cy="646331"/>
          </a:xfrm>
          <a:prstGeom prst="rect">
            <a:avLst/>
          </a:prstGeom>
          <a:noFill/>
        </p:spPr>
        <p:txBody>
          <a:bodyPr wrap="none" rtlCol="0">
            <a:spAutoFit/>
          </a:bodyPr>
          <a:lstStyle/>
          <a:p>
            <a:pPr algn="ctr" defTabSz="914377">
              <a:defRPr/>
            </a:pPr>
            <a:r>
              <a:rPr lang="en-US" dirty="0">
                <a:solidFill>
                  <a:prstClr val="black"/>
                </a:solidFill>
                <a:latin typeface="Arial" charset="0"/>
              </a:rPr>
              <a:t>Your </a:t>
            </a:r>
          </a:p>
          <a:p>
            <a:pPr algn="ctr" defTabSz="914377">
              <a:defRPr/>
            </a:pPr>
            <a:r>
              <a:rPr lang="en-US" dirty="0">
                <a:solidFill>
                  <a:prstClr val="black"/>
                </a:solidFill>
                <a:latin typeface="Arial" charset="0"/>
              </a:rPr>
              <a:t>idea</a:t>
            </a:r>
          </a:p>
        </p:txBody>
      </p:sp>
      <p:sp>
        <p:nvSpPr>
          <p:cNvPr id="23" name="Oval 22">
            <a:extLst>
              <a:ext uri="{FF2B5EF4-FFF2-40B4-BE49-F238E27FC236}">
                <a16:creationId xmlns="" xmlns:a16="http://schemas.microsoft.com/office/drawing/2014/main" id="{4129F81A-BB1B-BB46-B87B-4C4D24A19460}"/>
              </a:ext>
            </a:extLst>
          </p:cNvPr>
          <p:cNvSpPr/>
          <p:nvPr/>
        </p:nvSpPr>
        <p:spPr>
          <a:xfrm>
            <a:off x="154771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25" name="TextBox 24">
            <a:extLst>
              <a:ext uri="{FF2B5EF4-FFF2-40B4-BE49-F238E27FC236}">
                <a16:creationId xmlns="" xmlns:a16="http://schemas.microsoft.com/office/drawing/2014/main" id="{CF788DB8-A842-D44C-B306-C32A1AE3D19E}"/>
              </a:ext>
            </a:extLst>
          </p:cNvPr>
          <p:cNvSpPr txBox="1"/>
          <p:nvPr/>
        </p:nvSpPr>
        <p:spPr>
          <a:xfrm>
            <a:off x="1057690" y="6104411"/>
            <a:ext cx="1582484" cy="646331"/>
          </a:xfrm>
          <a:prstGeom prst="rect">
            <a:avLst/>
          </a:prstGeom>
          <a:noFill/>
        </p:spPr>
        <p:txBody>
          <a:bodyPr wrap="none" rtlCol="0">
            <a:spAutoFit/>
          </a:bodyPr>
          <a:lstStyle/>
          <a:p>
            <a:pPr algn="ctr" defTabSz="914377">
              <a:defRPr/>
            </a:pPr>
            <a:r>
              <a:rPr lang="en-US" dirty="0">
                <a:solidFill>
                  <a:prstClr val="black"/>
                </a:solidFill>
                <a:latin typeface="Arial" charset="0"/>
              </a:rPr>
              <a:t>The Business</a:t>
            </a:r>
          </a:p>
          <a:p>
            <a:pPr algn="ctr" defTabSz="914377">
              <a:defRPr/>
            </a:pPr>
            <a:r>
              <a:rPr lang="en-US" dirty="0">
                <a:solidFill>
                  <a:prstClr val="black"/>
                </a:solidFill>
                <a:latin typeface="Arial" charset="0"/>
              </a:rPr>
              <a:t>Network</a:t>
            </a:r>
          </a:p>
        </p:txBody>
      </p:sp>
      <p:sp>
        <p:nvSpPr>
          <p:cNvPr id="28" name="TextBox 27">
            <a:extLst>
              <a:ext uri="{FF2B5EF4-FFF2-40B4-BE49-F238E27FC236}">
                <a16:creationId xmlns="" xmlns:a16="http://schemas.microsoft.com/office/drawing/2014/main" id="{545124AF-2B77-CA40-8399-A47E7666FE43}"/>
              </a:ext>
            </a:extLst>
          </p:cNvPr>
          <p:cNvSpPr txBox="1"/>
          <p:nvPr/>
        </p:nvSpPr>
        <p:spPr>
          <a:xfrm>
            <a:off x="3330300" y="6104409"/>
            <a:ext cx="697627" cy="369332"/>
          </a:xfrm>
          <a:prstGeom prst="rect">
            <a:avLst/>
          </a:prstGeom>
          <a:noFill/>
        </p:spPr>
        <p:txBody>
          <a:bodyPr wrap="none" rtlCol="0">
            <a:spAutoFit/>
          </a:bodyPr>
          <a:lstStyle/>
          <a:p>
            <a:pPr algn="ctr" defTabSz="914377">
              <a:defRPr/>
            </a:pPr>
            <a:r>
              <a:rPr lang="en-US" dirty="0">
                <a:solidFill>
                  <a:prstClr val="black"/>
                </a:solidFill>
                <a:latin typeface="Arial" charset="0"/>
              </a:rPr>
              <a:t>Build</a:t>
            </a:r>
          </a:p>
        </p:txBody>
      </p:sp>
      <p:sp>
        <p:nvSpPr>
          <p:cNvPr id="31" name="Oval 30">
            <a:extLst>
              <a:ext uri="{FF2B5EF4-FFF2-40B4-BE49-F238E27FC236}">
                <a16:creationId xmlns="" xmlns:a16="http://schemas.microsoft.com/office/drawing/2014/main" id="{42443FEA-4573-DC4B-813D-9FFFB927F6E1}"/>
              </a:ext>
            </a:extLst>
          </p:cNvPr>
          <p:cNvSpPr/>
          <p:nvPr/>
        </p:nvSpPr>
        <p:spPr>
          <a:xfrm>
            <a:off x="3377895"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sp>
        <p:nvSpPr>
          <p:cNvPr id="32" name="Oval 31">
            <a:extLst>
              <a:ext uri="{FF2B5EF4-FFF2-40B4-BE49-F238E27FC236}">
                <a16:creationId xmlns="" xmlns:a16="http://schemas.microsoft.com/office/drawing/2014/main" id="{86EE6626-9425-8244-998B-15FB1B6C8240}"/>
              </a:ext>
            </a:extLst>
          </p:cNvPr>
          <p:cNvSpPr/>
          <p:nvPr/>
        </p:nvSpPr>
        <p:spPr>
          <a:xfrm>
            <a:off x="5766091" y="5426682"/>
            <a:ext cx="602428" cy="602428"/>
          </a:xfrm>
          <a:prstGeom prst="ellipse">
            <a:avLst/>
          </a:prstGeom>
          <a:solidFill>
            <a:srgbClr val="0164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a:endParaRPr>
          </a:p>
        </p:txBody>
      </p:sp>
      <p:pic>
        <p:nvPicPr>
          <p:cNvPr id="2" name="Picture 1"/>
          <p:cNvPicPr>
            <a:picLocks noChangeAspect="1"/>
          </p:cNvPicPr>
          <p:nvPr/>
        </p:nvPicPr>
        <p:blipFill>
          <a:blip r:embed="rId3"/>
          <a:stretch>
            <a:fillRect/>
          </a:stretch>
        </p:blipFill>
        <p:spPr>
          <a:xfrm>
            <a:off x="1971219" y="912796"/>
            <a:ext cx="8192171" cy="3751969"/>
          </a:xfrm>
          <a:prstGeom prst="rect">
            <a:avLst/>
          </a:prstGeom>
        </p:spPr>
      </p:pic>
      <p:sp>
        <p:nvSpPr>
          <p:cNvPr id="3" name="Rectangle 2"/>
          <p:cNvSpPr/>
          <p:nvPr/>
        </p:nvSpPr>
        <p:spPr>
          <a:xfrm>
            <a:off x="235279" y="534572"/>
            <a:ext cx="1480979" cy="717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pic>
        <p:nvPicPr>
          <p:cNvPr id="13" name="Picture 12" descr="IBMLogo_DarkGray.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8011" y="401774"/>
            <a:ext cx="615136" cy="229233"/>
          </a:xfrm>
          <a:prstGeom prst="rect">
            <a:avLst/>
          </a:prstGeom>
        </p:spPr>
      </p:pic>
    </p:spTree>
    <p:extLst>
      <p:ext uri="{BB962C8B-B14F-4D97-AF65-F5344CB8AC3E}">
        <p14:creationId xmlns:p14="http://schemas.microsoft.com/office/powerpoint/2010/main" val="182037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952" b="7952"/>
          <a:stretch/>
        </p:blipFill>
        <p:spPr>
          <a:xfrm>
            <a:off x="6480253" y="1586534"/>
            <a:ext cx="2161804" cy="2161804"/>
          </a:xfrm>
          <a:prstGeom prst="ellipse">
            <a:avLst/>
          </a:prstGeom>
        </p:spPr>
      </p:pic>
      <p:pic>
        <p:nvPicPr>
          <p:cNvPr id="8" name="Picture 7"/>
          <p:cNvPicPr>
            <a:picLocks noChangeAspect="1"/>
          </p:cNvPicPr>
          <p:nvPr/>
        </p:nvPicPr>
        <p:blipFill rotWithShape="1">
          <a:blip r:embed="rId3" cstate="print">
            <a:grayscl/>
            <a:extLst>
              <a:ext uri="{28A0092B-C50C-407E-A947-70E740481C1C}">
                <a14:useLocalDpi xmlns:a14="http://schemas.microsoft.com/office/drawing/2010/main" val="0"/>
              </a:ext>
            </a:extLst>
          </a:blip>
          <a:srcRect t="941" b="21821"/>
          <a:stretch/>
        </p:blipFill>
        <p:spPr>
          <a:xfrm>
            <a:off x="3562165" y="1601456"/>
            <a:ext cx="2146882" cy="2146882"/>
          </a:xfrm>
          <a:prstGeom prst="ellipse">
            <a:avLst/>
          </a:prstGeom>
          <a:ln>
            <a:noFill/>
          </a:ln>
        </p:spPr>
      </p:pic>
      <p:sp>
        <p:nvSpPr>
          <p:cNvPr id="4" name="TextBox 3"/>
          <p:cNvSpPr txBox="1"/>
          <p:nvPr/>
        </p:nvSpPr>
        <p:spPr>
          <a:xfrm>
            <a:off x="3343526" y="3905777"/>
            <a:ext cx="2584169" cy="1006429"/>
          </a:xfrm>
          <a:prstGeom prst="rect">
            <a:avLst/>
          </a:prstGeom>
          <a:noFill/>
        </p:spPr>
        <p:txBody>
          <a:bodyPr wrap="none" rtlCol="0">
            <a:spAutoFit/>
          </a:bodyPr>
          <a:lstStyle/>
          <a:p>
            <a:pPr algn="ctr">
              <a:lnSpc>
                <a:spcPct val="90000"/>
              </a:lnSpc>
            </a:pPr>
            <a:r>
              <a:rPr lang="en-US" sz="1400" b="1" dirty="0">
                <a:solidFill>
                  <a:srgbClr val="6964D1"/>
                </a:solidFill>
              </a:rPr>
              <a:t>Moderator: </a:t>
            </a:r>
          </a:p>
          <a:p>
            <a:pPr algn="ctr">
              <a:lnSpc>
                <a:spcPct val="90000"/>
              </a:lnSpc>
            </a:pPr>
            <a:r>
              <a:rPr lang="en-US" sz="2400" b="1" dirty="0">
                <a:solidFill>
                  <a:srgbClr val="6964D1"/>
                </a:solidFill>
              </a:rPr>
              <a:t>Aaron Anderson</a:t>
            </a:r>
          </a:p>
          <a:p>
            <a:pPr algn="ctr">
              <a:lnSpc>
                <a:spcPct val="90000"/>
              </a:lnSpc>
            </a:pPr>
            <a:r>
              <a:rPr lang="en-US" sz="1400" dirty="0">
                <a:solidFill>
                  <a:srgbClr val="6964D1"/>
                </a:solidFill>
              </a:rPr>
              <a:t>Apps Services</a:t>
            </a:r>
          </a:p>
          <a:p>
            <a:pPr algn="ctr">
              <a:lnSpc>
                <a:spcPct val="90000"/>
              </a:lnSpc>
            </a:pPr>
            <a:r>
              <a:rPr lang="en-US" sz="1400" dirty="0">
                <a:solidFill>
                  <a:srgbClr val="6964D1"/>
                </a:solidFill>
              </a:rPr>
              <a:t>North America</a:t>
            </a:r>
          </a:p>
        </p:txBody>
      </p:sp>
      <p:sp>
        <p:nvSpPr>
          <p:cNvPr id="12" name="TextBox 11"/>
          <p:cNvSpPr txBox="1"/>
          <p:nvPr/>
        </p:nvSpPr>
        <p:spPr>
          <a:xfrm>
            <a:off x="6033322" y="3905776"/>
            <a:ext cx="3073277" cy="1006429"/>
          </a:xfrm>
          <a:prstGeom prst="rect">
            <a:avLst/>
          </a:prstGeom>
          <a:noFill/>
        </p:spPr>
        <p:txBody>
          <a:bodyPr wrap="none" rtlCol="0">
            <a:spAutoFit/>
          </a:bodyPr>
          <a:lstStyle/>
          <a:p>
            <a:pPr algn="ctr">
              <a:lnSpc>
                <a:spcPct val="90000"/>
              </a:lnSpc>
            </a:pPr>
            <a:r>
              <a:rPr lang="en-US" sz="1400" b="1" dirty="0">
                <a:solidFill>
                  <a:srgbClr val="6964D1"/>
                </a:solidFill>
              </a:rPr>
              <a:t>Speaker: </a:t>
            </a:r>
          </a:p>
          <a:p>
            <a:pPr algn="ctr">
              <a:lnSpc>
                <a:spcPct val="90000"/>
              </a:lnSpc>
            </a:pPr>
            <a:r>
              <a:rPr lang="en-US" sz="2400" b="1" dirty="0" smtClean="0">
                <a:solidFill>
                  <a:srgbClr val="6964D1"/>
                </a:solidFill>
              </a:rPr>
              <a:t>Matthew Golby-Kirk</a:t>
            </a:r>
            <a:endParaRPr lang="en-US" sz="2400" b="1" dirty="0">
              <a:solidFill>
                <a:srgbClr val="6964D1"/>
              </a:solidFill>
            </a:endParaRPr>
          </a:p>
          <a:p>
            <a:pPr algn="ctr">
              <a:lnSpc>
                <a:spcPct val="90000"/>
              </a:lnSpc>
            </a:pPr>
            <a:r>
              <a:rPr lang="en-US" sz="1400" dirty="0" err="1">
                <a:solidFill>
                  <a:srgbClr val="6964D1"/>
                </a:solidFill>
              </a:rPr>
              <a:t>Blockchain</a:t>
            </a:r>
            <a:r>
              <a:rPr lang="en-US" sz="1400" dirty="0">
                <a:solidFill>
                  <a:srgbClr val="6964D1"/>
                </a:solidFill>
              </a:rPr>
              <a:t> Engagement Team</a:t>
            </a:r>
          </a:p>
          <a:p>
            <a:pPr algn="ctr">
              <a:lnSpc>
                <a:spcPct val="90000"/>
              </a:lnSpc>
            </a:pPr>
            <a:r>
              <a:rPr lang="en-US" sz="1400" dirty="0" smtClean="0">
                <a:solidFill>
                  <a:srgbClr val="6964D1"/>
                </a:solidFill>
              </a:rPr>
              <a:t>North </a:t>
            </a:r>
            <a:r>
              <a:rPr lang="en-US" sz="1400" dirty="0">
                <a:solidFill>
                  <a:srgbClr val="6964D1"/>
                </a:solidFill>
              </a:rPr>
              <a:t>America</a:t>
            </a:r>
          </a:p>
        </p:txBody>
      </p:sp>
      <p:sp>
        <p:nvSpPr>
          <p:cNvPr id="3" name="Title 2"/>
          <p:cNvSpPr>
            <a:spLocks noGrp="1"/>
          </p:cNvSpPr>
          <p:nvPr>
            <p:ph type="title"/>
          </p:nvPr>
        </p:nvSpPr>
        <p:spPr/>
        <p:txBody>
          <a:bodyPr/>
          <a:lstStyle/>
          <a:p>
            <a:r>
              <a:rPr lang="en-US" dirty="0"/>
              <a:t>Introductions</a:t>
            </a:r>
          </a:p>
        </p:txBody>
      </p:sp>
      <p:pic>
        <p:nvPicPr>
          <p:cNvPr id="34820" name="Picture 4" descr="Image result for ibm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5585" y="5069643"/>
            <a:ext cx="1206062" cy="48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32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128663" y="221761"/>
            <a:ext cx="6872349" cy="512961"/>
          </a:xfrm>
        </p:spPr>
        <p:txBody>
          <a:bodyPr>
            <a:noAutofit/>
          </a:bodyPr>
          <a:lstStyle/>
          <a:p>
            <a:r>
              <a:rPr lang="en-US" dirty="0"/>
              <a:t>Blockchain Technical Concepts</a:t>
            </a:r>
          </a:p>
        </p:txBody>
      </p:sp>
      <p:sp>
        <p:nvSpPr>
          <p:cNvPr id="8" name="Rounded Rectangle 7"/>
          <p:cNvSpPr/>
          <p:nvPr/>
        </p:nvSpPr>
        <p:spPr>
          <a:xfrm>
            <a:off x="603133" y="1280103"/>
            <a:ext cx="3550025" cy="2229581"/>
          </a:xfrm>
          <a:prstGeom prst="round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6" name="Content Placeholder 4"/>
          <p:cNvSpPr>
            <a:spLocks/>
          </p:cNvSpPr>
          <p:nvPr/>
        </p:nvSpPr>
        <p:spPr bwMode="auto">
          <a:xfrm>
            <a:off x="885100" y="2486244"/>
            <a:ext cx="3186275" cy="861967"/>
          </a:xfrm>
          <a:prstGeom prst="rect">
            <a:avLst/>
          </a:prstGeom>
          <a:noFill/>
          <a:ln w="9525">
            <a:noFill/>
            <a:miter lim="800000"/>
            <a:headEnd/>
            <a:tailEnd/>
          </a:ln>
        </p:spPr>
        <p:txBody>
          <a:bodyPr wrap="square" lIns="0" tIns="0" rIns="0" bIns="0">
            <a:spAutoFit/>
          </a:bodyPr>
          <a:lstStyle/>
          <a:p>
            <a:pPr defTabSz="1219140" fontAlgn="base">
              <a:spcBef>
                <a:spcPct val="5000"/>
              </a:spcBef>
              <a:spcAft>
                <a:spcPct val="5000"/>
              </a:spcAft>
            </a:pPr>
            <a:r>
              <a:rPr lang="en-US" sz="1867" b="1" dirty="0">
                <a:solidFill>
                  <a:srgbClr val="5A5A5A"/>
                </a:solidFill>
                <a:latin typeface="Arial" charset="0"/>
                <a:ea typeface="Arial" charset="0"/>
                <a:cs typeface="Arial" charset="0"/>
              </a:rPr>
              <a:t>Peers</a:t>
            </a:r>
            <a:r>
              <a:rPr lang="en-US" sz="1867" dirty="0">
                <a:solidFill>
                  <a:srgbClr val="5A5A5A"/>
                </a:solidFill>
                <a:latin typeface="Arial" charset="0"/>
                <a:ea typeface="Arial" charset="0"/>
                <a:cs typeface="Arial" charset="0"/>
              </a:rPr>
              <a:t> are the networked services that maintain ledger state and run smart contracts</a:t>
            </a:r>
            <a:endParaRPr lang="en-US" sz="1867" dirty="0">
              <a:solidFill>
                <a:srgbClr val="5A5A5A"/>
              </a:solidFill>
              <a:ea typeface="Arial" charset="0"/>
              <a:cs typeface="Arial" charset="0"/>
            </a:endParaRPr>
          </a:p>
        </p:txBody>
      </p:sp>
      <p:pic>
        <p:nvPicPr>
          <p:cNvPr id="267" name="Picture 266"/>
          <p:cNvPicPr>
            <a:picLocks noChangeAspect="1"/>
          </p:cNvPicPr>
          <p:nvPr/>
        </p:nvPicPr>
        <p:blipFill>
          <a:blip r:embed="rId3"/>
          <a:stretch>
            <a:fillRect/>
          </a:stretch>
        </p:blipFill>
        <p:spPr>
          <a:xfrm>
            <a:off x="1207238" y="1586657"/>
            <a:ext cx="675677" cy="619667"/>
          </a:xfrm>
          <a:prstGeom prst="rect">
            <a:avLst/>
          </a:prstGeom>
        </p:spPr>
      </p:pic>
      <p:pic>
        <p:nvPicPr>
          <p:cNvPr id="268" name="Picture 267"/>
          <p:cNvPicPr>
            <a:picLocks noChangeAspect="1"/>
          </p:cNvPicPr>
          <p:nvPr/>
        </p:nvPicPr>
        <p:blipFill>
          <a:blip r:embed="rId3"/>
          <a:stretch>
            <a:fillRect/>
          </a:stretch>
        </p:blipFill>
        <p:spPr>
          <a:xfrm>
            <a:off x="2072770" y="1586657"/>
            <a:ext cx="675677" cy="619667"/>
          </a:xfrm>
          <a:prstGeom prst="rect">
            <a:avLst/>
          </a:prstGeom>
        </p:spPr>
      </p:pic>
      <p:pic>
        <p:nvPicPr>
          <p:cNvPr id="310" name="Picture 309"/>
          <p:cNvPicPr>
            <a:picLocks noChangeAspect="1"/>
          </p:cNvPicPr>
          <p:nvPr/>
        </p:nvPicPr>
        <p:blipFill>
          <a:blip r:embed="rId3"/>
          <a:stretch>
            <a:fillRect/>
          </a:stretch>
        </p:blipFill>
        <p:spPr>
          <a:xfrm>
            <a:off x="2938302" y="1590447"/>
            <a:ext cx="675677" cy="619667"/>
          </a:xfrm>
          <a:prstGeom prst="rect">
            <a:avLst/>
          </a:prstGeom>
        </p:spPr>
      </p:pic>
      <p:grpSp>
        <p:nvGrpSpPr>
          <p:cNvPr id="348" name="Group 347"/>
          <p:cNvGrpSpPr/>
          <p:nvPr/>
        </p:nvGrpSpPr>
        <p:grpSpPr>
          <a:xfrm>
            <a:off x="1400915" y="2230940"/>
            <a:ext cx="288323" cy="56216"/>
            <a:chOff x="2259061" y="4546976"/>
            <a:chExt cx="576021" cy="152400"/>
          </a:xfrm>
        </p:grpSpPr>
        <p:sp>
          <p:nvSpPr>
            <p:cNvPr id="349" name="Rectangle 34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50" name="Rectangle 34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51" name="Rectangle 35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52" name="Straight Connector 35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2266447" y="2230940"/>
            <a:ext cx="288323" cy="56216"/>
            <a:chOff x="2259061" y="4546976"/>
            <a:chExt cx="576021" cy="152400"/>
          </a:xfrm>
        </p:grpSpPr>
        <p:sp>
          <p:nvSpPr>
            <p:cNvPr id="354" name="Rectangle 35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55" name="Rectangle 35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56" name="Rectangle 35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57" name="Straight Connector 35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8" name="Group 357"/>
          <p:cNvGrpSpPr/>
          <p:nvPr/>
        </p:nvGrpSpPr>
        <p:grpSpPr>
          <a:xfrm>
            <a:off x="3123727" y="2231657"/>
            <a:ext cx="288323" cy="56216"/>
            <a:chOff x="2259061" y="4546976"/>
            <a:chExt cx="576021" cy="152400"/>
          </a:xfrm>
        </p:grpSpPr>
        <p:sp>
          <p:nvSpPr>
            <p:cNvPr id="359" name="Rectangle 35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60" name="Rectangle 35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61" name="Rectangle 36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62" name="Straight Connector 36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795" y="3708055"/>
            <a:ext cx="3586363" cy="2229582"/>
            <a:chOff x="3332445" y="960077"/>
            <a:chExt cx="2689772" cy="1672186"/>
          </a:xfrm>
          <a:solidFill>
            <a:schemeClr val="bg1">
              <a:lumMod val="95000"/>
            </a:schemeClr>
          </a:solidFill>
        </p:grpSpPr>
        <p:sp>
          <p:nvSpPr>
            <p:cNvPr id="7" name="Rounded Rectangle 6"/>
            <p:cNvSpPr/>
            <p:nvPr/>
          </p:nvSpPr>
          <p:spPr>
            <a:xfrm>
              <a:off x="3332445" y="960077"/>
              <a:ext cx="2662519" cy="1672186"/>
            </a:xfrm>
            <a:prstGeom prst="roundRect">
              <a:avLst/>
            </a:prstGeom>
            <a:grp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14" name="Content Placeholder 4"/>
            <p:cNvSpPr>
              <a:spLocks/>
            </p:cNvSpPr>
            <p:nvPr/>
          </p:nvSpPr>
          <p:spPr bwMode="auto">
            <a:xfrm>
              <a:off x="3378322" y="1872590"/>
              <a:ext cx="2643895" cy="646475"/>
            </a:xfrm>
            <a:prstGeom prst="rect">
              <a:avLst/>
            </a:prstGeom>
            <a:grpFill/>
            <a:ln w="9525">
              <a:noFill/>
              <a:miter lim="800000"/>
              <a:headEnd/>
              <a:tailEnd/>
            </a:ln>
          </p:spPr>
          <p:txBody>
            <a:bodyPr wrap="square" lIns="0" tIns="0" rIns="0" bIns="0">
              <a:spAutoFit/>
            </a:bodyPr>
            <a:lstStyle/>
            <a:p>
              <a:pPr defTabSz="1219140" fontAlgn="base">
                <a:spcBef>
                  <a:spcPct val="5000"/>
                </a:spcBef>
                <a:spcAft>
                  <a:spcPct val="5000"/>
                </a:spcAft>
              </a:pPr>
              <a:r>
                <a:rPr lang="en-US" sz="1867" b="1" dirty="0">
                  <a:solidFill>
                    <a:srgbClr val="5A5A5A"/>
                  </a:solidFill>
                  <a:latin typeface="Arial" charset="0"/>
                  <a:ea typeface="Arial" charset="0"/>
                  <a:cs typeface="Arial" charset="0"/>
                </a:rPr>
                <a:t>Smart contracts </a:t>
              </a:r>
              <a:r>
                <a:rPr lang="en-US" sz="1867" dirty="0">
                  <a:solidFill>
                    <a:srgbClr val="5A5A5A"/>
                  </a:solidFill>
                  <a:latin typeface="Arial" charset="0"/>
                  <a:ea typeface="Arial" charset="0"/>
                  <a:cs typeface="Arial" charset="0"/>
                </a:rPr>
                <a:t>constitute the transaction logic whose output is agreed by the peer network</a:t>
              </a:r>
              <a:endParaRPr lang="en-US" sz="1867" dirty="0">
                <a:solidFill>
                  <a:srgbClr val="5A5A5A"/>
                </a:solidFill>
                <a:ea typeface="Arial" charset="0"/>
                <a:cs typeface="Arial" charset="0"/>
              </a:endParaRPr>
            </a:p>
          </p:txBody>
        </p:sp>
        <p:pic>
          <p:nvPicPr>
            <p:cNvPr id="311" name="Picture 310"/>
            <p:cNvPicPr>
              <a:picLocks noChangeAspect="1"/>
            </p:cNvPicPr>
            <p:nvPr/>
          </p:nvPicPr>
          <p:blipFill>
            <a:blip r:embed="rId3"/>
            <a:stretch>
              <a:fillRect/>
            </a:stretch>
          </p:blipFill>
          <p:spPr>
            <a:xfrm>
              <a:off x="3802573" y="1189993"/>
              <a:ext cx="506758" cy="464750"/>
            </a:xfrm>
            <a:prstGeom prst="rect">
              <a:avLst/>
            </a:prstGeom>
            <a:grpFill/>
          </p:spPr>
        </p:pic>
        <p:pic>
          <p:nvPicPr>
            <p:cNvPr id="312" name="Picture 311"/>
            <p:cNvPicPr>
              <a:picLocks noChangeAspect="1"/>
            </p:cNvPicPr>
            <p:nvPr/>
          </p:nvPicPr>
          <p:blipFill>
            <a:blip r:embed="rId3"/>
            <a:stretch>
              <a:fillRect/>
            </a:stretch>
          </p:blipFill>
          <p:spPr>
            <a:xfrm>
              <a:off x="4451722" y="1189993"/>
              <a:ext cx="506758" cy="464750"/>
            </a:xfrm>
            <a:prstGeom prst="rect">
              <a:avLst/>
            </a:prstGeom>
            <a:grpFill/>
          </p:spPr>
        </p:pic>
        <p:pic>
          <p:nvPicPr>
            <p:cNvPr id="313" name="Picture 312"/>
            <p:cNvPicPr>
              <a:picLocks noChangeAspect="1"/>
            </p:cNvPicPr>
            <p:nvPr/>
          </p:nvPicPr>
          <p:blipFill>
            <a:blip r:embed="rId3"/>
            <a:stretch>
              <a:fillRect/>
            </a:stretch>
          </p:blipFill>
          <p:spPr>
            <a:xfrm>
              <a:off x="5100871" y="1192835"/>
              <a:ext cx="506758" cy="464750"/>
            </a:xfrm>
            <a:prstGeom prst="rect">
              <a:avLst/>
            </a:prstGeom>
            <a:grpFill/>
          </p:spPr>
        </p:pic>
        <p:grpSp>
          <p:nvGrpSpPr>
            <p:cNvPr id="314" name="Group 313"/>
            <p:cNvGrpSpPr/>
            <p:nvPr/>
          </p:nvGrpSpPr>
          <p:grpSpPr>
            <a:xfrm>
              <a:off x="3954807" y="1276543"/>
              <a:ext cx="198014" cy="253288"/>
              <a:chOff x="5770373" y="1617785"/>
              <a:chExt cx="137614" cy="170297"/>
            </a:xfrm>
            <a:grpFill/>
          </p:grpSpPr>
          <p:sp>
            <p:nvSpPr>
              <p:cNvPr id="315" name="Snip Single Corner Rectangle 314"/>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16" name="5-Point Star 315"/>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grpSp>
          <p:nvGrpSpPr>
            <p:cNvPr id="317" name="Group 316"/>
            <p:cNvGrpSpPr/>
            <p:nvPr/>
          </p:nvGrpSpPr>
          <p:grpSpPr>
            <a:xfrm>
              <a:off x="4614529" y="1277406"/>
              <a:ext cx="198014" cy="253288"/>
              <a:chOff x="5770373" y="1617785"/>
              <a:chExt cx="137614" cy="170297"/>
            </a:xfrm>
            <a:grpFill/>
          </p:grpSpPr>
          <p:sp>
            <p:nvSpPr>
              <p:cNvPr id="318" name="Snip Single Corner Rectangle 317"/>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19" name="5-Point Star 318"/>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grpSp>
          <p:nvGrpSpPr>
            <p:cNvPr id="320" name="Group 319"/>
            <p:cNvGrpSpPr/>
            <p:nvPr/>
          </p:nvGrpSpPr>
          <p:grpSpPr>
            <a:xfrm>
              <a:off x="5255243" y="1277937"/>
              <a:ext cx="198014" cy="253288"/>
              <a:chOff x="5770373" y="1617785"/>
              <a:chExt cx="137614" cy="170297"/>
            </a:xfrm>
            <a:grpFill/>
          </p:grpSpPr>
          <p:sp>
            <p:nvSpPr>
              <p:cNvPr id="321" name="Snip Single Corner Rectangle 320"/>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25" name="5-Point Star 324"/>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grpSp>
          <p:nvGrpSpPr>
            <p:cNvPr id="363" name="Group 362"/>
            <p:cNvGrpSpPr/>
            <p:nvPr/>
          </p:nvGrpSpPr>
          <p:grpSpPr>
            <a:xfrm>
              <a:off x="3949347" y="1675336"/>
              <a:ext cx="216242" cy="42162"/>
              <a:chOff x="2259061" y="4546976"/>
              <a:chExt cx="576021" cy="152400"/>
            </a:xfrm>
            <a:grpFill/>
          </p:grpSpPr>
          <p:sp>
            <p:nvSpPr>
              <p:cNvPr id="364" name="Rectangle 363"/>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65" name="Rectangle 364"/>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66" name="Rectangle 365"/>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67" name="Straight Connector 366"/>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4598496" y="1675336"/>
              <a:ext cx="216242" cy="42162"/>
              <a:chOff x="2259061" y="4546976"/>
              <a:chExt cx="576021" cy="152400"/>
            </a:xfrm>
            <a:grpFill/>
          </p:grpSpPr>
          <p:sp>
            <p:nvSpPr>
              <p:cNvPr id="369" name="Rectangle 368"/>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70" name="Rectangle 369"/>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71" name="Rectangle 370"/>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72" name="Straight Connector 371"/>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73" name="Group 372"/>
            <p:cNvGrpSpPr/>
            <p:nvPr/>
          </p:nvGrpSpPr>
          <p:grpSpPr>
            <a:xfrm>
              <a:off x="5241456" y="1675874"/>
              <a:ext cx="216242" cy="42162"/>
              <a:chOff x="2259061" y="4546976"/>
              <a:chExt cx="576021" cy="152400"/>
            </a:xfrm>
            <a:grpFill/>
          </p:grpSpPr>
          <p:sp>
            <p:nvSpPr>
              <p:cNvPr id="374" name="Rectangle 373"/>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75" name="Rectangle 374"/>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76" name="Rectangle 375"/>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77" name="Straight Connector 376"/>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0" name="Group 39"/>
          <p:cNvGrpSpPr/>
          <p:nvPr/>
        </p:nvGrpSpPr>
        <p:grpSpPr>
          <a:xfrm>
            <a:off x="4391418" y="3724806"/>
            <a:ext cx="3550025" cy="2229582"/>
            <a:chOff x="6212541" y="960077"/>
            <a:chExt cx="2662519" cy="1672186"/>
          </a:xfrm>
          <a:solidFill>
            <a:schemeClr val="bg1">
              <a:lumMod val="95000"/>
            </a:schemeClr>
          </a:solidFill>
        </p:grpSpPr>
        <p:sp>
          <p:nvSpPr>
            <p:cNvPr id="5" name="Rounded Rectangle 4"/>
            <p:cNvSpPr/>
            <p:nvPr/>
          </p:nvSpPr>
          <p:spPr>
            <a:xfrm>
              <a:off x="6212541" y="960077"/>
              <a:ext cx="2662519" cy="1672186"/>
            </a:xfrm>
            <a:prstGeom prst="roundRect">
              <a:avLst/>
            </a:prstGeom>
            <a:grp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15" name="Content Placeholder 4"/>
            <p:cNvSpPr>
              <a:spLocks/>
            </p:cNvSpPr>
            <p:nvPr/>
          </p:nvSpPr>
          <p:spPr bwMode="auto">
            <a:xfrm>
              <a:off x="6348946" y="1864683"/>
              <a:ext cx="2389706" cy="646475"/>
            </a:xfrm>
            <a:prstGeom prst="rect">
              <a:avLst/>
            </a:prstGeom>
            <a:grpFill/>
            <a:ln w="9525">
              <a:noFill/>
              <a:miter lim="800000"/>
              <a:headEnd/>
              <a:tailEnd/>
            </a:ln>
          </p:spPr>
          <p:txBody>
            <a:bodyPr wrap="square" lIns="0" tIns="0" rIns="0" bIns="0">
              <a:spAutoFit/>
            </a:bodyPr>
            <a:lstStyle/>
            <a:p>
              <a:pPr defTabSz="1219140" fontAlgn="base">
                <a:spcBef>
                  <a:spcPct val="5000"/>
                </a:spcBef>
                <a:spcAft>
                  <a:spcPct val="5000"/>
                </a:spcAft>
              </a:pPr>
              <a:r>
                <a:rPr lang="en-US" sz="1867" b="1" dirty="0">
                  <a:solidFill>
                    <a:srgbClr val="5A5A5A"/>
                  </a:solidFill>
                  <a:latin typeface="Arial" charset="0"/>
                  <a:ea typeface="Arial" charset="0"/>
                  <a:cs typeface="Arial" charset="0"/>
                </a:rPr>
                <a:t>Consensus</a:t>
              </a:r>
              <a:r>
                <a:rPr lang="en-US" sz="1867" dirty="0">
                  <a:solidFill>
                    <a:srgbClr val="5A5A5A"/>
                  </a:solidFill>
                  <a:latin typeface="Arial" charset="0"/>
                  <a:ea typeface="Arial" charset="0"/>
                  <a:cs typeface="Arial" charset="0"/>
                </a:rPr>
                <a:t> is the process by which agreement is obtained on the peer network</a:t>
              </a:r>
              <a:endParaRPr lang="en-US" sz="1867" dirty="0">
                <a:solidFill>
                  <a:srgbClr val="5A5A5A"/>
                </a:solidFill>
                <a:ea typeface="Arial" charset="0"/>
                <a:cs typeface="Arial" charset="0"/>
              </a:endParaRPr>
            </a:p>
          </p:txBody>
        </p:sp>
        <p:pic>
          <p:nvPicPr>
            <p:cNvPr id="328" name="Picture 327"/>
            <p:cNvPicPr>
              <a:picLocks noChangeAspect="1"/>
            </p:cNvPicPr>
            <p:nvPr/>
          </p:nvPicPr>
          <p:blipFill>
            <a:blip r:embed="rId3"/>
            <a:stretch>
              <a:fillRect/>
            </a:stretch>
          </p:blipFill>
          <p:spPr>
            <a:xfrm>
              <a:off x="6717067" y="1189993"/>
              <a:ext cx="506758" cy="464750"/>
            </a:xfrm>
            <a:prstGeom prst="rect">
              <a:avLst/>
            </a:prstGeom>
            <a:grpFill/>
          </p:spPr>
        </p:pic>
        <p:pic>
          <p:nvPicPr>
            <p:cNvPr id="329" name="Picture 328"/>
            <p:cNvPicPr>
              <a:picLocks noChangeAspect="1"/>
            </p:cNvPicPr>
            <p:nvPr/>
          </p:nvPicPr>
          <p:blipFill>
            <a:blip r:embed="rId3"/>
            <a:stretch>
              <a:fillRect/>
            </a:stretch>
          </p:blipFill>
          <p:spPr>
            <a:xfrm>
              <a:off x="7366216" y="1189993"/>
              <a:ext cx="506758" cy="464750"/>
            </a:xfrm>
            <a:prstGeom prst="rect">
              <a:avLst/>
            </a:prstGeom>
            <a:grpFill/>
          </p:spPr>
        </p:pic>
        <p:pic>
          <p:nvPicPr>
            <p:cNvPr id="330" name="Picture 329"/>
            <p:cNvPicPr>
              <a:picLocks noChangeAspect="1"/>
            </p:cNvPicPr>
            <p:nvPr/>
          </p:nvPicPr>
          <p:blipFill>
            <a:blip r:embed="rId3"/>
            <a:stretch>
              <a:fillRect/>
            </a:stretch>
          </p:blipFill>
          <p:spPr>
            <a:xfrm>
              <a:off x="8015365" y="1192835"/>
              <a:ext cx="506758" cy="464750"/>
            </a:xfrm>
            <a:prstGeom prst="rect">
              <a:avLst/>
            </a:prstGeom>
            <a:grpFill/>
          </p:spPr>
        </p:pic>
        <p:grpSp>
          <p:nvGrpSpPr>
            <p:cNvPr id="331" name="Group 330"/>
            <p:cNvGrpSpPr/>
            <p:nvPr/>
          </p:nvGrpSpPr>
          <p:grpSpPr>
            <a:xfrm>
              <a:off x="6869301" y="1276543"/>
              <a:ext cx="198014" cy="253288"/>
              <a:chOff x="5770373" y="1617785"/>
              <a:chExt cx="137614" cy="170297"/>
            </a:xfrm>
            <a:grpFill/>
          </p:grpSpPr>
          <p:sp>
            <p:nvSpPr>
              <p:cNvPr id="332" name="Snip Single Corner Rectangle 331"/>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33" name="5-Point Star 332"/>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grpSp>
          <p:nvGrpSpPr>
            <p:cNvPr id="334" name="Group 333"/>
            <p:cNvGrpSpPr/>
            <p:nvPr/>
          </p:nvGrpSpPr>
          <p:grpSpPr>
            <a:xfrm>
              <a:off x="7529023" y="1277406"/>
              <a:ext cx="198014" cy="253288"/>
              <a:chOff x="5770373" y="1617785"/>
              <a:chExt cx="137614" cy="170297"/>
            </a:xfrm>
            <a:grpFill/>
          </p:grpSpPr>
          <p:sp>
            <p:nvSpPr>
              <p:cNvPr id="335" name="Snip Single Corner Rectangle 334"/>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36" name="5-Point Star 335"/>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grpSp>
          <p:nvGrpSpPr>
            <p:cNvPr id="337" name="Group 336"/>
            <p:cNvGrpSpPr/>
            <p:nvPr/>
          </p:nvGrpSpPr>
          <p:grpSpPr>
            <a:xfrm>
              <a:off x="8169737" y="1277937"/>
              <a:ext cx="198014" cy="253288"/>
              <a:chOff x="5770373" y="1617785"/>
              <a:chExt cx="137614" cy="170297"/>
            </a:xfrm>
            <a:grpFill/>
          </p:grpSpPr>
          <p:sp>
            <p:nvSpPr>
              <p:cNvPr id="338" name="Snip Single Corner Rectangle 337"/>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339" name="5-Point Star 338"/>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grpSp>
        <p:sp>
          <p:nvSpPr>
            <p:cNvPr id="340" name="TextBox 339"/>
            <p:cNvSpPr txBox="1"/>
            <p:nvPr/>
          </p:nvSpPr>
          <p:spPr>
            <a:xfrm>
              <a:off x="6763741" y="1206065"/>
              <a:ext cx="492340" cy="561741"/>
            </a:xfrm>
            <a:prstGeom prst="rect">
              <a:avLst/>
            </a:prstGeom>
            <a:grpFill/>
          </p:spPr>
          <p:txBody>
            <a:bodyPr wrap="square" rtlCol="0">
              <a:spAutoFit/>
            </a:bodyPr>
            <a:lstStyle/>
            <a:p>
              <a:r>
                <a:rPr lang="en-US" sz="4267" dirty="0">
                  <a:solidFill>
                    <a:srgbClr val="FF0000"/>
                  </a:solidFill>
                  <a:latin typeface="Arial" charset="0"/>
                  <a:ea typeface="Arial" charset="0"/>
                  <a:cs typeface="Arial" charset="0"/>
                </a:rPr>
                <a:t>✓</a:t>
              </a:r>
            </a:p>
          </p:txBody>
        </p:sp>
        <p:sp>
          <p:nvSpPr>
            <p:cNvPr id="341" name="TextBox 340"/>
            <p:cNvSpPr txBox="1"/>
            <p:nvPr/>
          </p:nvSpPr>
          <p:spPr>
            <a:xfrm>
              <a:off x="7438360" y="1206065"/>
              <a:ext cx="492340" cy="561741"/>
            </a:xfrm>
            <a:prstGeom prst="rect">
              <a:avLst/>
            </a:prstGeom>
            <a:grpFill/>
          </p:spPr>
          <p:txBody>
            <a:bodyPr wrap="square" rtlCol="0">
              <a:spAutoFit/>
            </a:bodyPr>
            <a:lstStyle/>
            <a:p>
              <a:r>
                <a:rPr lang="en-US" sz="4267">
                  <a:solidFill>
                    <a:srgbClr val="FF0000"/>
                  </a:solidFill>
                  <a:latin typeface="Arial" charset="0"/>
                  <a:ea typeface="Arial" charset="0"/>
                  <a:cs typeface="Arial" charset="0"/>
                </a:rPr>
                <a:t>✓</a:t>
              </a:r>
              <a:endParaRPr lang="en-US" sz="4267" dirty="0">
                <a:solidFill>
                  <a:srgbClr val="FF0000"/>
                </a:solidFill>
                <a:latin typeface="Arial" charset="0"/>
                <a:ea typeface="Arial" charset="0"/>
                <a:cs typeface="Arial" charset="0"/>
              </a:endParaRPr>
            </a:p>
          </p:txBody>
        </p:sp>
        <p:sp>
          <p:nvSpPr>
            <p:cNvPr id="342" name="TextBox 341"/>
            <p:cNvSpPr txBox="1"/>
            <p:nvPr/>
          </p:nvSpPr>
          <p:spPr>
            <a:xfrm>
              <a:off x="8083746" y="1219633"/>
              <a:ext cx="492340" cy="561741"/>
            </a:xfrm>
            <a:prstGeom prst="rect">
              <a:avLst/>
            </a:prstGeom>
            <a:grpFill/>
          </p:spPr>
          <p:txBody>
            <a:bodyPr wrap="square" rtlCol="0">
              <a:spAutoFit/>
            </a:bodyPr>
            <a:lstStyle/>
            <a:p>
              <a:r>
                <a:rPr lang="en-US" sz="4267">
                  <a:solidFill>
                    <a:srgbClr val="FF0000"/>
                  </a:solidFill>
                  <a:latin typeface="Arial" charset="0"/>
                  <a:ea typeface="Arial" charset="0"/>
                  <a:cs typeface="Arial" charset="0"/>
                </a:rPr>
                <a:t>✓</a:t>
              </a:r>
              <a:endParaRPr lang="en-US" sz="4267" dirty="0">
                <a:solidFill>
                  <a:srgbClr val="FF0000"/>
                </a:solidFill>
                <a:latin typeface="Arial" charset="0"/>
                <a:ea typeface="Arial" charset="0"/>
                <a:cs typeface="Arial" charset="0"/>
              </a:endParaRPr>
            </a:p>
          </p:txBody>
        </p:sp>
        <p:grpSp>
          <p:nvGrpSpPr>
            <p:cNvPr id="378" name="Group 377"/>
            <p:cNvGrpSpPr/>
            <p:nvPr/>
          </p:nvGrpSpPr>
          <p:grpSpPr>
            <a:xfrm>
              <a:off x="6861365" y="1688102"/>
              <a:ext cx="216242" cy="42162"/>
              <a:chOff x="2259061" y="4546976"/>
              <a:chExt cx="576021" cy="152400"/>
            </a:xfrm>
            <a:grpFill/>
          </p:grpSpPr>
          <p:sp>
            <p:nvSpPr>
              <p:cNvPr id="379" name="Rectangle 378"/>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80" name="Rectangle 379"/>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81" name="Rectangle 380"/>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82" name="Straight Connector 381"/>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3" name="Group 382"/>
            <p:cNvGrpSpPr/>
            <p:nvPr/>
          </p:nvGrpSpPr>
          <p:grpSpPr>
            <a:xfrm>
              <a:off x="7510514" y="1688102"/>
              <a:ext cx="216242" cy="42162"/>
              <a:chOff x="2259061" y="4546976"/>
              <a:chExt cx="576021" cy="152400"/>
            </a:xfrm>
            <a:grpFill/>
          </p:grpSpPr>
          <p:sp>
            <p:nvSpPr>
              <p:cNvPr id="384" name="Rectangle 383"/>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85" name="Rectangle 384"/>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86" name="Rectangle 385"/>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87" name="Straight Connector 386"/>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8" name="Group 387"/>
            <p:cNvGrpSpPr/>
            <p:nvPr/>
          </p:nvGrpSpPr>
          <p:grpSpPr>
            <a:xfrm>
              <a:off x="8153474" y="1688640"/>
              <a:ext cx="216242" cy="42162"/>
              <a:chOff x="2259061" y="4546976"/>
              <a:chExt cx="576021" cy="152400"/>
            </a:xfrm>
            <a:grpFill/>
          </p:grpSpPr>
          <p:sp>
            <p:nvSpPr>
              <p:cNvPr id="389" name="Rectangle 388"/>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90" name="Rectangle 389"/>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91" name="Rectangle 390"/>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92" name="Straight Connector 391"/>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3" name="Group 42"/>
          <p:cNvGrpSpPr/>
          <p:nvPr/>
        </p:nvGrpSpPr>
        <p:grpSpPr>
          <a:xfrm>
            <a:off x="4382718" y="1280104"/>
            <a:ext cx="3550025" cy="2229581"/>
            <a:chOff x="3287038" y="960077"/>
            <a:chExt cx="2662519" cy="1672186"/>
          </a:xfrm>
          <a:solidFill>
            <a:schemeClr val="bg1">
              <a:lumMod val="95000"/>
            </a:schemeClr>
          </a:solidFill>
        </p:grpSpPr>
        <p:sp>
          <p:nvSpPr>
            <p:cNvPr id="13" name="Rounded Rectangle 12"/>
            <p:cNvSpPr/>
            <p:nvPr/>
          </p:nvSpPr>
          <p:spPr>
            <a:xfrm>
              <a:off x="3287038" y="960077"/>
              <a:ext cx="2662519" cy="1672186"/>
            </a:xfrm>
            <a:prstGeom prst="roundRect">
              <a:avLst/>
            </a:prstGeom>
            <a:grp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16" name="Content Placeholder 4"/>
            <p:cNvSpPr>
              <a:spLocks/>
            </p:cNvSpPr>
            <p:nvPr/>
          </p:nvSpPr>
          <p:spPr bwMode="auto">
            <a:xfrm>
              <a:off x="3498514" y="1880789"/>
              <a:ext cx="2389706" cy="646475"/>
            </a:xfrm>
            <a:prstGeom prst="rect">
              <a:avLst/>
            </a:prstGeom>
            <a:grpFill/>
            <a:ln w="9525">
              <a:noFill/>
              <a:miter lim="800000"/>
              <a:headEnd/>
              <a:tailEnd/>
            </a:ln>
          </p:spPr>
          <p:txBody>
            <a:bodyPr wrap="square" lIns="0" tIns="0" rIns="0" bIns="0">
              <a:spAutoFit/>
            </a:bodyPr>
            <a:lstStyle/>
            <a:p>
              <a:pPr defTabSz="1219140" fontAlgn="base">
                <a:spcBef>
                  <a:spcPct val="5000"/>
                </a:spcBef>
                <a:spcAft>
                  <a:spcPct val="5000"/>
                </a:spcAft>
              </a:pPr>
              <a:r>
                <a:rPr lang="en-US" sz="1867" b="1" dirty="0">
                  <a:solidFill>
                    <a:srgbClr val="5A5A5A"/>
                  </a:solidFill>
                  <a:latin typeface="Arial" charset="0"/>
                  <a:ea typeface="Arial" charset="0"/>
                  <a:cs typeface="Arial" charset="0"/>
                </a:rPr>
                <a:t>Channels</a:t>
              </a:r>
              <a:r>
                <a:rPr lang="en-US" sz="1867" dirty="0">
                  <a:solidFill>
                    <a:srgbClr val="5A5A5A"/>
                  </a:solidFill>
                  <a:latin typeface="Arial" charset="0"/>
                  <a:ea typeface="Arial" charset="0"/>
                  <a:cs typeface="Arial" charset="0"/>
                </a:rPr>
                <a:t> are defined subsets of the peer network that share a single ledger</a:t>
              </a:r>
              <a:endParaRPr lang="en-US" sz="1867" dirty="0">
                <a:solidFill>
                  <a:srgbClr val="5A5A5A"/>
                </a:solidFill>
                <a:ea typeface="Arial" charset="0"/>
                <a:cs typeface="Arial" charset="0"/>
              </a:endParaRPr>
            </a:p>
          </p:txBody>
        </p:sp>
        <p:cxnSp>
          <p:nvCxnSpPr>
            <p:cNvPr id="47105" name="Straight Connector 47104"/>
            <p:cNvCxnSpPr>
              <a:stCxn id="344" idx="3"/>
              <a:endCxn id="345" idx="1"/>
            </p:cNvCxnSpPr>
            <p:nvPr/>
          </p:nvCxnSpPr>
          <p:spPr>
            <a:xfrm>
              <a:off x="4246875" y="1428079"/>
              <a:ext cx="142391" cy="0"/>
            </a:xfrm>
            <a:prstGeom prst="line">
              <a:avLst/>
            </a:prstGeom>
            <a:grpFill/>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44" name="Picture 343"/>
            <p:cNvPicPr>
              <a:picLocks noChangeAspect="1"/>
            </p:cNvPicPr>
            <p:nvPr/>
          </p:nvPicPr>
          <p:blipFill>
            <a:blip r:embed="rId3"/>
            <a:stretch>
              <a:fillRect/>
            </a:stretch>
          </p:blipFill>
          <p:spPr>
            <a:xfrm>
              <a:off x="3740117" y="1195704"/>
              <a:ext cx="506758" cy="464750"/>
            </a:xfrm>
            <a:prstGeom prst="rect">
              <a:avLst/>
            </a:prstGeom>
            <a:grpFill/>
          </p:spPr>
        </p:pic>
        <p:pic>
          <p:nvPicPr>
            <p:cNvPr id="345" name="Picture 344"/>
            <p:cNvPicPr>
              <a:picLocks noChangeAspect="1"/>
            </p:cNvPicPr>
            <p:nvPr/>
          </p:nvPicPr>
          <p:blipFill>
            <a:blip r:embed="rId3"/>
            <a:stretch>
              <a:fillRect/>
            </a:stretch>
          </p:blipFill>
          <p:spPr>
            <a:xfrm>
              <a:off x="4389266" y="1195704"/>
              <a:ext cx="506758" cy="464750"/>
            </a:xfrm>
            <a:prstGeom prst="rect">
              <a:avLst/>
            </a:prstGeom>
            <a:grpFill/>
          </p:spPr>
        </p:pic>
        <p:pic>
          <p:nvPicPr>
            <p:cNvPr id="346" name="Picture 345"/>
            <p:cNvPicPr>
              <a:picLocks noChangeAspect="1"/>
            </p:cNvPicPr>
            <p:nvPr/>
          </p:nvPicPr>
          <p:blipFill>
            <a:blip r:embed="rId3"/>
            <a:stretch>
              <a:fillRect/>
            </a:stretch>
          </p:blipFill>
          <p:spPr>
            <a:xfrm>
              <a:off x="5038415" y="1198546"/>
              <a:ext cx="506758" cy="464750"/>
            </a:xfrm>
            <a:prstGeom prst="rect">
              <a:avLst/>
            </a:prstGeom>
            <a:grpFill/>
          </p:spPr>
        </p:pic>
        <p:grpSp>
          <p:nvGrpSpPr>
            <p:cNvPr id="393" name="Group 392"/>
            <p:cNvGrpSpPr/>
            <p:nvPr/>
          </p:nvGrpSpPr>
          <p:grpSpPr>
            <a:xfrm>
              <a:off x="3885375" y="1682753"/>
              <a:ext cx="216242" cy="42162"/>
              <a:chOff x="2259061" y="4546976"/>
              <a:chExt cx="576021" cy="152400"/>
            </a:xfrm>
            <a:grpFill/>
          </p:grpSpPr>
          <p:sp>
            <p:nvSpPr>
              <p:cNvPr id="394" name="Rectangle 393"/>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95" name="Rectangle 394"/>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396" name="Rectangle 395"/>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397" name="Straight Connector 396"/>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8" name="Group 397"/>
            <p:cNvGrpSpPr/>
            <p:nvPr/>
          </p:nvGrpSpPr>
          <p:grpSpPr>
            <a:xfrm>
              <a:off x="4534524" y="1682753"/>
              <a:ext cx="216242" cy="42162"/>
              <a:chOff x="2259061" y="4546976"/>
              <a:chExt cx="576021" cy="152400"/>
            </a:xfrm>
            <a:grpFill/>
          </p:grpSpPr>
          <p:sp>
            <p:nvSpPr>
              <p:cNvPr id="399" name="Rectangle 398"/>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00" name="Rectangle 399"/>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01" name="Rectangle 400"/>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402" name="Straight Connector 401"/>
              <p:cNvCxnSpPr/>
              <p:nvPr/>
            </p:nvCxnSpPr>
            <p:spPr>
              <a:xfrm>
                <a:off x="2404534" y="4623176"/>
                <a:ext cx="285075"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4" name="Group 43"/>
          <p:cNvGrpSpPr/>
          <p:nvPr/>
        </p:nvGrpSpPr>
        <p:grpSpPr>
          <a:xfrm>
            <a:off x="8213766" y="1266455"/>
            <a:ext cx="3550025" cy="2229582"/>
            <a:chOff x="6160324" y="949841"/>
            <a:chExt cx="2662519" cy="1672186"/>
          </a:xfrm>
          <a:solidFill>
            <a:schemeClr val="bg1">
              <a:lumMod val="95000"/>
            </a:schemeClr>
          </a:solidFill>
        </p:grpSpPr>
        <p:sp>
          <p:nvSpPr>
            <p:cNvPr id="10" name="Rounded Rectangle 9"/>
            <p:cNvSpPr/>
            <p:nvPr/>
          </p:nvSpPr>
          <p:spPr>
            <a:xfrm>
              <a:off x="6160324" y="949841"/>
              <a:ext cx="2662519" cy="1672186"/>
            </a:xfrm>
            <a:prstGeom prst="roundRect">
              <a:avLst/>
            </a:prstGeom>
            <a:grp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11" name="Content Placeholder 4"/>
            <p:cNvSpPr>
              <a:spLocks/>
            </p:cNvSpPr>
            <p:nvPr/>
          </p:nvSpPr>
          <p:spPr bwMode="auto">
            <a:xfrm>
              <a:off x="6296729" y="1889348"/>
              <a:ext cx="2389706" cy="646475"/>
            </a:xfrm>
            <a:prstGeom prst="rect">
              <a:avLst/>
            </a:prstGeom>
            <a:grpFill/>
            <a:ln w="9525">
              <a:noFill/>
              <a:miter lim="800000"/>
              <a:headEnd/>
              <a:tailEnd/>
            </a:ln>
          </p:spPr>
          <p:txBody>
            <a:bodyPr wrap="square" lIns="0" tIns="0" rIns="0" bIns="0">
              <a:spAutoFit/>
            </a:bodyPr>
            <a:lstStyle/>
            <a:p>
              <a:pPr defTabSz="1219140" fontAlgn="base">
                <a:spcBef>
                  <a:spcPct val="5000"/>
                </a:spcBef>
                <a:spcAft>
                  <a:spcPct val="5000"/>
                </a:spcAft>
              </a:pPr>
              <a:r>
                <a:rPr lang="en-US" sz="1867" b="1" dirty="0">
                  <a:solidFill>
                    <a:srgbClr val="5A5A5A"/>
                  </a:solidFill>
                  <a:latin typeface="Arial" charset="0"/>
                  <a:ea typeface="Arial" charset="0"/>
                  <a:cs typeface="Arial" charset="0"/>
                </a:rPr>
                <a:t>Certificate authorities </a:t>
              </a:r>
              <a:r>
                <a:rPr lang="en-US" sz="1867" dirty="0">
                  <a:solidFill>
                    <a:srgbClr val="5A5A5A"/>
                  </a:solidFill>
                  <a:latin typeface="Arial" charset="0"/>
                  <a:ea typeface="Arial" charset="0"/>
                  <a:cs typeface="Arial" charset="0"/>
                </a:rPr>
                <a:t>provide identity services to participants on the network</a:t>
              </a:r>
              <a:endParaRPr lang="en-US" sz="1867" dirty="0">
                <a:solidFill>
                  <a:srgbClr val="5A5A5A"/>
                </a:solidFill>
                <a:ea typeface="Arial" charset="0"/>
                <a:cs typeface="Arial" charset="0"/>
              </a:endParaRPr>
            </a:p>
          </p:txBody>
        </p:sp>
        <p:pic>
          <p:nvPicPr>
            <p:cNvPr id="265" name="Picture 264"/>
            <p:cNvPicPr>
              <a:picLocks noChangeAspect="1"/>
            </p:cNvPicPr>
            <p:nvPr/>
          </p:nvPicPr>
          <p:blipFill>
            <a:blip r:embed="rId4"/>
            <a:stretch>
              <a:fillRect/>
            </a:stretch>
          </p:blipFill>
          <p:spPr>
            <a:xfrm>
              <a:off x="6417319" y="1140856"/>
              <a:ext cx="509268" cy="489362"/>
            </a:xfrm>
            <a:prstGeom prst="rect">
              <a:avLst/>
            </a:prstGeom>
            <a:grpFill/>
          </p:spPr>
        </p:pic>
        <p:sp>
          <p:nvSpPr>
            <p:cNvPr id="28" name="Rectangle 27"/>
            <p:cNvSpPr/>
            <p:nvPr/>
          </p:nvSpPr>
          <p:spPr>
            <a:xfrm>
              <a:off x="6919766" y="1068030"/>
              <a:ext cx="424484" cy="346249"/>
            </a:xfrm>
            <a:prstGeom prst="rect">
              <a:avLst/>
            </a:prstGeom>
            <a:grpFill/>
          </p:spPr>
          <p:txBody>
            <a:bodyPr wrap="square">
              <a:spAutoFit/>
            </a:bodyPr>
            <a:lstStyle/>
            <a:p>
              <a:r>
                <a:rPr lang="en-US" sz="2400"/>
                <a:t>🔑</a:t>
              </a:r>
            </a:p>
          </p:txBody>
        </p:sp>
        <p:cxnSp>
          <p:nvCxnSpPr>
            <p:cNvPr id="437" name="Straight Arrow Connector 436"/>
            <p:cNvCxnSpPr/>
            <p:nvPr/>
          </p:nvCxnSpPr>
          <p:spPr>
            <a:xfrm>
              <a:off x="6984151" y="1397230"/>
              <a:ext cx="322582" cy="1"/>
            </a:xfrm>
            <a:prstGeom prst="straightConnector1">
              <a:avLst/>
            </a:prstGeom>
            <a:grpFill/>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8" name="Picture 437"/>
            <p:cNvPicPr>
              <a:picLocks noChangeAspect="1"/>
            </p:cNvPicPr>
            <p:nvPr/>
          </p:nvPicPr>
          <p:blipFill>
            <a:blip r:embed="rId3"/>
            <a:stretch>
              <a:fillRect/>
            </a:stretch>
          </p:blipFill>
          <p:spPr>
            <a:xfrm>
              <a:off x="8177715" y="1182016"/>
              <a:ext cx="506758" cy="464750"/>
            </a:xfrm>
            <a:prstGeom prst="rect">
              <a:avLst/>
            </a:prstGeom>
            <a:grpFill/>
          </p:spPr>
        </p:pic>
        <p:sp>
          <p:nvSpPr>
            <p:cNvPr id="440" name="Rectangle 439"/>
            <p:cNvSpPr/>
            <p:nvPr/>
          </p:nvSpPr>
          <p:spPr>
            <a:xfrm>
              <a:off x="7741426" y="1079817"/>
              <a:ext cx="424484" cy="346249"/>
            </a:xfrm>
            <a:prstGeom prst="rect">
              <a:avLst/>
            </a:prstGeom>
            <a:grpFill/>
          </p:spPr>
          <p:txBody>
            <a:bodyPr wrap="square">
              <a:spAutoFit/>
            </a:bodyPr>
            <a:lstStyle/>
            <a:p>
              <a:r>
                <a:rPr lang="en-US" sz="2400"/>
                <a:t>🔑</a:t>
              </a:r>
            </a:p>
          </p:txBody>
        </p:sp>
        <p:cxnSp>
          <p:nvCxnSpPr>
            <p:cNvPr id="441" name="Straight Arrow Connector 440"/>
            <p:cNvCxnSpPr/>
            <p:nvPr/>
          </p:nvCxnSpPr>
          <p:spPr>
            <a:xfrm>
              <a:off x="7784001" y="1417130"/>
              <a:ext cx="322582" cy="1"/>
            </a:xfrm>
            <a:prstGeom prst="straightConnector1">
              <a:avLst/>
            </a:prstGeom>
            <a:grpFill/>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3" name="Rectangle 442"/>
            <p:cNvSpPr/>
            <p:nvPr/>
          </p:nvSpPr>
          <p:spPr>
            <a:xfrm>
              <a:off x="8322973" y="1679591"/>
              <a:ext cx="54612" cy="42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44" name="Rectangle 443"/>
            <p:cNvSpPr/>
            <p:nvPr/>
          </p:nvSpPr>
          <p:spPr>
            <a:xfrm>
              <a:off x="8404410" y="1679591"/>
              <a:ext cx="54612" cy="42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45" name="Rectangle 444"/>
            <p:cNvSpPr/>
            <p:nvPr/>
          </p:nvSpPr>
          <p:spPr>
            <a:xfrm>
              <a:off x="8484603" y="1679591"/>
              <a:ext cx="54612" cy="42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446" name="Straight Connector 445"/>
            <p:cNvCxnSpPr/>
            <p:nvPr/>
          </p:nvCxnSpPr>
          <p:spPr>
            <a:xfrm>
              <a:off x="8377585" y="1700672"/>
              <a:ext cx="107019" cy="0"/>
            </a:xfrm>
            <a:prstGeom prst="line">
              <a:avLst/>
            </a:prstGeom>
            <a:grpFill/>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2" name="Rounded Rectangle 11"/>
          <p:cNvSpPr/>
          <p:nvPr/>
        </p:nvSpPr>
        <p:spPr>
          <a:xfrm>
            <a:off x="8213197" y="3737979"/>
            <a:ext cx="3550025" cy="2229581"/>
          </a:xfrm>
          <a:prstGeom prst="round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189">
              <a:defRPr/>
            </a:pPr>
            <a:endParaRPr lang="en-US" kern="0" dirty="0">
              <a:solidFill>
                <a:prstClr val="white"/>
              </a:solidFill>
              <a:latin typeface="Arial" charset="0"/>
              <a:ea typeface=""/>
              <a:cs typeface=""/>
            </a:endParaRPr>
          </a:p>
        </p:txBody>
      </p:sp>
      <p:sp>
        <p:nvSpPr>
          <p:cNvPr id="17" name="Content Placeholder 4"/>
          <p:cNvSpPr>
            <a:spLocks/>
          </p:cNvSpPr>
          <p:nvPr/>
        </p:nvSpPr>
        <p:spPr bwMode="auto">
          <a:xfrm>
            <a:off x="8397122" y="4935052"/>
            <a:ext cx="3366100" cy="861967"/>
          </a:xfrm>
          <a:prstGeom prst="rect">
            <a:avLst/>
          </a:prstGeom>
          <a:noFill/>
          <a:ln w="9525">
            <a:noFill/>
            <a:miter lim="800000"/>
            <a:headEnd/>
            <a:tailEnd/>
          </a:ln>
        </p:spPr>
        <p:txBody>
          <a:bodyPr wrap="square" lIns="0" tIns="0" rIns="0" bIns="0">
            <a:spAutoFit/>
          </a:bodyPr>
          <a:lstStyle/>
          <a:p>
            <a:pPr defTabSz="1219140" fontAlgn="base">
              <a:spcBef>
                <a:spcPct val="5000"/>
              </a:spcBef>
              <a:spcAft>
                <a:spcPct val="5000"/>
              </a:spcAft>
            </a:pPr>
            <a:r>
              <a:rPr lang="en-US" sz="1867" dirty="0">
                <a:solidFill>
                  <a:srgbClr val="5A5A5A"/>
                </a:solidFill>
                <a:latin typeface="Arial" charset="0"/>
                <a:ea typeface="Arial" charset="0"/>
                <a:cs typeface="Arial" charset="0"/>
              </a:rPr>
              <a:t>The </a:t>
            </a:r>
            <a:r>
              <a:rPr lang="en-US" sz="1867" b="1" dirty="0">
                <a:solidFill>
                  <a:srgbClr val="5A5A5A"/>
                </a:solidFill>
                <a:latin typeface="Arial" charset="0"/>
                <a:ea typeface="Arial" charset="0"/>
                <a:cs typeface="Arial" charset="0"/>
              </a:rPr>
              <a:t>Ordering </a:t>
            </a:r>
            <a:r>
              <a:rPr lang="en-US" sz="1867" b="1">
                <a:solidFill>
                  <a:srgbClr val="5A5A5A"/>
                </a:solidFill>
                <a:latin typeface="Arial" charset="0"/>
                <a:ea typeface="Arial" charset="0"/>
                <a:cs typeface="Arial" charset="0"/>
              </a:rPr>
              <a:t>Service </a:t>
            </a:r>
            <a:r>
              <a:rPr lang="en-US" sz="1867">
                <a:solidFill>
                  <a:srgbClr val="5A5A5A"/>
                </a:solidFill>
                <a:latin typeface="Arial" charset="0"/>
                <a:ea typeface="Arial" charset="0"/>
                <a:cs typeface="Arial" charset="0"/>
              </a:rPr>
              <a:t>agrees transaction </a:t>
            </a:r>
            <a:r>
              <a:rPr lang="en-US" sz="1867" dirty="0">
                <a:solidFill>
                  <a:srgbClr val="5A5A5A"/>
                </a:solidFill>
                <a:latin typeface="Arial" charset="0"/>
                <a:ea typeface="Arial" charset="0"/>
                <a:cs typeface="Arial" charset="0"/>
              </a:rPr>
              <a:t>sequence and distributes blocks to peers</a:t>
            </a:r>
            <a:endParaRPr lang="en-US" sz="1867" dirty="0">
              <a:solidFill>
                <a:srgbClr val="5A5A5A"/>
              </a:solidFill>
              <a:ea typeface="Arial" charset="0"/>
              <a:cs typeface="Arial" charset="0"/>
            </a:endParaRPr>
          </a:p>
        </p:txBody>
      </p:sp>
      <p:cxnSp>
        <p:nvCxnSpPr>
          <p:cNvPr id="47110" name="Straight Arrow Connector 47109"/>
          <p:cNvCxnSpPr/>
          <p:nvPr/>
        </p:nvCxnSpPr>
        <p:spPr>
          <a:xfrm flipV="1">
            <a:off x="8970536" y="4096769"/>
            <a:ext cx="278563" cy="264551"/>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V="1">
            <a:off x="8970536" y="4356887"/>
            <a:ext cx="293131" cy="4432"/>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a:off x="8970536" y="4361319"/>
            <a:ext cx="264019" cy="264549"/>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0020163" y="4341753"/>
            <a:ext cx="189855"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11" name="Picture 410"/>
          <p:cNvPicPr>
            <a:picLocks noChangeAspect="1"/>
          </p:cNvPicPr>
          <p:nvPr/>
        </p:nvPicPr>
        <p:blipFill>
          <a:blip r:embed="rId3"/>
          <a:stretch>
            <a:fillRect/>
          </a:stretch>
        </p:blipFill>
        <p:spPr>
          <a:xfrm>
            <a:off x="9344486" y="4031920"/>
            <a:ext cx="675677" cy="619667"/>
          </a:xfrm>
          <a:prstGeom prst="rect">
            <a:avLst/>
          </a:prstGeom>
        </p:spPr>
      </p:pic>
      <p:pic>
        <p:nvPicPr>
          <p:cNvPr id="412" name="Picture 411"/>
          <p:cNvPicPr>
            <a:picLocks noChangeAspect="1"/>
          </p:cNvPicPr>
          <p:nvPr/>
        </p:nvPicPr>
        <p:blipFill>
          <a:blip r:embed="rId3"/>
          <a:stretch>
            <a:fillRect/>
          </a:stretch>
        </p:blipFill>
        <p:spPr>
          <a:xfrm>
            <a:off x="10210018" y="4031920"/>
            <a:ext cx="675677" cy="619667"/>
          </a:xfrm>
          <a:prstGeom prst="rect">
            <a:avLst/>
          </a:prstGeom>
        </p:spPr>
      </p:pic>
      <p:pic>
        <p:nvPicPr>
          <p:cNvPr id="413" name="Picture 412"/>
          <p:cNvPicPr>
            <a:picLocks noChangeAspect="1"/>
          </p:cNvPicPr>
          <p:nvPr/>
        </p:nvPicPr>
        <p:blipFill>
          <a:blip r:embed="rId3"/>
          <a:stretch>
            <a:fillRect/>
          </a:stretch>
        </p:blipFill>
        <p:spPr>
          <a:xfrm>
            <a:off x="11075550" y="4035709"/>
            <a:ext cx="675677" cy="619667"/>
          </a:xfrm>
          <a:prstGeom prst="rect">
            <a:avLst/>
          </a:prstGeom>
        </p:spPr>
      </p:pic>
      <p:grpSp>
        <p:nvGrpSpPr>
          <p:cNvPr id="419" name="Group 418"/>
          <p:cNvGrpSpPr/>
          <p:nvPr/>
        </p:nvGrpSpPr>
        <p:grpSpPr>
          <a:xfrm>
            <a:off x="10394528" y="4681319"/>
            <a:ext cx="288323" cy="56216"/>
            <a:chOff x="2259061" y="4546976"/>
            <a:chExt cx="576021" cy="152400"/>
          </a:xfrm>
        </p:grpSpPr>
        <p:sp>
          <p:nvSpPr>
            <p:cNvPr id="420" name="Rectangle 419"/>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21" name="Rectangle 420"/>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22" name="Rectangle 421"/>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423" name="Straight Connector 422"/>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cxnSp>
        <p:nvCxnSpPr>
          <p:cNvPr id="424" name="Straight Connector 423"/>
          <p:cNvCxnSpPr>
            <a:stCxn id="412" idx="3"/>
            <a:endCxn id="413" idx="1"/>
          </p:cNvCxnSpPr>
          <p:nvPr/>
        </p:nvCxnSpPr>
        <p:spPr>
          <a:xfrm>
            <a:off x="10885695" y="4341754"/>
            <a:ext cx="189855" cy="378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25" name="Group 424"/>
          <p:cNvGrpSpPr/>
          <p:nvPr/>
        </p:nvGrpSpPr>
        <p:grpSpPr>
          <a:xfrm>
            <a:off x="9538163" y="4681319"/>
            <a:ext cx="288323" cy="56216"/>
            <a:chOff x="2259061" y="4546976"/>
            <a:chExt cx="576021" cy="152400"/>
          </a:xfrm>
        </p:grpSpPr>
        <p:sp>
          <p:nvSpPr>
            <p:cNvPr id="426" name="Rectangle 425"/>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27" name="Rectangle 426"/>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28" name="Rectangle 427"/>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429" name="Straight Connector 428"/>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30" name="Group 429"/>
          <p:cNvGrpSpPr/>
          <p:nvPr/>
        </p:nvGrpSpPr>
        <p:grpSpPr>
          <a:xfrm>
            <a:off x="11273533" y="4681319"/>
            <a:ext cx="288323" cy="56216"/>
            <a:chOff x="2259061" y="4546976"/>
            <a:chExt cx="576021" cy="152400"/>
          </a:xfrm>
        </p:grpSpPr>
        <p:sp>
          <p:nvSpPr>
            <p:cNvPr id="431" name="Rectangle 430"/>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32" name="Rectangle 431"/>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433" name="Rectangle 432"/>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434" name="Straight Connector 433"/>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8283353" y="3999853"/>
            <a:ext cx="781635" cy="798529"/>
            <a:chOff x="6212515" y="2999889"/>
            <a:chExt cx="586226" cy="598897"/>
          </a:xfrm>
          <a:noFill/>
        </p:grpSpPr>
        <p:pic>
          <p:nvPicPr>
            <p:cNvPr id="447" name="Picture 446"/>
            <p:cNvPicPr>
              <a:picLocks noChangeAspect="1"/>
            </p:cNvPicPr>
            <p:nvPr/>
          </p:nvPicPr>
          <p:blipFill>
            <a:blip r:embed="rId5"/>
            <a:stretch>
              <a:fillRect/>
            </a:stretch>
          </p:blipFill>
          <p:spPr>
            <a:xfrm>
              <a:off x="6212515" y="2999889"/>
              <a:ext cx="515906" cy="461007"/>
            </a:xfrm>
            <a:prstGeom prst="rect">
              <a:avLst/>
            </a:prstGeom>
            <a:grpFill/>
          </p:spPr>
        </p:pic>
        <p:pic>
          <p:nvPicPr>
            <p:cNvPr id="409" name="Picture 408"/>
            <p:cNvPicPr>
              <a:picLocks noChangeAspect="1"/>
            </p:cNvPicPr>
            <p:nvPr/>
          </p:nvPicPr>
          <p:blipFill>
            <a:blip r:embed="rId5"/>
            <a:stretch>
              <a:fillRect/>
            </a:stretch>
          </p:blipFill>
          <p:spPr>
            <a:xfrm>
              <a:off x="6247229" y="3061419"/>
              <a:ext cx="515906" cy="461007"/>
            </a:xfrm>
            <a:prstGeom prst="rect">
              <a:avLst/>
            </a:prstGeom>
            <a:grpFill/>
          </p:spPr>
        </p:pic>
        <p:pic>
          <p:nvPicPr>
            <p:cNvPr id="448" name="Picture 447"/>
            <p:cNvPicPr>
              <a:picLocks noChangeAspect="1"/>
            </p:cNvPicPr>
            <p:nvPr/>
          </p:nvPicPr>
          <p:blipFill>
            <a:blip r:embed="rId5"/>
            <a:stretch>
              <a:fillRect/>
            </a:stretch>
          </p:blipFill>
          <p:spPr>
            <a:xfrm>
              <a:off x="6282835" y="3137779"/>
              <a:ext cx="515906" cy="461007"/>
            </a:xfrm>
            <a:prstGeom prst="rect">
              <a:avLst/>
            </a:prstGeom>
            <a:grpFill/>
          </p:spPr>
        </p:pic>
      </p:grpSp>
      <p:pic>
        <p:nvPicPr>
          <p:cNvPr id="152" name="Picture 151"/>
          <p:cNvPicPr>
            <a:picLocks noChangeAspect="1"/>
          </p:cNvPicPr>
          <p:nvPr/>
        </p:nvPicPr>
        <p:blipFill>
          <a:blip r:embed="rId6">
            <a:clrChange>
              <a:clrFrom>
                <a:srgbClr val="B4D7F9"/>
              </a:clrFrom>
              <a:clrTo>
                <a:srgbClr val="B4D7F9">
                  <a:alpha val="0"/>
                </a:srgbClr>
              </a:clrTo>
            </a:clrChange>
            <a:duotone>
              <a:prstClr val="black"/>
              <a:srgbClr val="FF866A">
                <a:tint val="45000"/>
                <a:satMod val="400000"/>
              </a:srgbClr>
            </a:duotone>
          </a:blip>
          <a:stretch>
            <a:fillRect/>
          </a:stretch>
        </p:blipFill>
        <p:spPr>
          <a:xfrm>
            <a:off x="9765017" y="1485309"/>
            <a:ext cx="566200" cy="851376"/>
          </a:xfrm>
          <a:prstGeom prst="rect">
            <a:avLst/>
          </a:prstGeom>
          <a:effectLst/>
        </p:spPr>
      </p:pic>
    </p:spTree>
    <p:extLst>
      <p:ext uri="{BB962C8B-B14F-4D97-AF65-F5344CB8AC3E}">
        <p14:creationId xmlns:p14="http://schemas.microsoft.com/office/powerpoint/2010/main" val="25168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solidFill>
                  <a:schemeClr val="bg1"/>
                </a:solidFill>
              </a:rPr>
              <a:t>Chapter </a:t>
            </a:r>
            <a:r>
              <a:rPr lang="en-US" sz="2800" b="1" dirty="0" smtClean="0">
                <a:solidFill>
                  <a:schemeClr val="bg1"/>
                </a:solidFill>
              </a:rPr>
              <a:t>3:</a:t>
            </a:r>
            <a:r>
              <a:rPr lang="en-US" sz="2800" b="1" dirty="0">
                <a:solidFill>
                  <a:schemeClr val="bg1"/>
                </a:solidFill>
              </a:rPr>
              <a:t/>
            </a:r>
            <a:br>
              <a:rPr lang="en-US" sz="2800" b="1" dirty="0">
                <a:solidFill>
                  <a:schemeClr val="bg1"/>
                </a:solidFill>
              </a:rPr>
            </a:br>
            <a:r>
              <a:rPr lang="en-US" sz="4800" b="1" dirty="0" smtClean="0">
                <a:solidFill>
                  <a:schemeClr val="bg1"/>
                </a:solidFill>
                <a:latin typeface="Ubuntu" panose="020B0504030602030204" pitchFamily="34" charset="0"/>
                <a:ea typeface="Arial" charset="0"/>
                <a:cs typeface="Arial" charset="0"/>
              </a:rPr>
              <a:t>Technical Deep Dive</a:t>
            </a:r>
            <a:endParaRPr lang="en-US" sz="4800" b="1" dirty="0">
              <a:solidFill>
                <a:schemeClr val="bg1"/>
              </a:solidFill>
              <a:latin typeface="Ubuntu" panose="020B0504030602030204" pitchFamily="34" charset="0"/>
              <a:ea typeface="Arial" charset="0"/>
              <a:cs typeface="Arial" charset="0"/>
            </a:endParaRPr>
          </a:p>
          <a:p>
            <a:endParaRPr lang="en-US" sz="4800" b="1" i="1" dirty="0">
              <a:solidFill>
                <a:schemeClr val="bg1"/>
              </a:solidFill>
              <a:latin typeface="Ubuntu" panose="020B0504030602030204" pitchFamily="34" charset="0"/>
            </a:endParaRPr>
          </a:p>
        </p:txBody>
      </p:sp>
    </p:spTree>
    <p:extLst>
      <p:ext uri="{BB962C8B-B14F-4D97-AF65-F5344CB8AC3E}">
        <p14:creationId xmlns:p14="http://schemas.microsoft.com/office/powerpoint/2010/main" val="4091670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 xmlns:a16="http://schemas.microsoft.com/office/drawing/2014/main" id="{E9B6CDC8-C547-E047-87A9-7747266E9B3E}"/>
              </a:ext>
            </a:extLst>
          </p:cNvPr>
          <p:cNvSpPr/>
          <p:nvPr/>
        </p:nvSpPr>
        <p:spPr>
          <a:xfrm>
            <a:off x="4602760" y="3760112"/>
            <a:ext cx="2279088" cy="2152133"/>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p:cNvSpPr>
            <a:spLocks noGrp="1"/>
          </p:cNvSpPr>
          <p:nvPr>
            <p:ph type="body" sz="quarter" idx="13"/>
          </p:nvPr>
        </p:nvSpPr>
        <p:spPr/>
        <p:txBody>
          <a:bodyPr/>
          <a:lstStyle/>
          <a:p>
            <a:r>
              <a:rPr lang="en-US" dirty="0">
                <a:latin typeface="+mn-lt"/>
              </a:rPr>
              <a:t>IBM Blockchain Platform Components</a:t>
            </a:r>
          </a:p>
        </p:txBody>
      </p:sp>
      <p:grpSp>
        <p:nvGrpSpPr>
          <p:cNvPr id="53" name="Group 52"/>
          <p:cNvGrpSpPr/>
          <p:nvPr/>
        </p:nvGrpSpPr>
        <p:grpSpPr>
          <a:xfrm>
            <a:off x="1436588" y="2948462"/>
            <a:ext cx="1910253" cy="921713"/>
            <a:chOff x="1680912" y="2699333"/>
            <a:chExt cx="2075731" cy="1051945"/>
          </a:xfrm>
        </p:grpSpPr>
        <p:sp>
          <p:nvSpPr>
            <p:cNvPr id="19" name="Rectangle 18"/>
            <p:cNvSpPr/>
            <p:nvPr/>
          </p:nvSpPr>
          <p:spPr>
            <a:xfrm>
              <a:off x="1680912" y="3014869"/>
              <a:ext cx="1427869" cy="386389"/>
            </a:xfrm>
            <a:prstGeom prst="rect">
              <a:avLst/>
            </a:prstGeom>
            <a:ln>
              <a:noFill/>
            </a:ln>
          </p:spPr>
          <p:txBody>
            <a:bodyPr wrap="square">
              <a:spAutoFit/>
            </a:bodyPr>
            <a:lstStyle/>
            <a:p>
              <a:pPr lvl="0" algn="ctr"/>
              <a:r>
                <a:rPr lang="en-US" sz="1600" dirty="0">
                  <a:solidFill>
                    <a:prstClr val="black"/>
                  </a:solidFill>
                  <a:cs typeface="Calibri"/>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cxnSp>
            <p:nvCxnSpPr>
              <p:cNvPr id="23" name="Straight Connector 22"/>
              <p:cNvCxnSpPr/>
              <p:nvPr/>
            </p:nvCxnSpPr>
            <p:spPr>
              <a:xfrm>
                <a:off x="712941"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2999803" y="3014869"/>
              <a:ext cx="756840" cy="386389"/>
            </a:xfrm>
            <a:prstGeom prst="rect">
              <a:avLst/>
            </a:prstGeom>
            <a:noFill/>
            <a:ln>
              <a:noFill/>
            </a:ln>
          </p:spPr>
          <p:txBody>
            <a:bodyPr wrap="square" rtlCol="0">
              <a:spAutoFit/>
            </a:bodyPr>
            <a:lstStyle/>
            <a:p>
              <a:pPr algn="ctr"/>
              <a:r>
                <a:rPr lang="en-US" sz="1600" dirty="0"/>
                <a:t>SDK</a:t>
              </a:r>
            </a:p>
          </p:txBody>
        </p:sp>
      </p:grpSp>
      <p:grpSp>
        <p:nvGrpSpPr>
          <p:cNvPr id="31" name="Group 30"/>
          <p:cNvGrpSpPr/>
          <p:nvPr/>
        </p:nvGrpSpPr>
        <p:grpSpPr>
          <a:xfrm>
            <a:off x="4416987" y="1533115"/>
            <a:ext cx="1863909" cy="771032"/>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67" dirty="0">
                  <a:solidFill>
                    <a:schemeClr val="tx1"/>
                  </a:solidFill>
                </a:rPr>
                <a:t>Membership</a:t>
              </a:r>
            </a:p>
            <a:p>
              <a:pPr algn="r"/>
              <a:r>
                <a:rPr lang="en-US" sz="1467" dirty="0">
                  <a:solidFill>
                    <a:schemeClr val="tx1"/>
                  </a:solidFill>
                </a:rPr>
                <a:t>Services</a:t>
              </a:r>
              <a:br>
                <a:rPr lang="en-US" sz="1467" dirty="0">
                  <a:solidFill>
                    <a:schemeClr val="tx1"/>
                  </a:solidFill>
                </a:rPr>
              </a:br>
              <a:endParaRPr lang="en-US" sz="1467" dirty="0">
                <a:solidFill>
                  <a:schemeClr val="tx1"/>
                </a:solidFil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7949432" y="2180175"/>
            <a:ext cx="2672653" cy="3760536"/>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6" name="Rectangle 35"/>
            <p:cNvSpPr/>
            <p:nvPr/>
          </p:nvSpPr>
          <p:spPr>
            <a:xfrm>
              <a:off x="7248900" y="1507986"/>
              <a:ext cx="626614" cy="346249"/>
            </a:xfrm>
            <a:prstGeom prst="rect">
              <a:avLst/>
            </a:prstGeom>
          </p:spPr>
          <p:txBody>
            <a:bodyPr wrap="none">
              <a:spAutoFit/>
            </a:bodyPr>
            <a:lstStyle/>
            <a:p>
              <a:pPr algn="ctr"/>
              <a:r>
                <a:rPr lang="en-US" sz="2400" dirty="0">
                  <a:solidFill>
                    <a:srgbClr val="000000"/>
                  </a:solidFil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Endorser</a:t>
              </a:r>
            </a:p>
          </p:txBody>
        </p:sp>
        <p:sp>
          <p:nvSpPr>
            <p:cNvPr id="38" name="Rectangle 37"/>
            <p:cNvSpPr/>
            <p:nvPr/>
          </p:nvSpPr>
          <p:spPr>
            <a:xfrm>
              <a:off x="6695456" y="3058936"/>
              <a:ext cx="858648" cy="346249"/>
            </a:xfrm>
            <a:prstGeom prst="rect">
              <a:avLst/>
            </a:prstGeom>
          </p:spPr>
          <p:txBody>
            <a:bodyPr wrap="none">
              <a:spAutoFit/>
            </a:bodyPr>
            <a:lstStyle/>
            <a:p>
              <a:pPr algn="ctr"/>
              <a:r>
                <a:rPr lang="en-US" sz="2400" dirty="0">
                  <a:solidFill>
                    <a:srgbClr val="000000"/>
                  </a:solidFil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559526"/>
              <a:ext cx="1698974" cy="380146"/>
            </a:xfrm>
            <a:prstGeom prst="roundRect">
              <a:avLst/>
            </a:prstGeom>
            <a:solidFill>
              <a:schemeClr val="tx2">
                <a:lumMod val="40000"/>
                <a:lumOff val="60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46" name="Rectangle 45"/>
            <p:cNvSpPr/>
            <p:nvPr/>
          </p:nvSpPr>
          <p:spPr>
            <a:xfrm>
              <a:off x="6682532" y="3446546"/>
              <a:ext cx="1244572" cy="346249"/>
            </a:xfrm>
            <a:prstGeom prst="rect">
              <a:avLst/>
            </a:prstGeom>
          </p:spPr>
          <p:txBody>
            <a:bodyPr wrap="none">
              <a:spAutoFit/>
            </a:bodyPr>
            <a:lstStyle/>
            <a:p>
              <a:pPr algn="ctr"/>
              <a:r>
                <a:rPr lang="en-US" sz="2400" dirty="0">
                  <a:solidFill>
                    <a:srgbClr val="000000"/>
                  </a:solidFil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grpSp>
          <p:nvGrpSpPr>
            <p:cNvPr id="51" name="Group 50"/>
            <p:cNvGrpSpPr/>
            <p:nvPr/>
          </p:nvGrpSpPr>
          <p:grpSpPr>
            <a:xfrm>
              <a:off x="8094725" y="3904058"/>
              <a:ext cx="225602" cy="257001"/>
              <a:chOff x="1642032" y="3300064"/>
              <a:chExt cx="225602" cy="257001"/>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TextBox 49"/>
              <p:cNvSpPr txBox="1"/>
              <p:nvPr/>
            </p:nvSpPr>
            <p:spPr>
              <a:xfrm>
                <a:off x="1644697" y="3300064"/>
                <a:ext cx="181780" cy="253916"/>
              </a:xfrm>
              <a:prstGeom prst="rect">
                <a:avLst/>
              </a:prstGeom>
              <a:noFill/>
            </p:spPr>
            <p:txBody>
              <a:bodyPr wrap="none" rtlCol="0">
                <a:spAutoFit/>
              </a:bodyPr>
              <a:lstStyle/>
              <a:p>
                <a:r>
                  <a:rPr lang="en-US" sz="1600" dirty="0">
                    <a:solidFill>
                      <a:srgbClr val="FF3220"/>
                    </a:solidFill>
                  </a:rPr>
                  <a:t>!</a:t>
                </a:r>
              </a:p>
            </p:txBody>
          </p:sp>
        </p:grpSp>
        <p:sp>
          <p:nvSpPr>
            <p:cNvPr id="52" name="Rectangle 51"/>
            <p:cNvSpPr/>
            <p:nvPr/>
          </p:nvSpPr>
          <p:spPr>
            <a:xfrm>
              <a:off x="6685959" y="3839477"/>
              <a:ext cx="844221" cy="346249"/>
            </a:xfrm>
            <a:prstGeom prst="rect">
              <a:avLst/>
            </a:prstGeom>
          </p:spPr>
          <p:txBody>
            <a:bodyPr wrap="none">
              <a:spAutoFit/>
            </a:bodyPr>
            <a:lstStyle/>
            <a:p>
              <a:pPr algn="ctr"/>
              <a:r>
                <a:rPr lang="en-US" sz="2400" dirty="0">
                  <a:solidFill>
                    <a:srgbClr val="000000"/>
                  </a:solidFill>
                </a:rPr>
                <a:t>Events</a:t>
              </a:r>
            </a:p>
          </p:txBody>
        </p:sp>
      </p:grpSp>
      <p:cxnSp>
        <p:nvCxnSpPr>
          <p:cNvPr id="58" name="Straight Arrow Connector 57"/>
          <p:cNvCxnSpPr/>
          <p:nvPr/>
        </p:nvCxnSpPr>
        <p:spPr>
          <a:xfrm>
            <a:off x="3360487" y="3218579"/>
            <a:ext cx="4775832"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2" idx="3"/>
          </p:cNvCxnSpPr>
          <p:nvPr/>
        </p:nvCxnSpPr>
        <p:spPr>
          <a:xfrm>
            <a:off x="3346842" y="3409319"/>
            <a:ext cx="1255919" cy="1430256"/>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750628" y="3955113"/>
            <a:ext cx="456809" cy="320175"/>
            <a:chOff x="3053916" y="6186281"/>
            <a:chExt cx="456809" cy="320175"/>
          </a:xfrm>
        </p:grpSpPr>
        <p:sp>
          <p:nvSpPr>
            <p:cNvPr id="65" name="Rectangle 64"/>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6" name="Oval 65"/>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67" name="Straight Connector 66"/>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cxnSpLocks/>
            <a:endCxn id="44" idx="1"/>
          </p:cNvCxnSpPr>
          <p:nvPr/>
        </p:nvCxnSpPr>
        <p:spPr>
          <a:xfrm flipV="1">
            <a:off x="6881849" y="3835659"/>
            <a:ext cx="1268116" cy="1003916"/>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a:off x="10233748" y="5544216"/>
            <a:ext cx="1109177" cy="1538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021645" y="5871781"/>
            <a:ext cx="1428808" cy="646331"/>
          </a:xfrm>
          <a:prstGeom prst="rect">
            <a:avLst/>
          </a:prstGeom>
          <a:noFill/>
        </p:spPr>
        <p:txBody>
          <a:bodyPr wrap="square" rtlCol="0">
            <a:spAutoFit/>
          </a:bodyPr>
          <a:lstStyle/>
          <a:p>
            <a:pPr algn="ctr"/>
            <a:r>
              <a:rPr lang="en-US" dirty="0">
                <a:cs typeface="Calibri"/>
              </a:rPr>
              <a:t>Ordering-Service</a:t>
            </a:r>
          </a:p>
        </p:txBody>
      </p:sp>
      <p:grpSp>
        <p:nvGrpSpPr>
          <p:cNvPr id="60" name="Group 59"/>
          <p:cNvGrpSpPr/>
          <p:nvPr/>
        </p:nvGrpSpPr>
        <p:grpSpPr>
          <a:xfrm>
            <a:off x="4798861" y="3922881"/>
            <a:ext cx="1874376" cy="1798007"/>
            <a:chOff x="3767821" y="2964559"/>
            <a:chExt cx="1405782" cy="1348505"/>
          </a:xfrm>
        </p:grpSpPr>
        <p:sp>
          <p:nvSpPr>
            <p:cNvPr id="63" name="Rounded Rectangle 62"/>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70" name="Rounded Rectangle 69"/>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73" name="Straight Connector 7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cxnSpLocks/>
              <a:endCxn id="6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cxnSpLocks/>
              <a:endCxn id="80"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86" name="TextBox 85"/>
          <p:cNvSpPr txBox="1"/>
          <p:nvPr/>
        </p:nvSpPr>
        <p:spPr>
          <a:xfrm>
            <a:off x="6877955" y="1020352"/>
            <a:ext cx="1422913" cy="646331"/>
          </a:xfrm>
          <a:prstGeom prst="rect">
            <a:avLst/>
          </a:prstGeom>
          <a:noFill/>
          <a:effectLst/>
        </p:spPr>
        <p:txBody>
          <a:bodyPr wrap="square" rtlCol="0">
            <a:spAutoFit/>
          </a:bodyPr>
          <a:lstStyle/>
          <a:p>
            <a:pPr algn="ctr"/>
            <a:r>
              <a:rPr lang="en-US" dirty="0">
                <a:cs typeface="Calibri"/>
              </a:rPr>
              <a:t>Fabric-CA</a:t>
            </a:r>
          </a:p>
        </p:txBody>
      </p:sp>
      <p:sp>
        <p:nvSpPr>
          <p:cNvPr id="91" name="TextBox 90"/>
          <p:cNvSpPr txBox="1"/>
          <p:nvPr/>
        </p:nvSpPr>
        <p:spPr>
          <a:xfrm>
            <a:off x="2046668" y="1032040"/>
            <a:ext cx="1673740" cy="646331"/>
          </a:xfrm>
          <a:prstGeom prst="rect">
            <a:avLst/>
          </a:prstGeom>
          <a:noFill/>
          <a:effectLst/>
        </p:spPr>
        <p:txBody>
          <a:bodyPr wrap="square" rtlCol="0">
            <a:spAutoFit/>
          </a:bodyPr>
          <a:lstStyle/>
          <a:p>
            <a:pPr algn="ctr"/>
            <a:r>
              <a:rPr lang="en-US" dirty="0">
                <a:cs typeface="Calibri"/>
              </a:rPr>
              <a:t>External-CA</a:t>
            </a:r>
          </a:p>
        </p:txBody>
      </p:sp>
      <p:cxnSp>
        <p:nvCxnSpPr>
          <p:cNvPr id="92" name="Straight Arrow Connector 91"/>
          <p:cNvCxnSpPr>
            <a:cxnSpLocks/>
            <a:stCxn id="33" idx="3"/>
            <a:endCxn id="111" idx="1"/>
          </p:cNvCxnSpPr>
          <p:nvPr/>
        </p:nvCxnSpPr>
        <p:spPr>
          <a:xfrm flipV="1">
            <a:off x="6280896" y="1913683"/>
            <a:ext cx="989944" cy="4948"/>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cxnSpLocks/>
            <a:stCxn id="112" idx="3"/>
            <a:endCxn id="33" idx="1"/>
          </p:cNvCxnSpPr>
          <p:nvPr/>
        </p:nvCxnSpPr>
        <p:spPr>
          <a:xfrm flipV="1">
            <a:off x="3322138" y="1918631"/>
            <a:ext cx="1094849" cy="4117"/>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128170" y="1572119"/>
            <a:ext cx="1257505" cy="369332"/>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a:r>
              <a:rPr lang="en-US" dirty="0">
                <a:cs typeface="Calibri"/>
              </a:rPr>
              <a:t>optional</a:t>
            </a:r>
            <a:endParaRPr lang="en-US" sz="2400" dirty="0">
              <a:cs typeface="Calibri"/>
            </a:endParaRPr>
          </a:p>
        </p:txBody>
      </p:sp>
      <p:sp>
        <p:nvSpPr>
          <p:cNvPr id="75" name="TextBox 74"/>
          <p:cNvSpPr txBox="1"/>
          <p:nvPr/>
        </p:nvSpPr>
        <p:spPr>
          <a:xfrm>
            <a:off x="3229178" y="1588859"/>
            <a:ext cx="1257505" cy="369332"/>
          </a:xfrm>
          <a:prstGeom prst="rect">
            <a:avLst/>
          </a:prstGeom>
          <a:noFill/>
          <a:effectLst/>
        </p:spPr>
        <p:txBody>
          <a:bodyPr wrap="square" rtlCol="0">
            <a:spAutoFit/>
          </a:bodyPr>
          <a:lstStyle/>
          <a:p>
            <a:pPr algn="ctr"/>
            <a:r>
              <a:rPr lang="en-US" dirty="0">
                <a:cs typeface="Calibri"/>
              </a:rPr>
              <a:t>optional</a:t>
            </a:r>
            <a:endParaRPr lang="en-US" sz="2400" dirty="0">
              <a:cs typeface="Calibri"/>
            </a:endParaRPr>
          </a:p>
        </p:txBody>
      </p:sp>
      <p:grpSp>
        <p:nvGrpSpPr>
          <p:cNvPr id="102" name="Group 101">
            <a:extLst>
              <a:ext uri="{FF2B5EF4-FFF2-40B4-BE49-F238E27FC236}">
                <a16:creationId xmlns="" xmlns:a16="http://schemas.microsoft.com/office/drawing/2014/main" id="{40A456D6-F49D-5D4D-895E-53929943BA14}"/>
              </a:ext>
            </a:extLst>
          </p:cNvPr>
          <p:cNvGrpSpPr/>
          <p:nvPr/>
        </p:nvGrpSpPr>
        <p:grpSpPr>
          <a:xfrm>
            <a:off x="10297181" y="1359365"/>
            <a:ext cx="472888" cy="765507"/>
            <a:chOff x="5701137" y="2384637"/>
            <a:chExt cx="1133935" cy="1812371"/>
          </a:xfrm>
        </p:grpSpPr>
        <p:sp>
          <p:nvSpPr>
            <p:cNvPr id="103" name="Oval 102">
              <a:extLst>
                <a:ext uri="{FF2B5EF4-FFF2-40B4-BE49-F238E27FC236}">
                  <a16:creationId xmlns=""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4" name="Round Same Side Corner Rectangle 103">
              <a:extLst>
                <a:ext uri="{FF2B5EF4-FFF2-40B4-BE49-F238E27FC236}">
                  <a16:creationId xmlns=""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105" name="Group 104">
            <a:extLst>
              <a:ext uri="{FF2B5EF4-FFF2-40B4-BE49-F238E27FC236}">
                <a16:creationId xmlns="" xmlns:a16="http://schemas.microsoft.com/office/drawing/2014/main" id="{4836B16A-01D3-CF42-8973-5C9649DD622D}"/>
              </a:ext>
            </a:extLst>
          </p:cNvPr>
          <p:cNvGrpSpPr/>
          <p:nvPr/>
        </p:nvGrpSpPr>
        <p:grpSpPr>
          <a:xfrm>
            <a:off x="9972580" y="1350041"/>
            <a:ext cx="1766100" cy="838955"/>
            <a:chOff x="6023675" y="3493891"/>
            <a:chExt cx="1566041" cy="761034"/>
          </a:xfrm>
        </p:grpSpPr>
        <p:sp>
          <p:nvSpPr>
            <p:cNvPr id="106" name="TextBox 105">
              <a:extLst>
                <a:ext uri="{FF2B5EF4-FFF2-40B4-BE49-F238E27FC236}">
                  <a16:creationId xmlns="" xmlns:a16="http://schemas.microsoft.com/office/drawing/2014/main" id="{8B15D5CA-2B83-F04C-8A2B-557921E93586}"/>
                </a:ext>
              </a:extLst>
            </p:cNvPr>
            <p:cNvSpPr txBox="1"/>
            <p:nvPr/>
          </p:nvSpPr>
          <p:spPr>
            <a:xfrm>
              <a:off x="6683558" y="3493891"/>
              <a:ext cx="906158" cy="335029"/>
            </a:xfrm>
            <a:prstGeom prst="rect">
              <a:avLst/>
            </a:prstGeom>
            <a:noFill/>
            <a:effectLst/>
          </p:spPr>
          <p:txBody>
            <a:bodyPr wrap="square" rtlCol="0">
              <a:spAutoFit/>
            </a:bodyPr>
            <a:lstStyle/>
            <a:p>
              <a:pPr algn="ctr"/>
              <a:r>
                <a:rPr lang="en-US" dirty="0">
                  <a:cs typeface="Calibri"/>
                </a:rPr>
                <a:t>Admin</a:t>
              </a:r>
            </a:p>
          </p:txBody>
        </p:sp>
        <p:grpSp>
          <p:nvGrpSpPr>
            <p:cNvPr id="107" name="Group 106">
              <a:extLst>
                <a:ext uri="{FF2B5EF4-FFF2-40B4-BE49-F238E27FC236}">
                  <a16:creationId xmlns=""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9" name="Round Same Side Corner Rectangle 108">
                <a:extLst>
                  <a:ext uri="{FF2B5EF4-FFF2-40B4-BE49-F238E27FC236}">
                    <a16:creationId xmlns=""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grpSp>
        <p:nvGrpSpPr>
          <p:cNvPr id="94" name="Group 93">
            <a:extLst>
              <a:ext uri="{FF2B5EF4-FFF2-40B4-BE49-F238E27FC236}">
                <a16:creationId xmlns="" xmlns:a16="http://schemas.microsoft.com/office/drawing/2014/main" id="{58A0101D-083F-5347-9977-82DD3A33F9C4}"/>
              </a:ext>
            </a:extLst>
          </p:cNvPr>
          <p:cNvGrpSpPr/>
          <p:nvPr/>
        </p:nvGrpSpPr>
        <p:grpSpPr>
          <a:xfrm>
            <a:off x="1668759" y="4037841"/>
            <a:ext cx="472888" cy="765507"/>
            <a:chOff x="5701137" y="2384637"/>
            <a:chExt cx="1133935" cy="1812371"/>
          </a:xfrm>
        </p:grpSpPr>
        <p:sp>
          <p:nvSpPr>
            <p:cNvPr id="96" name="Oval 95">
              <a:extLst>
                <a:ext uri="{FF2B5EF4-FFF2-40B4-BE49-F238E27FC236}">
                  <a16:creationId xmlns="" xmlns:a16="http://schemas.microsoft.com/office/drawing/2014/main" id="{DC51CF13-3D6E-7148-AB51-1A44BC29F72D}"/>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97" name="Round Same Side Corner Rectangle 96">
              <a:extLst>
                <a:ext uri="{FF2B5EF4-FFF2-40B4-BE49-F238E27FC236}">
                  <a16:creationId xmlns="" xmlns:a16="http://schemas.microsoft.com/office/drawing/2014/main" id="{110C2A22-7346-9A45-A1F1-5794997173F2}"/>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98" name="Group 97">
            <a:extLst>
              <a:ext uri="{FF2B5EF4-FFF2-40B4-BE49-F238E27FC236}">
                <a16:creationId xmlns="" xmlns:a16="http://schemas.microsoft.com/office/drawing/2014/main" id="{560BBB96-A872-5D47-972B-8AE0A78182AF}"/>
              </a:ext>
            </a:extLst>
          </p:cNvPr>
          <p:cNvGrpSpPr/>
          <p:nvPr/>
        </p:nvGrpSpPr>
        <p:grpSpPr>
          <a:xfrm>
            <a:off x="341365" y="4101963"/>
            <a:ext cx="1475680" cy="765507"/>
            <a:chOff x="5134476" y="3560517"/>
            <a:chExt cx="1308519" cy="694408"/>
          </a:xfrm>
        </p:grpSpPr>
        <p:sp>
          <p:nvSpPr>
            <p:cNvPr id="99" name="TextBox 98">
              <a:extLst>
                <a:ext uri="{FF2B5EF4-FFF2-40B4-BE49-F238E27FC236}">
                  <a16:creationId xmlns="" xmlns:a16="http://schemas.microsoft.com/office/drawing/2014/main" id="{11095F06-53AE-DF41-BF4A-2A60EFB6758B}"/>
                </a:ext>
              </a:extLst>
            </p:cNvPr>
            <p:cNvSpPr txBox="1"/>
            <p:nvPr/>
          </p:nvSpPr>
          <p:spPr>
            <a:xfrm>
              <a:off x="5134476" y="3830314"/>
              <a:ext cx="805343" cy="335029"/>
            </a:xfrm>
            <a:prstGeom prst="rect">
              <a:avLst/>
            </a:prstGeom>
            <a:noFill/>
            <a:effectLst/>
          </p:spPr>
          <p:txBody>
            <a:bodyPr wrap="square" rtlCol="0">
              <a:spAutoFit/>
            </a:bodyPr>
            <a:lstStyle/>
            <a:p>
              <a:pPr algn="ctr"/>
              <a:r>
                <a:rPr lang="en-US" dirty="0">
                  <a:cs typeface="Calibri"/>
                </a:rPr>
                <a:t>Users</a:t>
              </a:r>
            </a:p>
          </p:txBody>
        </p:sp>
        <p:grpSp>
          <p:nvGrpSpPr>
            <p:cNvPr id="100" name="Group 99">
              <a:extLst>
                <a:ext uri="{FF2B5EF4-FFF2-40B4-BE49-F238E27FC236}">
                  <a16:creationId xmlns="" xmlns:a16="http://schemas.microsoft.com/office/drawing/2014/main" id="{FE286EE0-1A32-9D42-81B8-28DA95078463}"/>
                </a:ext>
              </a:extLst>
            </p:cNvPr>
            <p:cNvGrpSpPr/>
            <p:nvPr/>
          </p:nvGrpSpPr>
          <p:grpSpPr>
            <a:xfrm>
              <a:off x="6023675" y="3560517"/>
              <a:ext cx="419320" cy="694408"/>
              <a:chOff x="5701137" y="2384637"/>
              <a:chExt cx="1133935" cy="1812371"/>
            </a:xfrm>
          </p:grpSpPr>
          <p:sp>
            <p:nvSpPr>
              <p:cNvPr id="101" name="Oval 100">
                <a:extLst>
                  <a:ext uri="{FF2B5EF4-FFF2-40B4-BE49-F238E27FC236}">
                    <a16:creationId xmlns="" xmlns:a16="http://schemas.microsoft.com/office/drawing/2014/main" id="{801503C9-EF90-6C40-8C9C-DD2BB3D24A21}"/>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10" name="Round Same Side Corner Rectangle 109">
                <a:extLst>
                  <a:ext uri="{FF2B5EF4-FFF2-40B4-BE49-F238E27FC236}">
                    <a16:creationId xmlns="" xmlns:a16="http://schemas.microsoft.com/office/drawing/2014/main" id="{630E8359-8C5A-7A44-8E74-6E944A50B2CB}"/>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sp>
        <p:nvSpPr>
          <p:cNvPr id="111" name="Rounded Rectangle 110">
            <a:extLst>
              <a:ext uri="{FF2B5EF4-FFF2-40B4-BE49-F238E27FC236}">
                <a16:creationId xmlns="" xmlns:a16="http://schemas.microsoft.com/office/drawing/2014/main" id="{E5B7C327-B48C-E04D-B88F-560038D101B5}"/>
              </a:ext>
            </a:extLst>
          </p:cNvPr>
          <p:cNvSpPr/>
          <p:nvPr/>
        </p:nvSpPr>
        <p:spPr>
          <a:xfrm>
            <a:off x="7270841" y="1514883"/>
            <a:ext cx="797599" cy="797599"/>
          </a:xfrm>
          <a:prstGeom prst="roundRect">
            <a:avLst/>
          </a:prstGeom>
          <a:solidFill>
            <a:srgbClr val="6964D1"/>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bg1"/>
                </a:solidFill>
              </a:rPr>
              <a:t>CA</a:t>
            </a:r>
            <a:endParaRPr lang="en-US" sz="3200" dirty="0">
              <a:solidFill>
                <a:schemeClr val="bg1"/>
              </a:solidFill>
            </a:endParaRPr>
          </a:p>
        </p:txBody>
      </p:sp>
      <p:sp>
        <p:nvSpPr>
          <p:cNvPr id="112" name="Rounded Rectangle 111">
            <a:extLst>
              <a:ext uri="{FF2B5EF4-FFF2-40B4-BE49-F238E27FC236}">
                <a16:creationId xmlns="" xmlns:a16="http://schemas.microsoft.com/office/drawing/2014/main" id="{474B52E6-6DA5-FC43-8C93-3D90AF6CDFD7}"/>
              </a:ext>
            </a:extLst>
          </p:cNvPr>
          <p:cNvSpPr/>
          <p:nvPr/>
        </p:nvSpPr>
        <p:spPr>
          <a:xfrm>
            <a:off x="2524539" y="1523949"/>
            <a:ext cx="797599" cy="797599"/>
          </a:xfrm>
          <a:prstGeom prst="roundRect">
            <a:avLst/>
          </a:prstGeom>
          <a:solidFill>
            <a:srgbClr val="6964D1"/>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bg1"/>
                </a:solidFill>
              </a:rPr>
              <a:t>CA</a:t>
            </a:r>
            <a:endParaRPr lang="en-US" sz="3200" dirty="0">
              <a:solidFill>
                <a:schemeClr val="bg1"/>
              </a:solidFill>
            </a:endParaRPr>
          </a:p>
        </p:txBody>
      </p:sp>
      <p:pic>
        <p:nvPicPr>
          <p:cNvPr id="3" name="Graphic 2" descr="Safe">
            <a:extLst>
              <a:ext uri="{FF2B5EF4-FFF2-40B4-BE49-F238E27FC236}">
                <a16:creationId xmlns="" xmlns:a16="http://schemas.microsoft.com/office/drawing/2014/main" id="{0F7C1ACA-B40F-F24B-BA48-C2010B8C70D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02313" y="5288829"/>
            <a:ext cx="720000" cy="720000"/>
          </a:xfrm>
          <a:prstGeom prst="rect">
            <a:avLst/>
          </a:prstGeom>
        </p:spPr>
      </p:pic>
      <p:sp>
        <p:nvSpPr>
          <p:cNvPr id="77" name="TextBox 76">
            <a:extLst>
              <a:ext uri="{FF2B5EF4-FFF2-40B4-BE49-F238E27FC236}">
                <a16:creationId xmlns="" xmlns:a16="http://schemas.microsoft.com/office/drawing/2014/main" id="{82056854-3122-004F-8370-4AC83F1E5699}"/>
              </a:ext>
            </a:extLst>
          </p:cNvPr>
          <p:cNvSpPr txBox="1"/>
          <p:nvPr/>
        </p:nvSpPr>
        <p:spPr>
          <a:xfrm>
            <a:off x="2055497" y="5940711"/>
            <a:ext cx="1837804" cy="646331"/>
          </a:xfrm>
          <a:prstGeom prst="rect">
            <a:avLst/>
          </a:prstGeom>
          <a:noFill/>
          <a:effectLst/>
        </p:spPr>
        <p:txBody>
          <a:bodyPr wrap="square" rtlCol="0">
            <a:spAutoFit/>
          </a:bodyPr>
          <a:lstStyle/>
          <a:p>
            <a:pPr algn="ctr"/>
            <a:r>
              <a:rPr lang="en-US" dirty="0">
                <a:cs typeface="Calibri"/>
              </a:rPr>
              <a:t>Hardware Security Module</a:t>
            </a:r>
          </a:p>
        </p:txBody>
      </p:sp>
    </p:spTree>
    <p:extLst>
      <p:ext uri="{BB962C8B-B14F-4D97-AF65-F5344CB8AC3E}">
        <p14:creationId xmlns:p14="http://schemas.microsoft.com/office/powerpoint/2010/main" val="2654012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ounded Rectangle 141">
            <a:extLst>
              <a:ext uri="{FF2B5EF4-FFF2-40B4-BE49-F238E27FC236}">
                <a16:creationId xmlns="" xmlns:a16="http://schemas.microsoft.com/office/drawing/2014/main" id="{22228C24-6BAB-3F45-A527-ADAE8F37B37D}"/>
              </a:ext>
            </a:extLst>
          </p:cNvPr>
          <p:cNvSpPr/>
          <p:nvPr/>
        </p:nvSpPr>
        <p:spPr>
          <a:xfrm>
            <a:off x="5617150" y="1284642"/>
            <a:ext cx="4800000" cy="4800000"/>
          </a:xfrm>
          <a:prstGeom prst="roundRect">
            <a:avLst/>
          </a:prstGeom>
          <a:solidFill>
            <a:srgbClr val="6964D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120000" rtlCol="0" anchor="ctr" anchorCtr="0"/>
          <a:lstStyle/>
          <a:p>
            <a:pPr algn="ctr"/>
            <a:endParaRPr lang="en-US" sz="3200" dirty="0">
              <a:solidFill>
                <a:schemeClr val="bg1"/>
              </a:solidFill>
            </a:endParaRPr>
          </a:p>
        </p:txBody>
      </p:sp>
      <p:sp>
        <p:nvSpPr>
          <p:cNvPr id="2" name="Text Placeholder 1"/>
          <p:cNvSpPr>
            <a:spLocks noGrp="1"/>
          </p:cNvSpPr>
          <p:nvPr>
            <p:ph type="body" sz="quarter" idx="13"/>
          </p:nvPr>
        </p:nvSpPr>
        <p:spPr>
          <a:xfrm>
            <a:off x="394757" y="361944"/>
            <a:ext cx="10358120" cy="492443"/>
          </a:xfrm>
        </p:spPr>
        <p:txBody>
          <a:bodyPr/>
          <a:lstStyle/>
          <a:p>
            <a:r>
              <a:rPr lang="en-US" dirty="0">
                <a:latin typeface="Arial" charset="0"/>
                <a:ea typeface="Arial" charset="0"/>
                <a:cs typeface="Arial" charset="0"/>
              </a:rPr>
              <a:t>How applications interact with the ledger</a:t>
            </a:r>
          </a:p>
        </p:txBody>
      </p:sp>
      <p:cxnSp>
        <p:nvCxnSpPr>
          <p:cNvPr id="123" name="Straight Connector 122">
            <a:extLst>
              <a:ext uri="{FF2B5EF4-FFF2-40B4-BE49-F238E27FC236}">
                <a16:creationId xmlns="" xmlns:a16="http://schemas.microsoft.com/office/drawing/2014/main" id="{F3E09E3C-6973-7C43-8680-F505DA2B8F74}"/>
              </a:ext>
            </a:extLst>
          </p:cNvPr>
          <p:cNvCxnSpPr>
            <a:cxnSpLocks/>
            <a:stCxn id="121" idx="1"/>
            <a:endCxn id="118" idx="0"/>
          </p:cNvCxnSpPr>
          <p:nvPr/>
        </p:nvCxnSpPr>
        <p:spPr>
          <a:xfrm rot="10800000">
            <a:off x="2363799" y="1810677"/>
            <a:ext cx="4999976" cy="1150119"/>
          </a:xfrm>
          <a:prstGeom prst="bentConnector3">
            <a:avLst>
              <a:gd name="adj1" fmla="val 89064"/>
            </a:avLst>
          </a:prstGeom>
          <a:ln w="19050">
            <a:solidFill>
              <a:schemeClr val="accent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 xmlns:a16="http://schemas.microsoft.com/office/drawing/2014/main" id="{58752492-9729-3044-9E29-01E568036924}"/>
              </a:ext>
            </a:extLst>
          </p:cNvPr>
          <p:cNvSpPr txBox="1"/>
          <p:nvPr/>
        </p:nvSpPr>
        <p:spPr>
          <a:xfrm>
            <a:off x="-38946" y="1403819"/>
            <a:ext cx="2222227" cy="646331"/>
          </a:xfrm>
          <a:prstGeom prst="rect">
            <a:avLst/>
          </a:prstGeom>
          <a:noFill/>
          <a:effectLst/>
        </p:spPr>
        <p:txBody>
          <a:bodyPr wrap="square" rtlCol="0">
            <a:spAutoFit/>
          </a:bodyPr>
          <a:lstStyle/>
          <a:p>
            <a:pPr algn="ctr"/>
            <a:r>
              <a:rPr lang="en-US" dirty="0">
                <a:cs typeface="Calibri"/>
              </a:rPr>
              <a:t>Blockchain</a:t>
            </a:r>
          </a:p>
          <a:p>
            <a:pPr algn="ctr"/>
            <a:r>
              <a:rPr lang="en-US" dirty="0">
                <a:cs typeface="Calibri"/>
              </a:rPr>
              <a:t>Developer</a:t>
            </a:r>
            <a:endParaRPr lang="en-US" sz="700" dirty="0">
              <a:cs typeface="Calibri"/>
            </a:endParaRPr>
          </a:p>
        </p:txBody>
      </p:sp>
      <p:grpSp>
        <p:nvGrpSpPr>
          <p:cNvPr id="116" name="Group 115">
            <a:extLst>
              <a:ext uri="{FF2B5EF4-FFF2-40B4-BE49-F238E27FC236}">
                <a16:creationId xmlns="" xmlns:a16="http://schemas.microsoft.com/office/drawing/2014/main" id="{30B08CE3-4972-F74C-BBB0-79F8BF272F4E}"/>
              </a:ext>
            </a:extLst>
          </p:cNvPr>
          <p:cNvGrpSpPr/>
          <p:nvPr/>
        </p:nvGrpSpPr>
        <p:grpSpPr>
          <a:xfrm>
            <a:off x="1890911" y="1284642"/>
            <a:ext cx="472888" cy="765508"/>
            <a:chOff x="5701137" y="2384637"/>
            <a:chExt cx="1133935" cy="1812371"/>
          </a:xfrm>
        </p:grpSpPr>
        <p:sp>
          <p:nvSpPr>
            <p:cNvPr id="117" name="Oval 116">
              <a:extLst>
                <a:ext uri="{FF2B5EF4-FFF2-40B4-BE49-F238E27FC236}">
                  <a16:creationId xmlns="" xmlns:a16="http://schemas.microsoft.com/office/drawing/2014/main" id="{8F79C00B-C6CE-AA4B-A4D4-1A9BE4C3C588}"/>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18" name="Round Same Side Corner Rectangle 117">
              <a:extLst>
                <a:ext uri="{FF2B5EF4-FFF2-40B4-BE49-F238E27FC236}">
                  <a16:creationId xmlns="" xmlns:a16="http://schemas.microsoft.com/office/drawing/2014/main" id="{95F822F5-5148-A348-994C-4CB5F24D8F3C}"/>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cxnSp>
        <p:nvCxnSpPr>
          <p:cNvPr id="119" name="Straight Connector 118">
            <a:extLst>
              <a:ext uri="{FF2B5EF4-FFF2-40B4-BE49-F238E27FC236}">
                <a16:creationId xmlns="" xmlns:a16="http://schemas.microsoft.com/office/drawing/2014/main" id="{7690A3C3-3F8B-A74A-8C0F-997AAF597711}"/>
              </a:ext>
            </a:extLst>
          </p:cNvPr>
          <p:cNvCxnSpPr>
            <a:cxnSpLocks/>
            <a:stCxn id="112" idx="1"/>
            <a:endCxn id="118" idx="0"/>
          </p:cNvCxnSpPr>
          <p:nvPr/>
        </p:nvCxnSpPr>
        <p:spPr>
          <a:xfrm flipH="1">
            <a:off x="2363799" y="1810186"/>
            <a:ext cx="1069091" cy="489"/>
          </a:xfrm>
          <a:prstGeom prst="line">
            <a:avLst/>
          </a:prstGeom>
          <a:ln w="19050">
            <a:solidFill>
              <a:schemeClr val="accent2"/>
            </a:solidFill>
            <a:headEnd type="triangle"/>
          </a:ln>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 xmlns:a16="http://schemas.microsoft.com/office/drawing/2014/main" id="{D7B76DDA-0EAC-8F44-A490-53034F641728}"/>
              </a:ext>
            </a:extLst>
          </p:cNvPr>
          <p:cNvSpPr txBox="1"/>
          <p:nvPr/>
        </p:nvSpPr>
        <p:spPr>
          <a:xfrm>
            <a:off x="2276243" y="1459560"/>
            <a:ext cx="1212190" cy="646331"/>
          </a:xfrm>
          <a:prstGeom prst="rect">
            <a:avLst/>
          </a:prstGeom>
          <a:noFill/>
          <a:effectLst/>
        </p:spPr>
        <p:txBody>
          <a:bodyPr wrap="square" rtlCol="0">
            <a:spAutoFit/>
          </a:bodyPr>
          <a:lstStyle/>
          <a:p>
            <a:pPr algn="ctr"/>
            <a:r>
              <a:rPr lang="en-US" dirty="0">
                <a:cs typeface="Calibri"/>
              </a:rPr>
              <a:t>Develops</a:t>
            </a:r>
            <a:endParaRPr lang="en-US" sz="700" dirty="0">
              <a:cs typeface="Calibri"/>
            </a:endParaRPr>
          </a:p>
        </p:txBody>
      </p:sp>
      <p:sp>
        <p:nvSpPr>
          <p:cNvPr id="121" name="Rounded Rectangle 120">
            <a:extLst>
              <a:ext uri="{FF2B5EF4-FFF2-40B4-BE49-F238E27FC236}">
                <a16:creationId xmlns="" xmlns:a16="http://schemas.microsoft.com/office/drawing/2014/main" id="{DA02FAC0-DB9E-4749-8D72-96071BC661C9}"/>
              </a:ext>
            </a:extLst>
          </p:cNvPr>
          <p:cNvSpPr/>
          <p:nvPr/>
        </p:nvSpPr>
        <p:spPr>
          <a:xfrm>
            <a:off x="7363775" y="2240793"/>
            <a:ext cx="1440000" cy="14400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0" tIns="62400" rIns="0" rtlCol="0" anchor="ctr"/>
          <a:lstStyle/>
          <a:p>
            <a:pPr algn="ctr"/>
            <a:r>
              <a:rPr lang="en-US" sz="1867" dirty="0" err="1">
                <a:solidFill>
                  <a:srgbClr val="000000"/>
                </a:solidFill>
              </a:rPr>
              <a:t>Chaincode</a:t>
            </a:r>
            <a:endParaRPr lang="en-US" sz="1867" dirty="0">
              <a:solidFill>
                <a:srgbClr val="000000"/>
              </a:solidFill>
            </a:endParaRPr>
          </a:p>
        </p:txBody>
      </p:sp>
      <p:cxnSp>
        <p:nvCxnSpPr>
          <p:cNvPr id="122" name="Straight Connector 121">
            <a:extLst>
              <a:ext uri="{FF2B5EF4-FFF2-40B4-BE49-F238E27FC236}">
                <a16:creationId xmlns="" xmlns:a16="http://schemas.microsoft.com/office/drawing/2014/main" id="{DE943016-17C4-3A4F-862A-EE7E78D558E2}"/>
              </a:ext>
            </a:extLst>
          </p:cNvPr>
          <p:cNvCxnSpPr>
            <a:cxnSpLocks/>
            <a:stCxn id="121" idx="0"/>
          </p:cNvCxnSpPr>
          <p:nvPr/>
        </p:nvCxnSpPr>
        <p:spPr>
          <a:xfrm rot="16200000" flipV="1">
            <a:off x="6560060" y="717079"/>
            <a:ext cx="208539" cy="2838891"/>
          </a:xfrm>
          <a:prstGeom prst="bentConnector2">
            <a:avLst/>
          </a:prstGeom>
          <a:ln w="19050">
            <a:solidFill>
              <a:schemeClr val="accent2"/>
            </a:solidFill>
            <a:headEnd type="triangle"/>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 xmlns:a16="http://schemas.microsoft.com/office/drawing/2014/main" id="{6652B21F-2346-FE49-8D5F-80C3B0A2C1C2}"/>
              </a:ext>
            </a:extLst>
          </p:cNvPr>
          <p:cNvSpPr txBox="1"/>
          <p:nvPr/>
        </p:nvSpPr>
        <p:spPr>
          <a:xfrm>
            <a:off x="6058234" y="1711023"/>
            <a:ext cx="1212190" cy="369332"/>
          </a:xfrm>
          <a:prstGeom prst="rect">
            <a:avLst/>
          </a:prstGeom>
          <a:noFill/>
          <a:effectLst/>
        </p:spPr>
        <p:txBody>
          <a:bodyPr wrap="square" rtlCol="0">
            <a:spAutoFit/>
          </a:bodyPr>
          <a:lstStyle/>
          <a:p>
            <a:pPr algn="ctr"/>
            <a:r>
              <a:rPr lang="en-US" dirty="0">
                <a:solidFill>
                  <a:schemeClr val="bg1"/>
                </a:solidFill>
                <a:cs typeface="Calibri"/>
              </a:rPr>
              <a:t>Submits</a:t>
            </a:r>
            <a:endParaRPr lang="en-US" sz="700" dirty="0">
              <a:solidFill>
                <a:schemeClr val="bg1"/>
              </a:solidFill>
              <a:cs typeface="Calibri"/>
            </a:endParaRPr>
          </a:p>
        </p:txBody>
      </p:sp>
      <p:sp>
        <p:nvSpPr>
          <p:cNvPr id="125" name="Document 124">
            <a:extLst>
              <a:ext uri="{FF2B5EF4-FFF2-40B4-BE49-F238E27FC236}">
                <a16:creationId xmlns="" xmlns:a16="http://schemas.microsoft.com/office/drawing/2014/main" id="{B1461AF1-D969-8B40-90F2-CE7FC4F39156}"/>
              </a:ext>
            </a:extLst>
          </p:cNvPr>
          <p:cNvSpPr/>
          <p:nvPr/>
        </p:nvSpPr>
        <p:spPr>
          <a:xfrm>
            <a:off x="5825868" y="4229302"/>
            <a:ext cx="4402667" cy="1229148"/>
          </a:xfrm>
          <a:prstGeom prst="flowChartDocumen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6" name="Rectangle 125">
            <a:extLst>
              <a:ext uri="{FF2B5EF4-FFF2-40B4-BE49-F238E27FC236}">
                <a16:creationId xmlns="" xmlns:a16="http://schemas.microsoft.com/office/drawing/2014/main" id="{8CA7CB01-2777-0449-BBA2-3826A141E23F}"/>
              </a:ext>
            </a:extLst>
          </p:cNvPr>
          <p:cNvSpPr/>
          <p:nvPr/>
        </p:nvSpPr>
        <p:spPr>
          <a:xfrm>
            <a:off x="5986427" y="4384269"/>
            <a:ext cx="480000" cy="4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57CFF"/>
                </a:solidFill>
              </a:rPr>
              <a:t>0</a:t>
            </a:r>
          </a:p>
        </p:txBody>
      </p:sp>
      <p:cxnSp>
        <p:nvCxnSpPr>
          <p:cNvPr id="127" name="Straight Connector 126">
            <a:extLst>
              <a:ext uri="{FF2B5EF4-FFF2-40B4-BE49-F238E27FC236}">
                <a16:creationId xmlns="" xmlns:a16="http://schemas.microsoft.com/office/drawing/2014/main" id="{A5A665CC-864C-0443-A6B8-96DDACEF412B}"/>
              </a:ext>
            </a:extLst>
          </p:cNvPr>
          <p:cNvCxnSpPr>
            <a:stCxn id="126" idx="3"/>
            <a:endCxn id="130" idx="1"/>
          </p:cNvCxnSpPr>
          <p:nvPr/>
        </p:nvCxnSpPr>
        <p:spPr>
          <a:xfrm flipV="1">
            <a:off x="6466427" y="4606695"/>
            <a:ext cx="1500299" cy="17575"/>
          </a:xfrm>
          <a:prstGeom prst="line">
            <a:avLst/>
          </a:prstGeom>
          <a:solidFill>
            <a:schemeClr val="tx2"/>
          </a:solidFill>
          <a:ln w="19050" cmpd="sng">
            <a:solidFill>
              <a:schemeClr val="bg1"/>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8" name="Rectangle 127">
            <a:extLst>
              <a:ext uri="{FF2B5EF4-FFF2-40B4-BE49-F238E27FC236}">
                <a16:creationId xmlns="" xmlns:a16="http://schemas.microsoft.com/office/drawing/2014/main" id="{5DC58DAF-A9A5-C846-AE74-A59AF8B8E2EC}"/>
              </a:ext>
            </a:extLst>
          </p:cNvPr>
          <p:cNvSpPr/>
          <p:nvPr/>
        </p:nvSpPr>
        <p:spPr>
          <a:xfrm>
            <a:off x="6648559" y="4384269"/>
            <a:ext cx="480000" cy="4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57CFF"/>
                </a:solidFill>
              </a:rPr>
              <a:t>1</a:t>
            </a:r>
          </a:p>
        </p:txBody>
      </p:sp>
      <p:sp>
        <p:nvSpPr>
          <p:cNvPr id="129" name="Rectangle 128">
            <a:extLst>
              <a:ext uri="{FF2B5EF4-FFF2-40B4-BE49-F238E27FC236}">
                <a16:creationId xmlns="" xmlns:a16="http://schemas.microsoft.com/office/drawing/2014/main" id="{7CAC91F0-2C89-A24A-B850-17508B7CB8CA}"/>
              </a:ext>
            </a:extLst>
          </p:cNvPr>
          <p:cNvSpPr/>
          <p:nvPr/>
        </p:nvSpPr>
        <p:spPr>
          <a:xfrm>
            <a:off x="7305183" y="4386195"/>
            <a:ext cx="480000" cy="4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57CFF"/>
                </a:solidFill>
              </a:rPr>
              <a:t>2</a:t>
            </a:r>
          </a:p>
        </p:txBody>
      </p:sp>
      <p:sp>
        <p:nvSpPr>
          <p:cNvPr id="130" name="Rectangle 129">
            <a:extLst>
              <a:ext uri="{FF2B5EF4-FFF2-40B4-BE49-F238E27FC236}">
                <a16:creationId xmlns="" xmlns:a16="http://schemas.microsoft.com/office/drawing/2014/main" id="{194F0597-A37E-6745-81B7-CAB9F4E09F6B}"/>
              </a:ext>
            </a:extLst>
          </p:cNvPr>
          <p:cNvSpPr/>
          <p:nvPr/>
        </p:nvSpPr>
        <p:spPr>
          <a:xfrm>
            <a:off x="7966725" y="4366695"/>
            <a:ext cx="480000" cy="4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57CFF"/>
                </a:solidFill>
              </a:rPr>
              <a:t>3</a:t>
            </a:r>
          </a:p>
        </p:txBody>
      </p:sp>
      <p:sp>
        <p:nvSpPr>
          <p:cNvPr id="131" name="Can 130">
            <a:extLst>
              <a:ext uri="{FF2B5EF4-FFF2-40B4-BE49-F238E27FC236}">
                <a16:creationId xmlns="" xmlns:a16="http://schemas.microsoft.com/office/drawing/2014/main" id="{C3C7E7D1-A9C3-B747-89A3-F48A427A4B97}"/>
              </a:ext>
            </a:extLst>
          </p:cNvPr>
          <p:cNvSpPr/>
          <p:nvPr/>
        </p:nvSpPr>
        <p:spPr>
          <a:xfrm>
            <a:off x="8975727" y="4384269"/>
            <a:ext cx="894080" cy="480000"/>
          </a:xfrm>
          <a:prstGeom prst="can">
            <a:avLst/>
          </a:prstGeom>
          <a:solidFill>
            <a:srgbClr val="ED21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2" name="TextBox 131">
            <a:extLst>
              <a:ext uri="{FF2B5EF4-FFF2-40B4-BE49-F238E27FC236}">
                <a16:creationId xmlns="" xmlns:a16="http://schemas.microsoft.com/office/drawing/2014/main" id="{E8996B10-1921-4C43-8BEA-20B4AFE12FD2}"/>
              </a:ext>
            </a:extLst>
          </p:cNvPr>
          <p:cNvSpPr txBox="1"/>
          <p:nvPr/>
        </p:nvSpPr>
        <p:spPr>
          <a:xfrm>
            <a:off x="5911975" y="5367197"/>
            <a:ext cx="1212227" cy="461665"/>
          </a:xfrm>
          <a:prstGeom prst="rect">
            <a:avLst/>
          </a:prstGeom>
          <a:noFill/>
        </p:spPr>
        <p:txBody>
          <a:bodyPr wrap="square" rtlCol="0">
            <a:spAutoFit/>
          </a:bodyPr>
          <a:lstStyle/>
          <a:p>
            <a:r>
              <a:rPr lang="en-US" sz="2400" dirty="0">
                <a:solidFill>
                  <a:schemeClr val="bg1"/>
                </a:solidFill>
              </a:rPr>
              <a:t>Ledger</a:t>
            </a:r>
          </a:p>
        </p:txBody>
      </p:sp>
      <p:sp>
        <p:nvSpPr>
          <p:cNvPr id="133" name="TextBox 132">
            <a:extLst>
              <a:ext uri="{FF2B5EF4-FFF2-40B4-BE49-F238E27FC236}">
                <a16:creationId xmlns="" xmlns:a16="http://schemas.microsoft.com/office/drawing/2014/main" id="{583E3B1D-E2D5-3945-AD20-B35FC36E864F}"/>
              </a:ext>
            </a:extLst>
          </p:cNvPr>
          <p:cNvSpPr txBox="1"/>
          <p:nvPr/>
        </p:nvSpPr>
        <p:spPr>
          <a:xfrm>
            <a:off x="6502181" y="4844381"/>
            <a:ext cx="1704545" cy="400110"/>
          </a:xfrm>
          <a:prstGeom prst="rect">
            <a:avLst/>
          </a:prstGeom>
          <a:noFill/>
        </p:spPr>
        <p:txBody>
          <a:bodyPr wrap="square" rtlCol="0">
            <a:spAutoFit/>
          </a:bodyPr>
          <a:lstStyle/>
          <a:p>
            <a:r>
              <a:rPr lang="en-US" sz="2000" dirty="0" err="1">
                <a:solidFill>
                  <a:schemeClr val="bg1"/>
                </a:solidFill>
              </a:rPr>
              <a:t>Blockchain</a:t>
            </a:r>
            <a:endParaRPr lang="en-US" sz="1467" dirty="0">
              <a:solidFill>
                <a:schemeClr val="bg1"/>
              </a:solidFill>
            </a:endParaRPr>
          </a:p>
        </p:txBody>
      </p:sp>
      <p:sp>
        <p:nvSpPr>
          <p:cNvPr id="134" name="TextBox 133">
            <a:extLst>
              <a:ext uri="{FF2B5EF4-FFF2-40B4-BE49-F238E27FC236}">
                <a16:creationId xmlns="" xmlns:a16="http://schemas.microsoft.com/office/drawing/2014/main" id="{9727715B-185F-394C-8386-307572EF84AD}"/>
              </a:ext>
            </a:extLst>
          </p:cNvPr>
          <p:cNvSpPr txBox="1"/>
          <p:nvPr/>
        </p:nvSpPr>
        <p:spPr>
          <a:xfrm>
            <a:off x="8681117" y="4843875"/>
            <a:ext cx="1483300" cy="379656"/>
          </a:xfrm>
          <a:prstGeom prst="rect">
            <a:avLst/>
          </a:prstGeom>
          <a:noFill/>
        </p:spPr>
        <p:txBody>
          <a:bodyPr wrap="square" rtlCol="0">
            <a:spAutoFit/>
          </a:bodyPr>
          <a:lstStyle/>
          <a:p>
            <a:r>
              <a:rPr lang="en-US" sz="1867">
                <a:solidFill>
                  <a:schemeClr val="bg1"/>
                </a:solidFill>
              </a:rPr>
              <a:t>WorldState</a:t>
            </a:r>
            <a:endParaRPr lang="en-US" sz="1467" dirty="0">
              <a:solidFill>
                <a:schemeClr val="bg1"/>
              </a:solidFill>
            </a:endParaRPr>
          </a:p>
        </p:txBody>
      </p:sp>
      <p:cxnSp>
        <p:nvCxnSpPr>
          <p:cNvPr id="135" name="Straight Connector 134">
            <a:extLst>
              <a:ext uri="{FF2B5EF4-FFF2-40B4-BE49-F238E27FC236}">
                <a16:creationId xmlns="" xmlns:a16="http://schemas.microsoft.com/office/drawing/2014/main" id="{151A6788-E5D4-6F48-A67B-9FD080B68C0C}"/>
              </a:ext>
            </a:extLst>
          </p:cNvPr>
          <p:cNvCxnSpPr>
            <a:cxnSpLocks/>
            <a:stCxn id="131" idx="1"/>
          </p:cNvCxnSpPr>
          <p:nvPr/>
        </p:nvCxnSpPr>
        <p:spPr>
          <a:xfrm rot="16200000" flipV="1">
            <a:off x="8712512" y="3674015"/>
            <a:ext cx="715000" cy="705509"/>
          </a:xfrm>
          <a:prstGeom prst="bentConnector3">
            <a:avLst>
              <a:gd name="adj1" fmla="val 50000"/>
            </a:avLst>
          </a:prstGeom>
          <a:ln w="19050">
            <a:solidFill>
              <a:schemeClr val="accent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 xmlns:a16="http://schemas.microsoft.com/office/drawing/2014/main" id="{FC4AB4B3-C3F8-7345-AA28-796AE05C91B6}"/>
              </a:ext>
            </a:extLst>
          </p:cNvPr>
          <p:cNvSpPr txBox="1"/>
          <p:nvPr/>
        </p:nvSpPr>
        <p:spPr>
          <a:xfrm>
            <a:off x="8713619" y="3328862"/>
            <a:ext cx="1358820" cy="707886"/>
          </a:xfrm>
          <a:prstGeom prst="rect">
            <a:avLst/>
          </a:prstGeom>
          <a:noFill/>
          <a:effectLst/>
        </p:spPr>
        <p:txBody>
          <a:bodyPr wrap="square" rtlCol="0">
            <a:spAutoFit/>
          </a:bodyPr>
          <a:lstStyle/>
          <a:p>
            <a:pPr algn="ctr"/>
            <a:r>
              <a:rPr lang="en-US" sz="2000" dirty="0">
                <a:solidFill>
                  <a:schemeClr val="bg1"/>
                </a:solidFill>
                <a:cs typeface="Calibri"/>
              </a:rPr>
              <a:t>Get, Put, Delete</a:t>
            </a:r>
            <a:endParaRPr lang="en-US" sz="800" dirty="0">
              <a:solidFill>
                <a:schemeClr val="bg1"/>
              </a:solidFill>
              <a:cs typeface="Calibri"/>
            </a:endParaRPr>
          </a:p>
        </p:txBody>
      </p:sp>
      <p:cxnSp>
        <p:nvCxnSpPr>
          <p:cNvPr id="137" name="Straight Connector 134">
            <a:extLst>
              <a:ext uri="{FF2B5EF4-FFF2-40B4-BE49-F238E27FC236}">
                <a16:creationId xmlns="" xmlns:a16="http://schemas.microsoft.com/office/drawing/2014/main" id="{161D45F9-2434-924F-A1F3-6FC479EC4741}"/>
              </a:ext>
            </a:extLst>
          </p:cNvPr>
          <p:cNvCxnSpPr>
            <a:cxnSpLocks/>
            <a:stCxn id="130" idx="0"/>
          </p:cNvCxnSpPr>
          <p:nvPr/>
        </p:nvCxnSpPr>
        <p:spPr>
          <a:xfrm rot="16200000" flipV="1">
            <a:off x="7798762" y="3958731"/>
            <a:ext cx="685901" cy="130027"/>
          </a:xfrm>
          <a:prstGeom prst="bentConnector3">
            <a:avLst>
              <a:gd name="adj1" fmla="val 50000"/>
            </a:avLst>
          </a:prstGeom>
          <a:ln w="19050">
            <a:solidFill>
              <a:schemeClr val="accent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 xmlns:a16="http://schemas.microsoft.com/office/drawing/2014/main" id="{0500599F-112A-7147-8952-4884E9CA41F6}"/>
              </a:ext>
            </a:extLst>
          </p:cNvPr>
          <p:cNvSpPr txBox="1"/>
          <p:nvPr/>
        </p:nvSpPr>
        <p:spPr>
          <a:xfrm>
            <a:off x="6888559" y="3608506"/>
            <a:ext cx="1358820" cy="369332"/>
          </a:xfrm>
          <a:prstGeom prst="rect">
            <a:avLst/>
          </a:prstGeom>
          <a:noFill/>
          <a:effectLst/>
        </p:spPr>
        <p:txBody>
          <a:bodyPr wrap="square" rtlCol="0">
            <a:spAutoFit/>
          </a:bodyPr>
          <a:lstStyle/>
          <a:p>
            <a:pPr algn="ctr"/>
            <a:r>
              <a:rPr lang="en-US" dirty="0">
                <a:solidFill>
                  <a:schemeClr val="bg1"/>
                </a:solidFill>
                <a:cs typeface="Calibri"/>
              </a:rPr>
              <a:t>Record</a:t>
            </a:r>
            <a:endParaRPr lang="en-US" sz="700" dirty="0">
              <a:solidFill>
                <a:schemeClr val="bg1"/>
              </a:solidFill>
              <a:cs typeface="Calibri"/>
            </a:endParaRPr>
          </a:p>
        </p:txBody>
      </p:sp>
      <p:cxnSp>
        <p:nvCxnSpPr>
          <p:cNvPr id="139" name="Straight Connector 121">
            <a:extLst>
              <a:ext uri="{FF2B5EF4-FFF2-40B4-BE49-F238E27FC236}">
                <a16:creationId xmlns="" xmlns:a16="http://schemas.microsoft.com/office/drawing/2014/main" id="{30432A3C-A85A-B645-B011-3436CD4A2EC2}"/>
              </a:ext>
            </a:extLst>
          </p:cNvPr>
          <p:cNvCxnSpPr>
            <a:cxnSpLocks/>
          </p:cNvCxnSpPr>
          <p:nvPr/>
        </p:nvCxnSpPr>
        <p:spPr>
          <a:xfrm rot="10800000">
            <a:off x="5257635" y="1571201"/>
            <a:ext cx="4694804" cy="2656089"/>
          </a:xfrm>
          <a:prstGeom prst="bentConnector3">
            <a:avLst>
              <a:gd name="adj1" fmla="val -83"/>
            </a:avLst>
          </a:prstGeom>
          <a:ln w="19050">
            <a:solidFill>
              <a:schemeClr val="accent2"/>
            </a:solidFill>
            <a:headEnd type="triangle"/>
          </a:ln>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 xmlns:a16="http://schemas.microsoft.com/office/drawing/2014/main" id="{CE94F0D0-199E-0242-8090-DBBF1FF1D823}"/>
              </a:ext>
            </a:extLst>
          </p:cNvPr>
          <p:cNvSpPr txBox="1"/>
          <p:nvPr/>
        </p:nvSpPr>
        <p:spPr>
          <a:xfrm>
            <a:off x="7302117" y="1222888"/>
            <a:ext cx="1212190" cy="646331"/>
          </a:xfrm>
          <a:prstGeom prst="rect">
            <a:avLst/>
          </a:prstGeom>
          <a:noFill/>
          <a:effectLst/>
        </p:spPr>
        <p:txBody>
          <a:bodyPr wrap="square" rtlCol="0">
            <a:spAutoFit/>
          </a:bodyPr>
          <a:lstStyle/>
          <a:p>
            <a:pPr algn="ctr"/>
            <a:r>
              <a:rPr lang="en-US" dirty="0">
                <a:solidFill>
                  <a:schemeClr val="bg1"/>
                </a:solidFill>
                <a:cs typeface="Calibri"/>
              </a:rPr>
              <a:t>Accesses</a:t>
            </a:r>
            <a:endParaRPr lang="en-US" sz="700" dirty="0">
              <a:solidFill>
                <a:schemeClr val="bg1"/>
              </a:solidFill>
              <a:cs typeface="Calibri"/>
            </a:endParaRPr>
          </a:p>
        </p:txBody>
      </p:sp>
      <p:cxnSp>
        <p:nvCxnSpPr>
          <p:cNvPr id="141" name="Straight Connector 140">
            <a:extLst>
              <a:ext uri="{FF2B5EF4-FFF2-40B4-BE49-F238E27FC236}">
                <a16:creationId xmlns="" xmlns:a16="http://schemas.microsoft.com/office/drawing/2014/main" id="{B212A359-A7A2-BD44-92E0-C848DD43BFB8}"/>
              </a:ext>
            </a:extLst>
          </p:cNvPr>
          <p:cNvCxnSpPr>
            <a:cxnSpLocks/>
            <a:endCxn id="121" idx="3"/>
          </p:cNvCxnSpPr>
          <p:nvPr/>
        </p:nvCxnSpPr>
        <p:spPr>
          <a:xfrm flipH="1">
            <a:off x="8803775" y="2960793"/>
            <a:ext cx="1148664" cy="0"/>
          </a:xfrm>
          <a:prstGeom prst="line">
            <a:avLst/>
          </a:prstGeom>
          <a:ln w="19050">
            <a:solidFill>
              <a:schemeClr val="accent2"/>
            </a:solidFill>
            <a:headEnd type="triangle"/>
            <a:tailEnd type="none"/>
          </a:ln>
        </p:spPr>
        <p:style>
          <a:lnRef idx="2">
            <a:schemeClr val="accent1"/>
          </a:lnRef>
          <a:fillRef idx="0">
            <a:schemeClr val="accent1"/>
          </a:fillRef>
          <a:effectRef idx="1">
            <a:schemeClr val="accent1"/>
          </a:effectRef>
          <a:fontRef idx="minor">
            <a:schemeClr val="tx1"/>
          </a:fontRef>
        </p:style>
      </p:cxnSp>
      <p:grpSp>
        <p:nvGrpSpPr>
          <p:cNvPr id="154" name="Group 153">
            <a:extLst>
              <a:ext uri="{FF2B5EF4-FFF2-40B4-BE49-F238E27FC236}">
                <a16:creationId xmlns="" xmlns:a16="http://schemas.microsoft.com/office/drawing/2014/main" id="{8D0E817F-C51E-6743-BEAD-CA20E6742545}"/>
              </a:ext>
            </a:extLst>
          </p:cNvPr>
          <p:cNvGrpSpPr/>
          <p:nvPr/>
        </p:nvGrpSpPr>
        <p:grpSpPr>
          <a:xfrm>
            <a:off x="3350979" y="1349328"/>
            <a:ext cx="1906655" cy="921713"/>
            <a:chOff x="4120187" y="638607"/>
            <a:chExt cx="1429991" cy="691285"/>
          </a:xfrm>
        </p:grpSpPr>
        <p:grpSp>
          <p:nvGrpSpPr>
            <p:cNvPr id="110" name="Group 109">
              <a:extLst>
                <a:ext uri="{FF2B5EF4-FFF2-40B4-BE49-F238E27FC236}">
                  <a16:creationId xmlns="" xmlns:a16="http://schemas.microsoft.com/office/drawing/2014/main" id="{3976073E-F2F7-FC4A-B6DA-22A1E7BE534B}"/>
                </a:ext>
              </a:extLst>
            </p:cNvPr>
            <p:cNvGrpSpPr/>
            <p:nvPr/>
          </p:nvGrpSpPr>
          <p:grpSpPr>
            <a:xfrm>
              <a:off x="4181620" y="638607"/>
              <a:ext cx="1359918" cy="691285"/>
              <a:chOff x="265172" y="2308763"/>
              <a:chExt cx="712071" cy="676800"/>
            </a:xfrm>
          </p:grpSpPr>
          <p:sp>
            <p:nvSpPr>
              <p:cNvPr id="112" name="Rounded Rectangle 111">
                <a:extLst>
                  <a:ext uri="{FF2B5EF4-FFF2-40B4-BE49-F238E27FC236}">
                    <a16:creationId xmlns="" xmlns:a16="http://schemas.microsoft.com/office/drawing/2014/main" id="{3F2B2CE9-B322-7D4C-9272-78938EDDFA1E}"/>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tx1"/>
                  </a:solidFill>
                </a:endParaRPr>
              </a:p>
            </p:txBody>
          </p:sp>
          <p:cxnSp>
            <p:nvCxnSpPr>
              <p:cNvPr id="113" name="Straight Connector 112">
                <a:extLst>
                  <a:ext uri="{FF2B5EF4-FFF2-40B4-BE49-F238E27FC236}">
                    <a16:creationId xmlns="" xmlns:a16="http://schemas.microsoft.com/office/drawing/2014/main" id="{D428DE91-77B7-4E46-B9F2-D2516F76B72D}"/>
                  </a:ext>
                </a:extLst>
              </p:cNvPr>
              <p:cNvCxnSpPr/>
              <p:nvPr/>
            </p:nvCxnSpPr>
            <p:spPr>
              <a:xfrm>
                <a:off x="712941"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11" name="TextBox 110">
              <a:extLst>
                <a:ext uri="{FF2B5EF4-FFF2-40B4-BE49-F238E27FC236}">
                  <a16:creationId xmlns="" xmlns:a16="http://schemas.microsoft.com/office/drawing/2014/main" id="{067E4A52-044C-CF43-AEA1-B4C3459E14BB}"/>
                </a:ext>
              </a:extLst>
            </p:cNvPr>
            <p:cNvSpPr txBox="1"/>
            <p:nvPr/>
          </p:nvSpPr>
          <p:spPr>
            <a:xfrm>
              <a:off x="5027800" y="836698"/>
              <a:ext cx="522378" cy="253916"/>
            </a:xfrm>
            <a:prstGeom prst="rect">
              <a:avLst/>
            </a:prstGeom>
            <a:noFill/>
            <a:ln>
              <a:noFill/>
            </a:ln>
          </p:spPr>
          <p:txBody>
            <a:bodyPr wrap="square" rtlCol="0">
              <a:spAutoFit/>
            </a:bodyPr>
            <a:lstStyle/>
            <a:p>
              <a:pPr algn="ctr"/>
              <a:r>
                <a:rPr lang="en-US" sz="1600" dirty="0"/>
                <a:t>SDK</a:t>
              </a:r>
            </a:p>
          </p:txBody>
        </p:sp>
        <p:sp>
          <p:nvSpPr>
            <p:cNvPr id="105" name="Rectangle 104">
              <a:extLst>
                <a:ext uri="{FF2B5EF4-FFF2-40B4-BE49-F238E27FC236}">
                  <a16:creationId xmlns="" xmlns:a16="http://schemas.microsoft.com/office/drawing/2014/main" id="{06D80B1E-EC93-C64E-82F8-A3BFAB572DDE}"/>
                </a:ext>
              </a:extLst>
            </p:cNvPr>
            <p:cNvSpPr/>
            <p:nvPr/>
          </p:nvSpPr>
          <p:spPr>
            <a:xfrm>
              <a:off x="4120187" y="829496"/>
              <a:ext cx="985529" cy="253916"/>
            </a:xfrm>
            <a:prstGeom prst="rect">
              <a:avLst/>
            </a:prstGeom>
            <a:ln>
              <a:noFill/>
            </a:ln>
          </p:spPr>
          <p:txBody>
            <a:bodyPr wrap="square">
              <a:spAutoFit/>
            </a:bodyPr>
            <a:lstStyle/>
            <a:p>
              <a:pPr lvl="0" algn="ctr"/>
              <a:r>
                <a:rPr lang="en-US" sz="1600" dirty="0">
                  <a:cs typeface="Calibri"/>
                </a:rPr>
                <a:t>Application</a:t>
              </a:r>
            </a:p>
          </p:txBody>
        </p:sp>
      </p:grpSp>
      <p:cxnSp>
        <p:nvCxnSpPr>
          <p:cNvPr id="145" name="Elbow Connector 301">
            <a:extLst>
              <a:ext uri="{FF2B5EF4-FFF2-40B4-BE49-F238E27FC236}">
                <a16:creationId xmlns="" xmlns:a16="http://schemas.microsoft.com/office/drawing/2014/main" id="{0D8D03A5-B0C4-8B49-9CD8-068519062151}"/>
              </a:ext>
            </a:extLst>
          </p:cNvPr>
          <p:cNvCxnSpPr>
            <a:cxnSpLocks/>
            <a:stCxn id="146" idx="2"/>
            <a:endCxn id="125" idx="3"/>
          </p:cNvCxnSpPr>
          <p:nvPr/>
        </p:nvCxnSpPr>
        <p:spPr>
          <a:xfrm flipH="1" flipV="1">
            <a:off x="10228535" y="4843876"/>
            <a:ext cx="792701" cy="3157"/>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6" name="Oval 145">
            <a:extLst>
              <a:ext uri="{FF2B5EF4-FFF2-40B4-BE49-F238E27FC236}">
                <a16:creationId xmlns="" xmlns:a16="http://schemas.microsoft.com/office/drawing/2014/main" id="{6E0DD015-5081-2F40-A2DF-550FF66BEF0B}"/>
              </a:ext>
            </a:extLst>
          </p:cNvPr>
          <p:cNvSpPr/>
          <p:nvPr/>
        </p:nvSpPr>
        <p:spPr>
          <a:xfrm>
            <a:off x="11021236" y="4692897"/>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7" name="TextBox 146">
            <a:extLst>
              <a:ext uri="{FF2B5EF4-FFF2-40B4-BE49-F238E27FC236}">
                <a16:creationId xmlns="" xmlns:a16="http://schemas.microsoft.com/office/drawing/2014/main" id="{51579949-181F-2F40-88DF-E7EF195BF44F}"/>
              </a:ext>
            </a:extLst>
          </p:cNvPr>
          <p:cNvSpPr txBox="1"/>
          <p:nvPr/>
        </p:nvSpPr>
        <p:spPr>
          <a:xfrm>
            <a:off x="11024790" y="4658502"/>
            <a:ext cx="242374" cy="338554"/>
          </a:xfrm>
          <a:prstGeom prst="rect">
            <a:avLst/>
          </a:prstGeom>
          <a:noFill/>
        </p:spPr>
        <p:txBody>
          <a:bodyPr wrap="none" rtlCol="0">
            <a:spAutoFit/>
          </a:bodyPr>
          <a:lstStyle/>
          <a:p>
            <a:r>
              <a:rPr lang="en-US" sz="1600" dirty="0">
                <a:solidFill>
                  <a:srgbClr val="FF3220"/>
                </a:solidFill>
              </a:rPr>
              <a:t>!</a:t>
            </a:r>
          </a:p>
        </p:txBody>
      </p:sp>
      <p:sp>
        <p:nvSpPr>
          <p:cNvPr id="148" name="TextBox 147">
            <a:extLst>
              <a:ext uri="{FF2B5EF4-FFF2-40B4-BE49-F238E27FC236}">
                <a16:creationId xmlns="" xmlns:a16="http://schemas.microsoft.com/office/drawing/2014/main" id="{71B082A8-6473-CC4E-A651-942EECA1D0DE}"/>
              </a:ext>
            </a:extLst>
          </p:cNvPr>
          <p:cNvSpPr txBox="1"/>
          <p:nvPr/>
        </p:nvSpPr>
        <p:spPr>
          <a:xfrm>
            <a:off x="10201882" y="4563329"/>
            <a:ext cx="1101991" cy="276999"/>
          </a:xfrm>
          <a:prstGeom prst="rect">
            <a:avLst/>
          </a:prstGeom>
          <a:noFill/>
          <a:effectLst/>
        </p:spPr>
        <p:txBody>
          <a:bodyPr wrap="square" rtlCol="0">
            <a:spAutoFit/>
          </a:bodyPr>
          <a:lstStyle/>
          <a:p>
            <a:pPr algn="ctr"/>
            <a:r>
              <a:rPr lang="en-US" sz="1200" dirty="0">
                <a:cs typeface="Calibri"/>
              </a:rPr>
              <a:t>Emits</a:t>
            </a:r>
            <a:endParaRPr lang="en-US" sz="400" dirty="0">
              <a:cs typeface="Calibri"/>
            </a:endParaRPr>
          </a:p>
        </p:txBody>
      </p:sp>
      <p:cxnSp>
        <p:nvCxnSpPr>
          <p:cNvPr id="149" name="Elbow Connector 301">
            <a:extLst>
              <a:ext uri="{FF2B5EF4-FFF2-40B4-BE49-F238E27FC236}">
                <a16:creationId xmlns="" xmlns:a16="http://schemas.microsoft.com/office/drawing/2014/main" id="{60A9C39B-B58C-C34D-8031-8DC80CB8CFB0}"/>
              </a:ext>
            </a:extLst>
          </p:cNvPr>
          <p:cNvCxnSpPr>
            <a:cxnSpLocks/>
            <a:stCxn id="152" idx="1"/>
          </p:cNvCxnSpPr>
          <p:nvPr/>
        </p:nvCxnSpPr>
        <p:spPr>
          <a:xfrm flipH="1">
            <a:off x="8826431" y="3232865"/>
            <a:ext cx="2201912" cy="34869"/>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 xmlns:a16="http://schemas.microsoft.com/office/drawing/2014/main" id="{69A81E80-4588-F74A-9080-6955A5AF8CD7}"/>
              </a:ext>
            </a:extLst>
          </p:cNvPr>
          <p:cNvSpPr txBox="1"/>
          <p:nvPr/>
        </p:nvSpPr>
        <p:spPr>
          <a:xfrm>
            <a:off x="10201882" y="2968913"/>
            <a:ext cx="1101991" cy="276999"/>
          </a:xfrm>
          <a:prstGeom prst="rect">
            <a:avLst/>
          </a:prstGeom>
          <a:noFill/>
          <a:effectLst/>
        </p:spPr>
        <p:txBody>
          <a:bodyPr wrap="square" rtlCol="0">
            <a:spAutoFit/>
          </a:bodyPr>
          <a:lstStyle/>
          <a:p>
            <a:pPr algn="ctr"/>
            <a:r>
              <a:rPr lang="en-US" sz="1200" dirty="0">
                <a:cs typeface="Calibri"/>
              </a:rPr>
              <a:t>Emits</a:t>
            </a:r>
            <a:endParaRPr lang="en-US" sz="400" dirty="0">
              <a:cs typeface="Calibri"/>
            </a:endParaRPr>
          </a:p>
        </p:txBody>
      </p:sp>
      <p:sp>
        <p:nvSpPr>
          <p:cNvPr id="151" name="Oval 150">
            <a:extLst>
              <a:ext uri="{FF2B5EF4-FFF2-40B4-BE49-F238E27FC236}">
                <a16:creationId xmlns="" xmlns:a16="http://schemas.microsoft.com/office/drawing/2014/main" id="{8CB5E511-E3C3-7442-8EDB-0D4E2E5ECC45}"/>
              </a:ext>
            </a:extLst>
          </p:cNvPr>
          <p:cNvSpPr/>
          <p:nvPr/>
        </p:nvSpPr>
        <p:spPr>
          <a:xfrm>
            <a:off x="11024789" y="3097984"/>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2" name="TextBox 151">
            <a:extLst>
              <a:ext uri="{FF2B5EF4-FFF2-40B4-BE49-F238E27FC236}">
                <a16:creationId xmlns="" xmlns:a16="http://schemas.microsoft.com/office/drawing/2014/main" id="{BD7E911E-D0A0-1342-B427-69EEE95C7886}"/>
              </a:ext>
            </a:extLst>
          </p:cNvPr>
          <p:cNvSpPr txBox="1"/>
          <p:nvPr/>
        </p:nvSpPr>
        <p:spPr>
          <a:xfrm>
            <a:off x="11028343" y="3063588"/>
            <a:ext cx="242374" cy="338554"/>
          </a:xfrm>
          <a:prstGeom prst="rect">
            <a:avLst/>
          </a:prstGeom>
          <a:noFill/>
        </p:spPr>
        <p:txBody>
          <a:bodyPr wrap="none" rtlCol="0">
            <a:spAutoFit/>
          </a:bodyPr>
          <a:lstStyle/>
          <a:p>
            <a:r>
              <a:rPr lang="en-US" sz="1600" dirty="0">
                <a:solidFill>
                  <a:srgbClr val="FF3220"/>
                </a:solidFill>
              </a:rPr>
              <a:t>!</a:t>
            </a:r>
          </a:p>
        </p:txBody>
      </p:sp>
      <p:sp>
        <p:nvSpPr>
          <p:cNvPr id="173" name="TextBox 172">
            <a:extLst>
              <a:ext uri="{FF2B5EF4-FFF2-40B4-BE49-F238E27FC236}">
                <a16:creationId xmlns="" xmlns:a16="http://schemas.microsoft.com/office/drawing/2014/main" id="{87D5FF10-1882-3844-80CE-830B124FD63C}"/>
              </a:ext>
            </a:extLst>
          </p:cNvPr>
          <p:cNvSpPr txBox="1"/>
          <p:nvPr/>
        </p:nvSpPr>
        <p:spPr>
          <a:xfrm>
            <a:off x="7779797" y="6127057"/>
            <a:ext cx="1212227" cy="461665"/>
          </a:xfrm>
          <a:prstGeom prst="rect">
            <a:avLst/>
          </a:prstGeom>
          <a:noFill/>
        </p:spPr>
        <p:txBody>
          <a:bodyPr wrap="square" rtlCol="0">
            <a:spAutoFit/>
          </a:bodyPr>
          <a:lstStyle/>
          <a:p>
            <a:r>
              <a:rPr lang="en-US" sz="2400" dirty="0"/>
              <a:t>Peer</a:t>
            </a:r>
          </a:p>
        </p:txBody>
      </p:sp>
    </p:spTree>
    <p:extLst>
      <p:ext uri="{BB962C8B-B14F-4D97-AF65-F5344CB8AC3E}">
        <p14:creationId xmlns:p14="http://schemas.microsoft.com/office/powerpoint/2010/main" val="385942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a:latin typeface="Ubuntu" panose="020B0504030602030204" pitchFamily="34" charset="0"/>
              </a:rPr>
              <a:t>Architectural Overview</a:t>
            </a:r>
            <a:endParaRPr lang="en-US" sz="4800" b="1" dirty="0">
              <a:latin typeface="Ubuntu" panose="020B0504030602030204" pitchFamily="34" charset="0"/>
              <a:ea typeface="Arial" charset="0"/>
              <a:cs typeface="Arial" charset="0"/>
            </a:endParaRPr>
          </a:p>
          <a:p>
            <a:endParaRPr lang="en-US" sz="4800" b="1" i="1" dirty="0">
              <a:latin typeface="Ubuntu" panose="020B0504030602030204" pitchFamily="34" charset="0"/>
            </a:endParaRPr>
          </a:p>
        </p:txBody>
      </p:sp>
    </p:spTree>
    <p:extLst>
      <p:ext uri="{BB962C8B-B14F-4D97-AF65-F5344CB8AC3E}">
        <p14:creationId xmlns:p14="http://schemas.microsoft.com/office/powerpoint/2010/main" val="80691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887315" y="3020752"/>
            <a:ext cx="5620853" cy="3232984"/>
          </a:xfrm>
          <a:prstGeom prst="roundRect">
            <a:avLst/>
          </a:prstGeom>
          <a:solidFill>
            <a:srgbClr val="BAFAFF">
              <a:alpha val="25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6" name="Rounded Rectangle 115"/>
          <p:cNvSpPr/>
          <p:nvPr/>
        </p:nvSpPr>
        <p:spPr>
          <a:xfrm>
            <a:off x="887314" y="1803737"/>
            <a:ext cx="10462033" cy="799487"/>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grpSp>
        <p:nvGrpSpPr>
          <p:cNvPr id="4" name="Network Service Provider"/>
          <p:cNvGrpSpPr/>
          <p:nvPr/>
        </p:nvGrpSpPr>
        <p:grpSpPr>
          <a:xfrm>
            <a:off x="1827615" y="835102"/>
            <a:ext cx="5079134" cy="5508350"/>
            <a:chOff x="1370711" y="626326"/>
            <a:chExt cx="3809351" cy="4131263"/>
          </a:xfrm>
        </p:grpSpPr>
        <p:sp>
          <p:nvSpPr>
            <p:cNvPr id="27" name="Rounded Rectangle 26"/>
            <p:cNvSpPr/>
            <p:nvPr/>
          </p:nvSpPr>
          <p:spPr>
            <a:xfrm>
              <a:off x="2845219" y="3099177"/>
              <a:ext cx="1766176" cy="1245547"/>
            </a:xfrm>
            <a:prstGeom prst="roundRect">
              <a:avLst>
                <a:gd name="adj" fmla="val 11242"/>
              </a:avLst>
            </a:prstGeom>
            <a:solidFill>
              <a:srgbClr val="92D050">
                <a:alpha val="44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3" name="Rounded Rectangle 112"/>
            <p:cNvSpPr/>
            <p:nvPr/>
          </p:nvSpPr>
          <p:spPr>
            <a:xfrm>
              <a:off x="1554408" y="2612974"/>
              <a:ext cx="3236055" cy="2007152"/>
            </a:xfrm>
            <a:prstGeom prst="roundRect">
              <a:avLst/>
            </a:prstGeom>
            <a:solidFill>
              <a:srgbClr val="BAFAFF">
                <a:alpha val="40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chemeClr val="tx1"/>
                </a:solidFill>
                <a:latin typeface="Arial" charset="0"/>
                <a:ea typeface="Arial" charset="0"/>
                <a:cs typeface="Arial" charset="0"/>
              </a:endParaRPr>
            </a:p>
          </p:txBody>
        </p:sp>
        <p:sp>
          <p:nvSpPr>
            <p:cNvPr id="11" name="Rectangle 10"/>
            <p:cNvSpPr/>
            <p:nvPr/>
          </p:nvSpPr>
          <p:spPr>
            <a:xfrm>
              <a:off x="1554409" y="626326"/>
              <a:ext cx="1050719" cy="692498"/>
            </a:xfrm>
            <a:prstGeom prst="rect">
              <a:avLst/>
            </a:prstGeom>
            <a:ln>
              <a:noFill/>
            </a:ln>
          </p:spPr>
          <p:txBody>
            <a:bodyPr wrap="square">
              <a:spAutoFit/>
            </a:bodyPr>
            <a:lstStyle/>
            <a:p>
              <a:pPr lvl="0" algn="ctr"/>
              <a:r>
                <a:rPr lang="en-US" dirty="0">
                  <a:solidFill>
                    <a:srgbClr val="00B0F0"/>
                  </a:solidFill>
                  <a:latin typeface="Arial" charset="0"/>
                  <a:ea typeface="Arial" charset="0"/>
                  <a:cs typeface="Arial" charset="0"/>
                </a:rPr>
                <a:t>Network Service Provider</a:t>
              </a:r>
            </a:p>
          </p:txBody>
        </p:sp>
        <p:sp>
          <p:nvSpPr>
            <p:cNvPr id="26" name="TextBox 25"/>
            <p:cNvSpPr txBox="1"/>
            <p:nvPr/>
          </p:nvSpPr>
          <p:spPr>
            <a:xfrm>
              <a:off x="1667558" y="2627218"/>
              <a:ext cx="897850" cy="346249"/>
            </a:xfrm>
            <a:prstGeom prst="rect">
              <a:avLst/>
            </a:prstGeom>
            <a:noFill/>
            <a:effectLst/>
          </p:spPr>
          <p:txBody>
            <a:bodyPr wrap="square" rtlCol="0">
              <a:spAutoFit/>
            </a:bodyPr>
            <a:lstStyle/>
            <a:p>
              <a:r>
                <a:rPr lang="en-US" sz="1200" b="1" dirty="0">
                  <a:latin typeface="Arial" charset="0"/>
                  <a:ea typeface="Arial" charset="0"/>
                  <a:cs typeface="Arial" charset="0"/>
                </a:rPr>
                <a:t>Hyperledger Fabric</a:t>
              </a:r>
            </a:p>
          </p:txBody>
        </p:sp>
        <p:sp>
          <p:nvSpPr>
            <p:cNvPr id="124" name="Rectangle 123"/>
            <p:cNvSpPr/>
            <p:nvPr/>
          </p:nvSpPr>
          <p:spPr>
            <a:xfrm>
              <a:off x="1370711" y="1932386"/>
              <a:ext cx="762694" cy="253916"/>
            </a:xfrm>
            <a:prstGeom prst="rect">
              <a:avLst/>
            </a:prstGeom>
            <a:ln>
              <a:noFill/>
            </a:ln>
          </p:spPr>
          <p:txBody>
            <a:bodyPr wrap="square">
              <a:spAutoFit/>
            </a:bodyPr>
            <a:lstStyle/>
            <a:p>
              <a:pPr lvl="0" algn="r"/>
              <a:r>
                <a:rPr lang="en-US" sz="1600" dirty="0">
                  <a:solidFill>
                    <a:srgbClr val="0164FF"/>
                  </a:solidFill>
                  <a:latin typeface="Arial" charset="0"/>
                  <a:ea typeface="Arial" charset="0"/>
                  <a:cs typeface="Arial" charset="0"/>
                </a:rPr>
                <a:t>governs</a:t>
              </a:r>
            </a:p>
          </p:txBody>
        </p:sp>
        <p:cxnSp>
          <p:nvCxnSpPr>
            <p:cNvPr id="138" name="Straight Arrow Connector 137"/>
            <p:cNvCxnSpPr/>
            <p:nvPr/>
          </p:nvCxnSpPr>
          <p:spPr>
            <a:xfrm>
              <a:off x="2135058" y="1941023"/>
              <a:ext cx="5483" cy="68441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1897090" y="3106104"/>
              <a:ext cx="912612" cy="1284938"/>
              <a:chOff x="1897090" y="3106104"/>
              <a:chExt cx="912612" cy="1284938"/>
            </a:xfrm>
          </p:grpSpPr>
          <p:sp>
            <p:nvSpPr>
              <p:cNvPr id="706" name="Rounded Rectangle 705"/>
              <p:cNvSpPr/>
              <p:nvPr/>
            </p:nvSpPr>
            <p:spPr>
              <a:xfrm>
                <a:off x="1921176" y="3106104"/>
                <a:ext cx="670732" cy="693671"/>
              </a:xfrm>
              <a:prstGeom prst="roundRect">
                <a:avLst/>
              </a:prstGeom>
              <a:solidFill>
                <a:srgbClr val="92D050"/>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293" name="TextBox 292"/>
              <p:cNvSpPr txBox="1"/>
              <p:nvPr/>
            </p:nvSpPr>
            <p:spPr>
              <a:xfrm>
                <a:off x="1897090" y="3767794"/>
                <a:ext cx="734426" cy="623248"/>
              </a:xfrm>
              <a:prstGeom prst="rect">
                <a:avLst/>
              </a:prstGeom>
              <a:noFill/>
              <a:effectLst/>
            </p:spPr>
            <p:txBody>
              <a:bodyPr wrap="square" rtlCol="0">
                <a:spAutoFit/>
              </a:bodyPr>
              <a:lstStyle/>
              <a:p>
                <a:pPr algn="ctr"/>
                <a:r>
                  <a:rPr lang="en-US" sz="1600" dirty="0">
                    <a:latin typeface="Arial" charset="0"/>
                    <a:ea typeface="Arial" charset="0"/>
                    <a:cs typeface="Arial" charset="0"/>
                  </a:rPr>
                  <a:t>Ordering Service</a:t>
                </a:r>
              </a:p>
            </p:txBody>
          </p:sp>
          <p:grpSp>
            <p:nvGrpSpPr>
              <p:cNvPr id="655" name="Group 654"/>
              <p:cNvGrpSpPr/>
              <p:nvPr/>
            </p:nvGrpSpPr>
            <p:grpSpPr>
              <a:xfrm>
                <a:off x="1963760" y="3147266"/>
                <a:ext cx="845942" cy="598897"/>
                <a:chOff x="-488077" y="1086441"/>
                <a:chExt cx="845942" cy="598897"/>
              </a:xfrm>
            </p:grpSpPr>
            <p:cxnSp>
              <p:nvCxnSpPr>
                <p:cNvPr id="648" name="Straight Arrow Connector 647"/>
                <p:cNvCxnSpPr/>
                <p:nvPr/>
              </p:nvCxnSpPr>
              <p:spPr>
                <a:xfrm flipV="1">
                  <a:off x="12019" y="1176363"/>
                  <a:ext cx="345846" cy="17260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9" name="Straight Arrow Connector 648"/>
                <p:cNvCxnSpPr/>
                <p:nvPr/>
              </p:nvCxnSpPr>
              <p:spPr>
                <a:xfrm flipV="1">
                  <a:off x="12019" y="1345367"/>
                  <a:ext cx="345846" cy="359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0" name="Straight Arrow Connector 649"/>
                <p:cNvCxnSpPr/>
                <p:nvPr/>
              </p:nvCxnSpPr>
              <p:spPr>
                <a:xfrm>
                  <a:off x="12019" y="1348965"/>
                  <a:ext cx="345846" cy="19848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51" name="Group 650"/>
                <p:cNvGrpSpPr/>
                <p:nvPr/>
              </p:nvGrpSpPr>
              <p:grpSpPr>
                <a:xfrm>
                  <a:off x="-488077" y="1086441"/>
                  <a:ext cx="586226" cy="598897"/>
                  <a:chOff x="6212515" y="2999889"/>
                  <a:chExt cx="586226" cy="598897"/>
                </a:xfrm>
              </p:grpSpPr>
              <p:pic>
                <p:nvPicPr>
                  <p:cNvPr id="652" name="Picture 651"/>
                  <p:cNvPicPr>
                    <a:picLocks noChangeAspect="1"/>
                  </p:cNvPicPr>
                  <p:nvPr/>
                </p:nvPicPr>
                <p:blipFill>
                  <a:blip r:embed="rId3"/>
                  <a:stretch>
                    <a:fillRect/>
                  </a:stretch>
                </p:blipFill>
                <p:spPr>
                  <a:xfrm>
                    <a:off x="6212515" y="2999889"/>
                    <a:ext cx="515906" cy="461007"/>
                  </a:xfrm>
                  <a:prstGeom prst="rect">
                    <a:avLst/>
                  </a:prstGeom>
                </p:spPr>
              </p:pic>
              <p:pic>
                <p:nvPicPr>
                  <p:cNvPr id="653" name="Picture 652"/>
                  <p:cNvPicPr>
                    <a:picLocks noChangeAspect="1"/>
                  </p:cNvPicPr>
                  <p:nvPr/>
                </p:nvPicPr>
                <p:blipFill>
                  <a:blip r:embed="rId3"/>
                  <a:stretch>
                    <a:fillRect/>
                  </a:stretch>
                </p:blipFill>
                <p:spPr>
                  <a:xfrm>
                    <a:off x="6247229" y="3061419"/>
                    <a:ext cx="515906" cy="461007"/>
                  </a:xfrm>
                  <a:prstGeom prst="rect">
                    <a:avLst/>
                  </a:prstGeom>
                </p:spPr>
              </p:pic>
              <p:pic>
                <p:nvPicPr>
                  <p:cNvPr id="654" name="Picture 653"/>
                  <p:cNvPicPr>
                    <a:picLocks noChangeAspect="1"/>
                  </p:cNvPicPr>
                  <p:nvPr/>
                </p:nvPicPr>
                <p:blipFill>
                  <a:blip r:embed="rId3"/>
                  <a:stretch>
                    <a:fillRect/>
                  </a:stretch>
                </p:blipFill>
                <p:spPr>
                  <a:xfrm>
                    <a:off x="6282835" y="3137779"/>
                    <a:ext cx="515906" cy="461007"/>
                  </a:xfrm>
                  <a:prstGeom prst="rect">
                    <a:avLst/>
                  </a:prstGeom>
                </p:spPr>
              </p:pic>
            </p:grpSp>
          </p:grpSp>
        </p:grpSp>
        <p:sp>
          <p:nvSpPr>
            <p:cNvPr id="292" name="TextBox 291"/>
            <p:cNvSpPr txBox="1"/>
            <p:nvPr/>
          </p:nvSpPr>
          <p:spPr>
            <a:xfrm>
              <a:off x="2378546" y="4319008"/>
              <a:ext cx="2801516" cy="438581"/>
            </a:xfrm>
            <a:prstGeom prst="rect">
              <a:avLst/>
            </a:prstGeom>
            <a:noFill/>
            <a:effectLst/>
          </p:spPr>
          <p:txBody>
            <a:bodyPr wrap="square" rtlCol="0">
              <a:spAutoFit/>
            </a:bodyPr>
            <a:lstStyle/>
            <a:p>
              <a:r>
                <a:rPr lang="en-US" sz="1600" dirty="0">
                  <a:latin typeface="Arial" charset="0"/>
                  <a:ea typeface="Arial" charset="0"/>
                  <a:cs typeface="Arial" charset="0"/>
                </a:rPr>
                <a:t>Peer network &amp; Certificate Authorities</a:t>
              </a:r>
            </a:p>
          </p:txBody>
        </p:sp>
        <p:pic>
          <p:nvPicPr>
            <p:cNvPr id="132" name="Picture 131"/>
            <p:cNvPicPr>
              <a:picLocks noChangeAspect="1"/>
            </p:cNvPicPr>
            <p:nvPr/>
          </p:nvPicPr>
          <p:blipFill>
            <a:blip r:embed="rId4">
              <a:clrChange>
                <a:clrFrom>
                  <a:srgbClr val="B4D7F9"/>
                </a:clrFrom>
                <a:clrTo>
                  <a:srgbClr val="B4D7F9">
                    <a:alpha val="0"/>
                  </a:srgbClr>
                </a:clrTo>
              </a:clrChange>
            </a:blip>
            <a:stretch>
              <a:fillRect/>
            </a:stretch>
          </p:blipFill>
          <p:spPr>
            <a:xfrm>
              <a:off x="1928094" y="1322183"/>
              <a:ext cx="424650" cy="638532"/>
            </a:xfrm>
            <a:prstGeom prst="rect">
              <a:avLst/>
            </a:prstGeom>
            <a:effectLst/>
          </p:spPr>
        </p:pic>
      </p:grpSp>
      <p:sp>
        <p:nvSpPr>
          <p:cNvPr id="119" name="Rounded Rectangle 118"/>
          <p:cNvSpPr/>
          <p:nvPr/>
        </p:nvSpPr>
        <p:spPr>
          <a:xfrm>
            <a:off x="923227" y="6359932"/>
            <a:ext cx="10426120" cy="339747"/>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80" name="Title 1"/>
          <p:cNvSpPr>
            <a:spLocks/>
          </p:cNvSpPr>
          <p:nvPr/>
        </p:nvSpPr>
        <p:spPr bwMode="auto">
          <a:xfrm>
            <a:off x="424076" y="399209"/>
            <a:ext cx="8819576" cy="270843"/>
          </a:xfrm>
          <a:prstGeom prst="rect">
            <a:avLst/>
          </a:prstGeom>
          <a:noFill/>
          <a:ln w="9525">
            <a:noFill/>
            <a:miter lim="800000"/>
            <a:headEnd/>
            <a:tailEnd/>
          </a:ln>
        </p:spPr>
        <p:txBody>
          <a:bodyPr wrap="square" lIns="0" tIns="0" rIns="0" bIns="0">
            <a:spAutoFit/>
          </a:bodyPr>
          <a:lstStyle/>
          <a:p>
            <a:pPr defTabSz="457189">
              <a:lnSpc>
                <a:spcPct val="80000"/>
              </a:lnSpc>
              <a:spcBef>
                <a:spcPct val="20000"/>
              </a:spcBef>
            </a:pPr>
            <a:r>
              <a:rPr lang="en-US" sz="2200" b="1" dirty="0">
                <a:solidFill>
                  <a:srgbClr val="6964D1"/>
                </a:solidFill>
                <a:ea typeface="+mj-ea"/>
                <a:cs typeface="Arial" pitchFamily="34" charset="0"/>
              </a:rPr>
              <a:t>Network Architecture and Participant Roles</a:t>
            </a:r>
          </a:p>
        </p:txBody>
      </p:sp>
      <p:grpSp>
        <p:nvGrpSpPr>
          <p:cNvPr id="94" name="App"/>
          <p:cNvGrpSpPr/>
          <p:nvPr/>
        </p:nvGrpSpPr>
        <p:grpSpPr>
          <a:xfrm>
            <a:off x="10222260" y="4264031"/>
            <a:ext cx="515863" cy="521501"/>
            <a:chOff x="2026856" y="1853918"/>
            <a:chExt cx="343787" cy="279679"/>
          </a:xfrm>
        </p:grpSpPr>
        <p:pic>
          <p:nvPicPr>
            <p:cNvPr id="95" name="Picture 94"/>
            <p:cNvPicPr>
              <a:picLocks noChangeAspect="1"/>
            </p:cNvPicPr>
            <p:nvPr/>
          </p:nvPicPr>
          <p:blipFill>
            <a:blip r:embed="rId5" cstate="screen">
              <a:duotone>
                <a:prstClr val="black"/>
                <a:srgbClr val="F6DAF7">
                  <a:tint val="45000"/>
                  <a:satMod val="400000"/>
                </a:srgbClr>
              </a:duotone>
              <a:extLst>
                <a:ext uri="{28A0092B-C50C-407E-A947-70E740481C1C}">
                  <a14:useLocalDpi xmlns:a14="http://schemas.microsoft.com/office/drawing/2010/main"/>
                </a:ext>
              </a:extLst>
            </a:blip>
            <a:stretch>
              <a:fillRect/>
            </a:stretch>
          </p:blipFill>
          <p:spPr>
            <a:xfrm>
              <a:off x="2058415" y="1853918"/>
              <a:ext cx="312228" cy="279679"/>
            </a:xfrm>
            <a:prstGeom prst="rect">
              <a:avLst/>
            </a:prstGeom>
          </p:spPr>
        </p:pic>
        <p:sp>
          <p:nvSpPr>
            <p:cNvPr id="96" name="TextBox 95"/>
            <p:cNvSpPr txBox="1"/>
            <p:nvPr/>
          </p:nvSpPr>
          <p:spPr>
            <a:xfrm>
              <a:off x="2026856" y="1853918"/>
              <a:ext cx="335657" cy="165060"/>
            </a:xfrm>
            <a:prstGeom prst="rect">
              <a:avLst/>
            </a:prstGeom>
            <a:noFill/>
          </p:spPr>
          <p:txBody>
            <a:bodyPr wrap="none" rtlCol="0">
              <a:spAutoFit/>
            </a:bodyPr>
            <a:lstStyle/>
            <a:p>
              <a:pPr defTabSz="685783"/>
              <a:r>
                <a:rPr lang="en-US" sz="1400" dirty="0">
                  <a:solidFill>
                    <a:srgbClr val="7030A0"/>
                  </a:solidFill>
                  <a:latin typeface="Arial" charset="0"/>
                  <a:ea typeface="Arial" charset="0"/>
                  <a:cs typeface="Arial" charset="0"/>
                </a:rPr>
                <a:t>App</a:t>
              </a:r>
            </a:p>
          </p:txBody>
        </p:sp>
      </p:grpSp>
      <p:cxnSp>
        <p:nvCxnSpPr>
          <p:cNvPr id="100" name="Straight Arrow Connector 99"/>
          <p:cNvCxnSpPr>
            <a:stCxn id="96" idx="1"/>
            <a:endCxn id="115" idx="3"/>
          </p:cNvCxnSpPr>
          <p:nvPr/>
        </p:nvCxnSpPr>
        <p:spPr>
          <a:xfrm flipH="1">
            <a:off x="8903076" y="4417920"/>
            <a:ext cx="1319184" cy="2056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975670" y="3174443"/>
            <a:ext cx="1385690" cy="830997"/>
          </a:xfrm>
          <a:prstGeom prst="rect">
            <a:avLst/>
          </a:prstGeom>
          <a:noFill/>
          <a:effectLst/>
        </p:spPr>
        <p:txBody>
          <a:bodyPr wrap="square" rtlCol="0">
            <a:spAutoFit/>
          </a:bodyPr>
          <a:lstStyle/>
          <a:p>
            <a:r>
              <a:rPr lang="en-US" sz="1600" b="1" dirty="0">
                <a:latin typeface="Arial" charset="0"/>
                <a:ea typeface="Arial" charset="0"/>
                <a:cs typeface="Arial" charset="0"/>
              </a:rPr>
              <a:t>IBM Blockchain Platform</a:t>
            </a:r>
          </a:p>
        </p:txBody>
      </p:sp>
      <p:sp>
        <p:nvSpPr>
          <p:cNvPr id="242" name="Rectangle 241"/>
          <p:cNvSpPr/>
          <p:nvPr/>
        </p:nvSpPr>
        <p:spPr>
          <a:xfrm>
            <a:off x="9385047" y="6360951"/>
            <a:ext cx="1904388" cy="338554"/>
          </a:xfrm>
          <a:prstGeom prst="rect">
            <a:avLst/>
          </a:prstGeom>
        </p:spPr>
        <p:txBody>
          <a:bodyPr wrap="square">
            <a:spAutoFit/>
          </a:bodyPr>
          <a:lstStyle/>
          <a:p>
            <a:pPr algn="ctr"/>
            <a:r>
              <a:rPr lang="en-US" sz="1600" dirty="0">
                <a:latin typeface="Arial" charset="0"/>
              </a:rPr>
              <a:t>Presentation Layer</a:t>
            </a:r>
          </a:p>
        </p:txBody>
      </p:sp>
      <p:sp>
        <p:nvSpPr>
          <p:cNvPr id="117" name="Rectangle 116"/>
          <p:cNvSpPr/>
          <p:nvPr/>
        </p:nvSpPr>
        <p:spPr>
          <a:xfrm>
            <a:off x="3127529" y="6359932"/>
            <a:ext cx="1250425" cy="338554"/>
          </a:xfrm>
          <a:prstGeom prst="rect">
            <a:avLst/>
          </a:prstGeom>
        </p:spPr>
        <p:txBody>
          <a:bodyPr wrap="square">
            <a:spAutoFit/>
          </a:bodyPr>
          <a:lstStyle/>
          <a:p>
            <a:pPr algn="ctr"/>
            <a:r>
              <a:rPr lang="en-US" sz="1600" dirty="0">
                <a:latin typeface="Arial" charset="0"/>
              </a:rPr>
              <a:t>Data Layer</a:t>
            </a:r>
          </a:p>
        </p:txBody>
      </p:sp>
      <p:sp>
        <p:nvSpPr>
          <p:cNvPr id="118" name="Rectangle 117"/>
          <p:cNvSpPr/>
          <p:nvPr/>
        </p:nvSpPr>
        <p:spPr>
          <a:xfrm>
            <a:off x="6618169" y="6359932"/>
            <a:ext cx="2901639" cy="584775"/>
          </a:xfrm>
          <a:prstGeom prst="rect">
            <a:avLst/>
          </a:prstGeom>
        </p:spPr>
        <p:txBody>
          <a:bodyPr wrap="square">
            <a:spAutoFit/>
          </a:bodyPr>
          <a:lstStyle/>
          <a:p>
            <a:pPr algn="ctr"/>
            <a:r>
              <a:rPr lang="en-US" sz="1600" dirty="0">
                <a:latin typeface="Arial" charset="0"/>
              </a:rPr>
              <a:t>|    Business Application Layer    |</a:t>
            </a:r>
          </a:p>
        </p:txBody>
      </p:sp>
      <p:pic>
        <p:nvPicPr>
          <p:cNvPr id="136" name="Picture 303" descr="Primary_Emperor Mockup"/>
          <p:cNvPicPr>
            <a:picLocks noChangeAspect="1" noChangeArrowheads="1"/>
          </p:cNvPicPr>
          <p:nvPr/>
        </p:nvPicPr>
        <p:blipFill>
          <a:blip r:embed="rId6" cstate="print">
            <a:extLst>
              <a:ext uri="{28A0092B-C50C-407E-A947-70E740481C1C}">
                <a14:useLocalDpi xmlns:a14="http://schemas.microsoft.com/office/drawing/2010/main" val="0"/>
              </a:ext>
            </a:extLst>
          </a:blip>
          <a:srcRect b="-1634"/>
          <a:stretch>
            <a:fillRect/>
          </a:stretch>
        </p:blipFill>
        <p:spPr bwMode="auto">
          <a:xfrm>
            <a:off x="1190320" y="4190297"/>
            <a:ext cx="515485" cy="79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extBox 136"/>
          <p:cNvSpPr txBox="1"/>
          <p:nvPr/>
        </p:nvSpPr>
        <p:spPr>
          <a:xfrm>
            <a:off x="1083323" y="5033454"/>
            <a:ext cx="890215" cy="523220"/>
          </a:xfrm>
          <a:prstGeom prst="rect">
            <a:avLst/>
          </a:prstGeom>
          <a:noFill/>
          <a:effectLst/>
        </p:spPr>
        <p:txBody>
          <a:bodyPr wrap="square" rtlCol="0">
            <a:spAutoFit/>
          </a:bodyPr>
          <a:lstStyle/>
          <a:p>
            <a:r>
              <a:rPr lang="en-US" sz="1400" dirty="0">
                <a:latin typeface="Arial" charset="0"/>
                <a:ea typeface="Arial" charset="0"/>
                <a:cs typeface="Arial" charset="0"/>
              </a:rPr>
              <a:t>Secure Cloud</a:t>
            </a:r>
          </a:p>
        </p:txBody>
      </p:sp>
      <p:grpSp>
        <p:nvGrpSpPr>
          <p:cNvPr id="10" name="End User"/>
          <p:cNvGrpSpPr/>
          <p:nvPr/>
        </p:nvGrpSpPr>
        <p:grpSpPr>
          <a:xfrm>
            <a:off x="8472824" y="1214485"/>
            <a:ext cx="2723345" cy="4418765"/>
            <a:chOff x="6354620" y="910864"/>
            <a:chExt cx="2042509" cy="3314073"/>
          </a:xfrm>
        </p:grpSpPr>
        <p:pic>
          <p:nvPicPr>
            <p:cNvPr id="101" name="Picture 100"/>
            <p:cNvPicPr>
              <a:picLocks noChangeAspect="1"/>
            </p:cNvPicPr>
            <p:nvPr/>
          </p:nvPicPr>
          <p:blipFill>
            <a:blip r:embed="rId4">
              <a:clrChange>
                <a:clrFrom>
                  <a:srgbClr val="B4D7F9"/>
                </a:clrFrom>
                <a:clrTo>
                  <a:srgbClr val="B4D7F9">
                    <a:alpha val="0"/>
                  </a:srgbClr>
                </a:clrTo>
              </a:clrChange>
              <a:duotone>
                <a:prstClr val="black"/>
                <a:srgbClr val="7030A0">
                  <a:tint val="45000"/>
                  <a:satMod val="400000"/>
                </a:srgbClr>
              </a:duotone>
            </a:blip>
            <a:stretch>
              <a:fillRect/>
            </a:stretch>
          </p:blipFill>
          <p:spPr>
            <a:xfrm>
              <a:off x="7671163" y="1322183"/>
              <a:ext cx="424650" cy="638532"/>
            </a:xfrm>
            <a:prstGeom prst="rect">
              <a:avLst/>
            </a:prstGeom>
            <a:effectLst/>
          </p:spPr>
        </p:pic>
        <p:sp>
          <p:nvSpPr>
            <p:cNvPr id="104" name="Rectangle 103"/>
            <p:cNvSpPr/>
            <p:nvPr/>
          </p:nvSpPr>
          <p:spPr>
            <a:xfrm>
              <a:off x="6354620" y="3463190"/>
              <a:ext cx="1468877" cy="761747"/>
            </a:xfrm>
            <a:prstGeom prst="rect">
              <a:avLst/>
            </a:prstGeom>
            <a:ln>
              <a:noFill/>
            </a:ln>
          </p:spPr>
          <p:txBody>
            <a:bodyPr wrap="square">
              <a:spAutoFit/>
            </a:bodyPr>
            <a:lstStyle/>
            <a:p>
              <a:pPr lvl="0" algn="r"/>
              <a:r>
                <a:rPr lang="en-US" sz="2000" dirty="0">
                  <a:solidFill>
                    <a:prstClr val="black"/>
                  </a:solidFill>
                  <a:latin typeface="Arial" charset="0"/>
                  <a:ea typeface="Arial" charset="0"/>
                  <a:cs typeface="Arial" charset="0"/>
                </a:rPr>
                <a:t>Application  APIs</a:t>
              </a:r>
            </a:p>
          </p:txBody>
        </p:sp>
        <p:sp>
          <p:nvSpPr>
            <p:cNvPr id="15" name="Rectangle 14"/>
            <p:cNvSpPr/>
            <p:nvPr/>
          </p:nvSpPr>
          <p:spPr>
            <a:xfrm>
              <a:off x="7398735" y="910864"/>
              <a:ext cx="945971" cy="276999"/>
            </a:xfrm>
            <a:prstGeom prst="rect">
              <a:avLst/>
            </a:prstGeom>
            <a:ln>
              <a:noFill/>
            </a:ln>
          </p:spPr>
          <p:txBody>
            <a:bodyPr wrap="square">
              <a:spAutoFit/>
            </a:bodyPr>
            <a:lstStyle/>
            <a:p>
              <a:pPr lvl="0" algn="ctr"/>
              <a:r>
                <a:rPr lang="en-US" dirty="0">
                  <a:solidFill>
                    <a:srgbClr val="7030A0"/>
                  </a:solidFill>
                  <a:latin typeface="Arial" charset="0"/>
                  <a:ea typeface="Arial" charset="0"/>
                  <a:cs typeface="Arial" charset="0"/>
                </a:rPr>
                <a:t>End-User</a:t>
              </a:r>
            </a:p>
          </p:txBody>
        </p:sp>
        <p:cxnSp>
          <p:nvCxnSpPr>
            <p:cNvPr id="139" name="Straight Arrow Connector 138"/>
            <p:cNvCxnSpPr>
              <a:endCxn id="95" idx="0"/>
            </p:cNvCxnSpPr>
            <p:nvPr/>
          </p:nvCxnSpPr>
          <p:spPr>
            <a:xfrm>
              <a:off x="7877901" y="1960949"/>
              <a:ext cx="1" cy="123707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7871720" y="1960006"/>
              <a:ext cx="525409" cy="253915"/>
            </a:xfrm>
            <a:prstGeom prst="rect">
              <a:avLst/>
            </a:prstGeom>
            <a:ln>
              <a:noFill/>
            </a:ln>
          </p:spPr>
          <p:txBody>
            <a:bodyPr wrap="square">
              <a:spAutoFit/>
            </a:bodyPr>
            <a:lstStyle/>
            <a:p>
              <a:pPr lvl="0"/>
              <a:r>
                <a:rPr lang="en-US" sz="1600" dirty="0">
                  <a:solidFill>
                    <a:schemeClr val="accent4"/>
                  </a:solidFill>
                  <a:latin typeface="Arial" charset="0"/>
                  <a:ea typeface="Arial" charset="0"/>
                  <a:cs typeface="Arial" charset="0"/>
                </a:rPr>
                <a:t>runs</a:t>
              </a:r>
            </a:p>
          </p:txBody>
        </p:sp>
      </p:grpSp>
      <p:grpSp>
        <p:nvGrpSpPr>
          <p:cNvPr id="7" name="Network Service Consumer"/>
          <p:cNvGrpSpPr/>
          <p:nvPr/>
        </p:nvGrpSpPr>
        <p:grpSpPr>
          <a:xfrm>
            <a:off x="3141958" y="838253"/>
            <a:ext cx="2972145" cy="4883441"/>
            <a:chOff x="2356468" y="628689"/>
            <a:chExt cx="2229109" cy="3662581"/>
          </a:xfrm>
        </p:grpSpPr>
        <p:cxnSp>
          <p:nvCxnSpPr>
            <p:cNvPr id="159" name="Straight Arrow Connector 158"/>
            <p:cNvCxnSpPr/>
            <p:nvPr/>
          </p:nvCxnSpPr>
          <p:spPr>
            <a:xfrm flipH="1">
              <a:off x="3166809" y="1925506"/>
              <a:ext cx="4384" cy="120830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2661096" y="628689"/>
              <a:ext cx="1050719" cy="692498"/>
            </a:xfrm>
            <a:prstGeom prst="rect">
              <a:avLst/>
            </a:prstGeom>
            <a:ln>
              <a:noFill/>
            </a:ln>
          </p:spPr>
          <p:txBody>
            <a:bodyPr wrap="square">
              <a:spAutoFit/>
            </a:bodyPr>
            <a:lstStyle/>
            <a:p>
              <a:pPr lvl="0" algn="ctr"/>
              <a:r>
                <a:rPr lang="en-US" dirty="0">
                  <a:solidFill>
                    <a:srgbClr val="00B050"/>
                  </a:solidFill>
                  <a:latin typeface="Arial" charset="0"/>
                  <a:ea typeface="Arial" charset="0"/>
                  <a:cs typeface="Arial" charset="0"/>
                </a:rPr>
                <a:t>Network Service Consumer</a:t>
              </a:r>
            </a:p>
          </p:txBody>
        </p:sp>
        <p:sp>
          <p:nvSpPr>
            <p:cNvPr id="154" name="Rectangle 153"/>
            <p:cNvSpPr/>
            <p:nvPr/>
          </p:nvSpPr>
          <p:spPr>
            <a:xfrm>
              <a:off x="2356468" y="1933566"/>
              <a:ext cx="816812" cy="253916"/>
            </a:xfrm>
            <a:prstGeom prst="rect">
              <a:avLst/>
            </a:prstGeom>
            <a:ln>
              <a:noFill/>
            </a:ln>
          </p:spPr>
          <p:txBody>
            <a:bodyPr wrap="square">
              <a:spAutoFit/>
            </a:bodyPr>
            <a:lstStyle/>
            <a:p>
              <a:pPr lvl="0" algn="r"/>
              <a:r>
                <a:rPr lang="en-US" sz="1600" dirty="0">
                  <a:solidFill>
                    <a:srgbClr val="0164FF"/>
                  </a:solidFill>
                  <a:latin typeface="Arial" charset="0"/>
                  <a:ea typeface="Arial" charset="0"/>
                  <a:cs typeface="Arial" charset="0"/>
                </a:rPr>
                <a:t>operates</a:t>
              </a:r>
            </a:p>
          </p:txBody>
        </p:sp>
        <p:sp>
          <p:nvSpPr>
            <p:cNvPr id="103" name="Rounded Rectangle 102"/>
            <p:cNvSpPr/>
            <p:nvPr/>
          </p:nvSpPr>
          <p:spPr>
            <a:xfrm>
              <a:off x="2899942" y="3136896"/>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grpSp>
          <p:nvGrpSpPr>
            <p:cNvPr id="662" name="Group 661"/>
            <p:cNvGrpSpPr/>
            <p:nvPr/>
          </p:nvGrpSpPr>
          <p:grpSpPr>
            <a:xfrm>
              <a:off x="2920273" y="3131457"/>
              <a:ext cx="506758" cy="525374"/>
              <a:chOff x="905428" y="1189993"/>
              <a:chExt cx="506758" cy="525374"/>
            </a:xfrm>
          </p:grpSpPr>
          <p:grpSp>
            <p:nvGrpSpPr>
              <p:cNvPr id="657" name="Group 656"/>
              <p:cNvGrpSpPr/>
              <p:nvPr/>
            </p:nvGrpSpPr>
            <p:grpSpPr>
              <a:xfrm>
                <a:off x="1050686" y="1673205"/>
                <a:ext cx="216242" cy="42162"/>
                <a:chOff x="2259061" y="4546976"/>
                <a:chExt cx="576021" cy="152400"/>
              </a:xfrm>
            </p:grpSpPr>
            <p:sp>
              <p:nvSpPr>
                <p:cNvPr id="658" name="Rectangle 657"/>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59" name="Rectangle 658"/>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60" name="Rectangle 659"/>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661" name="Straight Connector 660"/>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56" name="Picture 655"/>
              <p:cNvPicPr>
                <a:picLocks noChangeAspect="1"/>
              </p:cNvPicPr>
              <p:nvPr/>
            </p:nvPicPr>
            <p:blipFill>
              <a:blip r:embed="rId7"/>
              <a:stretch>
                <a:fillRect/>
              </a:stretch>
            </p:blipFill>
            <p:spPr>
              <a:xfrm>
                <a:off x="905428" y="1189993"/>
                <a:ext cx="506758" cy="464750"/>
              </a:xfrm>
              <a:prstGeom prst="rect">
                <a:avLst/>
              </a:prstGeom>
            </p:spPr>
          </p:pic>
        </p:grpSp>
        <p:sp>
          <p:nvSpPr>
            <p:cNvPr id="107" name="Rounded Rectangle 106"/>
            <p:cNvSpPr/>
            <p:nvPr/>
          </p:nvSpPr>
          <p:spPr>
            <a:xfrm>
              <a:off x="3471555" y="3142722"/>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08" name="Rounded Rectangle 107"/>
            <p:cNvSpPr/>
            <p:nvPr/>
          </p:nvSpPr>
          <p:spPr>
            <a:xfrm>
              <a:off x="4049006" y="3144894"/>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grpSp>
          <p:nvGrpSpPr>
            <p:cNvPr id="664" name="Group 663"/>
            <p:cNvGrpSpPr/>
            <p:nvPr/>
          </p:nvGrpSpPr>
          <p:grpSpPr>
            <a:xfrm>
              <a:off x="3495181" y="3131457"/>
              <a:ext cx="506758" cy="525374"/>
              <a:chOff x="905428" y="1189993"/>
              <a:chExt cx="506758" cy="525374"/>
            </a:xfrm>
          </p:grpSpPr>
          <p:grpSp>
            <p:nvGrpSpPr>
              <p:cNvPr id="666" name="Group 665"/>
              <p:cNvGrpSpPr/>
              <p:nvPr/>
            </p:nvGrpSpPr>
            <p:grpSpPr>
              <a:xfrm>
                <a:off x="1050686" y="1673205"/>
                <a:ext cx="216242" cy="42162"/>
                <a:chOff x="2259061" y="4546976"/>
                <a:chExt cx="576021" cy="152400"/>
              </a:xfrm>
            </p:grpSpPr>
            <p:sp>
              <p:nvSpPr>
                <p:cNvPr id="667" name="Rectangle 666"/>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68" name="Rectangle 667"/>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69" name="Rectangle 668"/>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670" name="Straight Connector 669"/>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65" name="Picture 664"/>
              <p:cNvPicPr>
                <a:picLocks noChangeAspect="1"/>
              </p:cNvPicPr>
              <p:nvPr/>
            </p:nvPicPr>
            <p:blipFill>
              <a:blip r:embed="rId7"/>
              <a:stretch>
                <a:fillRect/>
              </a:stretch>
            </p:blipFill>
            <p:spPr>
              <a:xfrm>
                <a:off x="905428" y="1189993"/>
                <a:ext cx="506758" cy="464750"/>
              </a:xfrm>
              <a:prstGeom prst="rect">
                <a:avLst/>
              </a:prstGeom>
            </p:spPr>
          </p:pic>
        </p:grpSp>
        <p:grpSp>
          <p:nvGrpSpPr>
            <p:cNvPr id="672" name="Group 671"/>
            <p:cNvGrpSpPr/>
            <p:nvPr/>
          </p:nvGrpSpPr>
          <p:grpSpPr>
            <a:xfrm>
              <a:off x="4056551" y="3131457"/>
              <a:ext cx="506758" cy="525374"/>
              <a:chOff x="905428" y="1189993"/>
              <a:chExt cx="506758" cy="525374"/>
            </a:xfrm>
          </p:grpSpPr>
          <p:grpSp>
            <p:nvGrpSpPr>
              <p:cNvPr id="674" name="Group 673"/>
              <p:cNvGrpSpPr/>
              <p:nvPr/>
            </p:nvGrpSpPr>
            <p:grpSpPr>
              <a:xfrm>
                <a:off x="1050686" y="1673205"/>
                <a:ext cx="216242" cy="42162"/>
                <a:chOff x="2259061" y="4546976"/>
                <a:chExt cx="576021" cy="152400"/>
              </a:xfrm>
            </p:grpSpPr>
            <p:sp>
              <p:nvSpPr>
                <p:cNvPr id="675" name="Rectangle 674"/>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76" name="Rectangle 675"/>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677" name="Rectangle 676"/>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cxnSp>
              <p:nvCxnSpPr>
                <p:cNvPr id="678" name="Straight Connector 677"/>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73" name="Picture 672"/>
              <p:cNvPicPr>
                <a:picLocks noChangeAspect="1"/>
              </p:cNvPicPr>
              <p:nvPr/>
            </p:nvPicPr>
            <p:blipFill>
              <a:blip r:embed="rId7"/>
              <a:stretch>
                <a:fillRect/>
              </a:stretch>
            </p:blipFill>
            <p:spPr>
              <a:xfrm>
                <a:off x="905428" y="1189993"/>
                <a:ext cx="506758" cy="464750"/>
              </a:xfrm>
              <a:prstGeom prst="rect">
                <a:avLst/>
              </a:prstGeom>
            </p:spPr>
          </p:pic>
        </p:grpSp>
        <p:pic>
          <p:nvPicPr>
            <p:cNvPr id="129" name="Picture 128"/>
            <p:cNvPicPr>
              <a:picLocks noChangeAspect="1"/>
            </p:cNvPicPr>
            <p:nvPr/>
          </p:nvPicPr>
          <p:blipFill>
            <a:blip r:embed="rId4">
              <a:clrChange>
                <a:clrFrom>
                  <a:srgbClr val="B4D7F9"/>
                </a:clrFrom>
                <a:clrTo>
                  <a:srgbClr val="B4D7F9">
                    <a:alpha val="0"/>
                  </a:srgbClr>
                </a:clrTo>
              </a:clrChange>
              <a:duotone>
                <a:prstClr val="black"/>
                <a:srgbClr val="00B050">
                  <a:tint val="45000"/>
                  <a:satMod val="400000"/>
                </a:srgbClr>
              </a:duotone>
            </a:blip>
            <a:stretch>
              <a:fillRect/>
            </a:stretch>
          </p:blipFill>
          <p:spPr>
            <a:xfrm>
              <a:off x="2956067" y="1322183"/>
              <a:ext cx="424650" cy="638532"/>
            </a:xfrm>
            <a:prstGeom prst="rect">
              <a:avLst/>
            </a:prstGeom>
            <a:effectLst/>
          </p:spPr>
        </p:pic>
        <p:pic>
          <p:nvPicPr>
            <p:cNvPr id="663" name="Picture 662"/>
            <p:cNvPicPr>
              <a:picLocks noChangeAspect="1"/>
            </p:cNvPicPr>
            <p:nvPr/>
          </p:nvPicPr>
          <p:blipFill>
            <a:blip r:embed="rId8"/>
            <a:stretch>
              <a:fillRect/>
            </a:stretch>
          </p:blipFill>
          <p:spPr>
            <a:xfrm>
              <a:off x="2905656" y="3715075"/>
              <a:ext cx="509268" cy="489362"/>
            </a:xfrm>
            <a:prstGeom prst="rect">
              <a:avLst/>
            </a:prstGeom>
          </p:spPr>
        </p:pic>
        <p:pic>
          <p:nvPicPr>
            <p:cNvPr id="671" name="Picture 670"/>
            <p:cNvPicPr>
              <a:picLocks noChangeAspect="1"/>
            </p:cNvPicPr>
            <p:nvPr/>
          </p:nvPicPr>
          <p:blipFill>
            <a:blip r:embed="rId8"/>
            <a:stretch>
              <a:fillRect/>
            </a:stretch>
          </p:blipFill>
          <p:spPr>
            <a:xfrm>
              <a:off x="3514939" y="3715075"/>
              <a:ext cx="509268" cy="489362"/>
            </a:xfrm>
            <a:prstGeom prst="rect">
              <a:avLst/>
            </a:prstGeom>
          </p:spPr>
        </p:pic>
        <p:pic>
          <p:nvPicPr>
            <p:cNvPr id="679" name="Picture 678"/>
            <p:cNvPicPr>
              <a:picLocks noChangeAspect="1"/>
            </p:cNvPicPr>
            <p:nvPr/>
          </p:nvPicPr>
          <p:blipFill>
            <a:blip r:embed="rId8"/>
            <a:stretch>
              <a:fillRect/>
            </a:stretch>
          </p:blipFill>
          <p:spPr>
            <a:xfrm>
              <a:off x="4076309" y="3715075"/>
              <a:ext cx="509268" cy="489362"/>
            </a:xfrm>
            <a:prstGeom prst="rect">
              <a:avLst/>
            </a:prstGeom>
          </p:spPr>
        </p:pic>
      </p:grpSp>
      <p:grpSp>
        <p:nvGrpSpPr>
          <p:cNvPr id="8" name="Business Service Consumer"/>
          <p:cNvGrpSpPr/>
          <p:nvPr/>
        </p:nvGrpSpPr>
        <p:grpSpPr>
          <a:xfrm>
            <a:off x="7581715" y="863383"/>
            <a:ext cx="1476892" cy="3023500"/>
            <a:chOff x="5686286" y="647537"/>
            <a:chExt cx="1107669" cy="2267625"/>
          </a:xfrm>
        </p:grpSpPr>
        <p:sp>
          <p:nvSpPr>
            <p:cNvPr id="105" name="Rectangle 104"/>
            <p:cNvSpPr/>
            <p:nvPr/>
          </p:nvSpPr>
          <p:spPr>
            <a:xfrm>
              <a:off x="5686286" y="647537"/>
              <a:ext cx="1107669" cy="692498"/>
            </a:xfrm>
            <a:prstGeom prst="rect">
              <a:avLst/>
            </a:prstGeom>
            <a:ln>
              <a:noFill/>
            </a:ln>
          </p:spPr>
          <p:txBody>
            <a:bodyPr wrap="square">
              <a:spAutoFit/>
            </a:bodyPr>
            <a:lstStyle/>
            <a:p>
              <a:pPr lvl="0" algn="ctr"/>
              <a:r>
                <a:rPr lang="en-US" dirty="0">
                  <a:solidFill>
                    <a:srgbClr val="FF0000"/>
                  </a:solidFill>
                  <a:latin typeface="Arial" charset="0"/>
                  <a:ea typeface="Arial" charset="0"/>
                  <a:cs typeface="Arial" charset="0"/>
                </a:rPr>
                <a:t>Business Service Consumer</a:t>
              </a:r>
            </a:p>
          </p:txBody>
        </p:sp>
        <p:cxnSp>
          <p:nvCxnSpPr>
            <p:cNvPr id="217" name="Straight Arrow Connector 216"/>
            <p:cNvCxnSpPr>
              <a:endCxn id="115" idx="0"/>
            </p:cNvCxnSpPr>
            <p:nvPr/>
          </p:nvCxnSpPr>
          <p:spPr>
            <a:xfrm>
              <a:off x="6205145" y="1924092"/>
              <a:ext cx="10646" cy="99107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210468" y="1952047"/>
              <a:ext cx="554407" cy="253916"/>
            </a:xfrm>
            <a:prstGeom prst="rect">
              <a:avLst/>
            </a:prstGeom>
            <a:ln>
              <a:noFill/>
            </a:ln>
          </p:spPr>
          <p:txBody>
            <a:bodyPr wrap="square">
              <a:spAutoFit/>
            </a:bodyPr>
            <a:lstStyle/>
            <a:p>
              <a:pPr lvl="0"/>
              <a:r>
                <a:rPr lang="en-US" sz="1600" dirty="0">
                  <a:solidFill>
                    <a:schemeClr val="accent4"/>
                  </a:solidFill>
                  <a:latin typeface="Arial" charset="0"/>
                  <a:ea typeface="Arial" charset="0"/>
                  <a:cs typeface="Arial" charset="0"/>
                </a:rPr>
                <a:t>hosts</a:t>
              </a:r>
            </a:p>
          </p:txBody>
        </p:sp>
        <p:pic>
          <p:nvPicPr>
            <p:cNvPr id="109" name="Picture 108"/>
            <p:cNvPicPr>
              <a:picLocks noChangeAspect="1"/>
            </p:cNvPicPr>
            <p:nvPr/>
          </p:nvPicPr>
          <p:blipFill>
            <a:blip r:embed="rId4">
              <a:clrChange>
                <a:clrFrom>
                  <a:srgbClr val="B4D7F9"/>
                </a:clrFrom>
                <a:clrTo>
                  <a:srgbClr val="B4D7F9">
                    <a:alpha val="0"/>
                  </a:srgbClr>
                </a:clrTo>
              </a:clrChange>
              <a:duotone>
                <a:prstClr val="black"/>
                <a:srgbClr val="FF866A">
                  <a:tint val="45000"/>
                  <a:satMod val="400000"/>
                </a:srgbClr>
              </a:duotone>
            </a:blip>
            <a:stretch>
              <a:fillRect/>
            </a:stretch>
          </p:blipFill>
          <p:spPr>
            <a:xfrm>
              <a:off x="5994290" y="1322183"/>
              <a:ext cx="424650" cy="638532"/>
            </a:xfrm>
            <a:prstGeom prst="rect">
              <a:avLst/>
            </a:prstGeom>
            <a:effectLst/>
          </p:spPr>
        </p:pic>
      </p:grpSp>
      <p:grpSp>
        <p:nvGrpSpPr>
          <p:cNvPr id="9" name="Business Service Provider"/>
          <p:cNvGrpSpPr/>
          <p:nvPr/>
        </p:nvGrpSpPr>
        <p:grpSpPr>
          <a:xfrm>
            <a:off x="4012636" y="835102"/>
            <a:ext cx="6315227" cy="3826796"/>
            <a:chOff x="3009476" y="626326"/>
            <a:chExt cx="4736420" cy="2870097"/>
          </a:xfrm>
        </p:grpSpPr>
        <p:pic>
          <p:nvPicPr>
            <p:cNvPr id="126" name="Picture 125"/>
            <p:cNvPicPr>
              <a:picLocks noChangeAspect="1"/>
            </p:cNvPicPr>
            <p:nvPr/>
          </p:nvPicPr>
          <p:blipFill>
            <a:blip r:embed="rId4">
              <a:clrChange>
                <a:clrFrom>
                  <a:srgbClr val="B4D7F9"/>
                </a:clrFrom>
                <a:clrTo>
                  <a:srgbClr val="B4D7F9">
                    <a:alpha val="0"/>
                  </a:srgbClr>
                </a:clrTo>
              </a:clrChange>
              <a:duotone>
                <a:prstClr val="black"/>
                <a:srgbClr val="FFFF00">
                  <a:tint val="45000"/>
                  <a:satMod val="400000"/>
                </a:srgbClr>
              </a:duotone>
            </a:blip>
            <a:stretch>
              <a:fillRect/>
            </a:stretch>
          </p:blipFill>
          <p:spPr>
            <a:xfrm>
              <a:off x="4106628" y="1322183"/>
              <a:ext cx="424650" cy="638532"/>
            </a:xfrm>
            <a:prstGeom prst="rect">
              <a:avLst/>
            </a:prstGeom>
            <a:effectLst/>
          </p:spPr>
        </p:pic>
        <p:sp>
          <p:nvSpPr>
            <p:cNvPr id="120" name="TextBox 119"/>
            <p:cNvSpPr txBox="1"/>
            <p:nvPr/>
          </p:nvSpPr>
          <p:spPr>
            <a:xfrm>
              <a:off x="3099429" y="2233286"/>
              <a:ext cx="1086397" cy="623248"/>
            </a:xfrm>
            <a:prstGeom prst="rect">
              <a:avLst/>
            </a:prstGeom>
            <a:noFill/>
            <a:effectLst/>
          </p:spPr>
          <p:txBody>
            <a:bodyPr wrap="square" rtlCol="0">
              <a:spAutoFit/>
            </a:bodyPr>
            <a:lstStyle/>
            <a:p>
              <a:pPr algn="r"/>
              <a:r>
                <a:rPr lang="en-US" sz="1600" b="1" dirty="0">
                  <a:latin typeface="Arial" charset="0"/>
                  <a:ea typeface="Arial" charset="0"/>
                  <a:cs typeface="Arial" charset="0"/>
                </a:rPr>
                <a:t>Hyperledger Composer</a:t>
              </a:r>
            </a:p>
          </p:txBody>
        </p:sp>
        <p:sp>
          <p:nvSpPr>
            <p:cNvPr id="125" name="Rectangle 124"/>
            <p:cNvSpPr/>
            <p:nvPr/>
          </p:nvSpPr>
          <p:spPr>
            <a:xfrm>
              <a:off x="3739744" y="626326"/>
              <a:ext cx="1050719" cy="692498"/>
            </a:xfrm>
            <a:prstGeom prst="rect">
              <a:avLst/>
            </a:prstGeom>
            <a:ln>
              <a:noFill/>
            </a:ln>
          </p:spPr>
          <p:txBody>
            <a:bodyPr wrap="square">
              <a:spAutoFit/>
            </a:bodyPr>
            <a:lstStyle/>
            <a:p>
              <a:pPr lvl="0" algn="ctr"/>
              <a:r>
                <a:rPr lang="en-US" dirty="0">
                  <a:solidFill>
                    <a:srgbClr val="FF866A"/>
                  </a:solidFill>
                  <a:latin typeface="Arial" charset="0"/>
                  <a:ea typeface="Arial" charset="0"/>
                  <a:cs typeface="Arial" charset="0"/>
                </a:rPr>
                <a:t>Business Service Provider</a:t>
              </a:r>
            </a:p>
          </p:txBody>
        </p:sp>
        <p:sp>
          <p:nvSpPr>
            <p:cNvPr id="145" name="Rectangle 144"/>
            <p:cNvSpPr/>
            <p:nvPr/>
          </p:nvSpPr>
          <p:spPr>
            <a:xfrm>
              <a:off x="3477384" y="1945159"/>
              <a:ext cx="816812" cy="253916"/>
            </a:xfrm>
            <a:prstGeom prst="rect">
              <a:avLst/>
            </a:prstGeom>
            <a:ln>
              <a:noFill/>
            </a:ln>
          </p:spPr>
          <p:txBody>
            <a:bodyPr wrap="square">
              <a:spAutoFit/>
            </a:bodyPr>
            <a:lstStyle/>
            <a:p>
              <a:pPr lvl="0" algn="r"/>
              <a:r>
                <a:rPr lang="en-US" sz="1600" dirty="0">
                  <a:solidFill>
                    <a:srgbClr val="0164FF"/>
                  </a:solidFill>
                  <a:latin typeface="Arial" charset="0"/>
                  <a:ea typeface="Arial" charset="0"/>
                  <a:cs typeface="Arial" charset="0"/>
                </a:rPr>
                <a:t>develops</a:t>
              </a:r>
            </a:p>
          </p:txBody>
        </p:sp>
        <p:cxnSp>
          <p:nvCxnSpPr>
            <p:cNvPr id="111" name="Straight Arrow Connector 110"/>
            <p:cNvCxnSpPr>
              <a:stCxn id="3" idx="3"/>
            </p:cNvCxnSpPr>
            <p:nvPr/>
          </p:nvCxnSpPr>
          <p:spPr>
            <a:xfrm>
              <a:off x="4447243" y="2431193"/>
              <a:ext cx="1652716" cy="478048"/>
            </a:xfrm>
            <a:prstGeom prst="bentConnector3">
              <a:avLst>
                <a:gd name="adj1" fmla="val 99973"/>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683" name="Snip Single Corner Rectangle 682"/>
            <p:cNvSpPr/>
            <p:nvPr/>
          </p:nvSpPr>
          <p:spPr>
            <a:xfrm>
              <a:off x="3646351" y="3237188"/>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687" name="Snip Single Corner Rectangle 686"/>
            <p:cNvSpPr/>
            <p:nvPr/>
          </p:nvSpPr>
          <p:spPr>
            <a:xfrm>
              <a:off x="4213321" y="3243135"/>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sp>
          <p:nvSpPr>
            <p:cNvPr id="688" name="5-Point Star 687"/>
            <p:cNvSpPr/>
            <p:nvPr/>
          </p:nvSpPr>
          <p:spPr>
            <a:xfrm>
              <a:off x="4256264" y="3320824"/>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cxnSp>
          <p:nvCxnSpPr>
            <p:cNvPr id="98" name="Straight Arrow Connector 97"/>
            <p:cNvCxnSpPr>
              <a:endCxn id="687" idx="3"/>
            </p:cNvCxnSpPr>
            <p:nvPr/>
          </p:nvCxnSpPr>
          <p:spPr>
            <a:xfrm>
              <a:off x="4310029" y="1939718"/>
              <a:ext cx="2299" cy="1303417"/>
            </a:xfrm>
            <a:prstGeom prst="straightConnector1">
              <a:avLst/>
            </a:prstGeom>
            <a:ln w="6350">
              <a:solidFill>
                <a:schemeClr val="tx2">
                  <a:lumMod val="50000"/>
                </a:schemeClr>
              </a:solidFill>
              <a:headEnd type="none" w="med" len="med"/>
              <a:tailEnd type="triangle" w="med" len="med"/>
            </a:ln>
            <a:effectLst>
              <a:outerShdw blurRad="50800" dist="38100" dir="2700000" algn="tl" rotWithShape="0">
                <a:schemeClr val="bg1">
                  <a:alpha val="40000"/>
                </a:schemeClr>
              </a:outerShdw>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4198442" y="2298715"/>
              <a:ext cx="248801" cy="264956"/>
            </a:xfrm>
            <a:prstGeom prst="rect">
              <a:avLst/>
            </a:prstGeom>
          </p:spPr>
        </p:pic>
        <p:sp>
          <p:nvSpPr>
            <p:cNvPr id="684" name="5-Point Star 683"/>
            <p:cNvSpPr/>
            <p:nvPr/>
          </p:nvSpPr>
          <p:spPr>
            <a:xfrm>
              <a:off x="3689294" y="3314877"/>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cs typeface="Arial" charset="0"/>
              </a:endParaRPr>
            </a:p>
          </p:txBody>
        </p:sp>
        <p:cxnSp>
          <p:nvCxnSpPr>
            <p:cNvPr id="153" name="Straight Arrow Connector 152"/>
            <p:cNvCxnSpPr>
              <a:endCxn id="683" idx="3"/>
            </p:cNvCxnSpPr>
            <p:nvPr/>
          </p:nvCxnSpPr>
          <p:spPr>
            <a:xfrm rot="10800000" flipV="1">
              <a:off x="3745358" y="2997640"/>
              <a:ext cx="564574" cy="239548"/>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009476" y="2751116"/>
              <a:ext cx="1352258" cy="438581"/>
            </a:xfrm>
            <a:prstGeom prst="rect">
              <a:avLst/>
            </a:prstGeom>
            <a:noFill/>
            <a:effectLst/>
          </p:spPr>
          <p:txBody>
            <a:bodyPr wrap="square" rtlCol="0">
              <a:spAutoFit/>
            </a:bodyPr>
            <a:lstStyle/>
            <a:p>
              <a:pPr algn="r" defTabSz="457189"/>
              <a:r>
                <a:rPr lang="en-US" sz="1600" dirty="0">
                  <a:solidFill>
                    <a:prstClr val="black"/>
                  </a:solidFill>
                  <a:latin typeface="Arial" charset="0"/>
                  <a:ea typeface="Arial" charset="0"/>
                  <a:cs typeface="Arial" charset="0"/>
                </a:rPr>
                <a:t>Smart Contracts</a:t>
              </a:r>
            </a:p>
          </p:txBody>
        </p:sp>
        <p:cxnSp>
          <p:nvCxnSpPr>
            <p:cNvPr id="134" name="Straight Arrow Connector 110"/>
            <p:cNvCxnSpPr/>
            <p:nvPr/>
          </p:nvCxnSpPr>
          <p:spPr>
            <a:xfrm>
              <a:off x="6119582" y="2432789"/>
              <a:ext cx="1626314" cy="767611"/>
            </a:xfrm>
            <a:prstGeom prst="bentConnector3">
              <a:avLst>
                <a:gd name="adj1" fmla="val 100114"/>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Invoke Business APIs"/>
          <p:cNvGrpSpPr/>
          <p:nvPr/>
        </p:nvGrpSpPr>
        <p:grpSpPr>
          <a:xfrm>
            <a:off x="6501740" y="4422303"/>
            <a:ext cx="1924619" cy="495196"/>
            <a:chOff x="4310811" y="3316727"/>
            <a:chExt cx="1443464" cy="371397"/>
          </a:xfrm>
        </p:grpSpPr>
        <p:sp>
          <p:nvSpPr>
            <p:cNvPr id="110" name="Rectangle 109"/>
            <p:cNvSpPr/>
            <p:nvPr/>
          </p:nvSpPr>
          <p:spPr>
            <a:xfrm>
              <a:off x="4996565" y="3341875"/>
              <a:ext cx="750545" cy="346249"/>
            </a:xfrm>
            <a:prstGeom prst="rect">
              <a:avLst/>
            </a:prstGeom>
            <a:ln>
              <a:noFill/>
            </a:ln>
          </p:spPr>
          <p:txBody>
            <a:bodyPr wrap="square">
              <a:spAutoFit/>
            </a:bodyPr>
            <a:lstStyle/>
            <a:p>
              <a:pPr lvl="0" algn="r"/>
              <a:r>
                <a:rPr lang="en-US" sz="1200">
                  <a:solidFill>
                    <a:prstClr val="black"/>
                  </a:solidFill>
                  <a:latin typeface="Arial" charset="0"/>
                  <a:ea typeface="Arial" charset="0"/>
                  <a:cs typeface="Arial" charset="0"/>
                </a:rPr>
                <a:t>Business APIs</a:t>
              </a:r>
              <a:endParaRPr lang="en-US" sz="1200" dirty="0">
                <a:solidFill>
                  <a:prstClr val="black"/>
                </a:solidFill>
                <a:latin typeface="Arial" charset="0"/>
                <a:ea typeface="Arial" charset="0"/>
                <a:cs typeface="Arial" charset="0"/>
              </a:endParaRPr>
            </a:p>
          </p:txBody>
        </p:sp>
        <p:cxnSp>
          <p:nvCxnSpPr>
            <p:cNvPr id="219" name="Straight Arrow Connector 218"/>
            <p:cNvCxnSpPr>
              <a:stCxn id="115" idx="1"/>
            </p:cNvCxnSpPr>
            <p:nvPr/>
          </p:nvCxnSpPr>
          <p:spPr>
            <a:xfrm flipH="1" flipV="1">
              <a:off x="4310811" y="3316727"/>
              <a:ext cx="1443464" cy="121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5" name="Rounded Rectangle 114"/>
          <p:cNvSpPr/>
          <p:nvPr/>
        </p:nvSpPr>
        <p:spPr>
          <a:xfrm>
            <a:off x="7672367" y="3886884"/>
            <a:ext cx="1230709" cy="1103201"/>
          </a:xfrm>
          <a:prstGeom prst="roundRect">
            <a:avLst/>
          </a:prstGeom>
          <a:gradFill>
            <a:gsLst>
              <a:gs pos="0">
                <a:srgbClr val="FFC000"/>
              </a:gs>
              <a:gs pos="100000">
                <a:srgbClr val="FBCD7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chemeClr val="accent1"/>
              </a:solidFill>
              <a:latin typeface="Arial" charset="0"/>
              <a:ea typeface="Arial" charset="0"/>
              <a:cs typeface="Arial" charset="0"/>
            </a:endParaRPr>
          </a:p>
        </p:txBody>
      </p:sp>
      <p:sp>
        <p:nvSpPr>
          <p:cNvPr id="243" name="Rectangle 242"/>
          <p:cNvSpPr/>
          <p:nvPr/>
        </p:nvSpPr>
        <p:spPr>
          <a:xfrm>
            <a:off x="7621548" y="3830970"/>
            <a:ext cx="1375468" cy="1477328"/>
          </a:xfrm>
          <a:prstGeom prst="rect">
            <a:avLst/>
          </a:prstGeom>
        </p:spPr>
        <p:txBody>
          <a:bodyPr wrap="square">
            <a:spAutoFit/>
          </a:bodyPr>
          <a:lstStyle/>
          <a:p>
            <a:pPr algn="ctr"/>
            <a:r>
              <a:rPr lang="en-US" dirty="0">
                <a:solidFill>
                  <a:schemeClr val="accent1"/>
                </a:solidFill>
                <a:latin typeface="Arial" charset="0"/>
              </a:rPr>
              <a:t>App server and Integration logic</a:t>
            </a:r>
          </a:p>
        </p:txBody>
      </p:sp>
    </p:spTree>
    <p:extLst>
      <p:ext uri="{BB962C8B-B14F-4D97-AF65-F5344CB8AC3E}">
        <p14:creationId xmlns:p14="http://schemas.microsoft.com/office/powerpoint/2010/main" val="22149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5E-6 4.93827E-7 L -0.06128 4.93827E-7 " pathEditMode="relative" rAng="0" ptsTypes="AA">
                                      <p:cBhvr>
                                        <p:cTn id="25" dur="2000" fill="hold"/>
                                        <p:tgtEl>
                                          <p:spTgt spid="6"/>
                                        </p:tgtEl>
                                        <p:attrNameLst>
                                          <p:attrName>ppt_x</p:attrName>
                                          <p:attrName>ppt_y</p:attrName>
                                        </p:attrNameLst>
                                      </p:cBhvr>
                                      <p:rCtr x="-3073" y="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550741" y="2286641"/>
            <a:ext cx="566200" cy="851376"/>
            <a:chOff x="319290" y="1230853"/>
            <a:chExt cx="424650" cy="638532"/>
          </a:xfrm>
        </p:grpSpPr>
        <p:pic>
          <p:nvPicPr>
            <p:cNvPr id="70" name="Picture 69"/>
            <p:cNvPicPr>
              <a:picLocks noChangeAspect="1"/>
            </p:cNvPicPr>
            <p:nvPr/>
          </p:nvPicPr>
          <p:blipFill>
            <a:blip r:embed="rId3">
              <a:clrChange>
                <a:clrFrom>
                  <a:srgbClr val="B4D7F9"/>
                </a:clrFrom>
                <a:clrTo>
                  <a:srgbClr val="B4D7F9">
                    <a:alpha val="0"/>
                  </a:srgbClr>
                </a:clrTo>
              </a:clrChange>
              <a:duotone>
                <a:prstClr val="black"/>
                <a:srgbClr val="00B050">
                  <a:tint val="45000"/>
                  <a:satMod val="400000"/>
                </a:srgbClr>
              </a:duotone>
            </a:blip>
            <a:stretch>
              <a:fillRect/>
            </a:stretch>
          </p:blipFill>
          <p:spPr>
            <a:xfrm>
              <a:off x="319290" y="1230853"/>
              <a:ext cx="424650" cy="638532"/>
            </a:xfrm>
            <a:prstGeom prst="rect">
              <a:avLst/>
            </a:prstGeom>
            <a:effectLst/>
          </p:spPr>
        </p:pic>
        <p:sp>
          <p:nvSpPr>
            <p:cNvPr id="71" name="TextBox 70"/>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72" name="Group 71"/>
          <p:cNvGrpSpPr/>
          <p:nvPr/>
        </p:nvGrpSpPr>
        <p:grpSpPr>
          <a:xfrm>
            <a:off x="1550741" y="3342479"/>
            <a:ext cx="566200" cy="851376"/>
            <a:chOff x="319290" y="1230853"/>
            <a:chExt cx="424650" cy="638532"/>
          </a:xfrm>
        </p:grpSpPr>
        <p:pic>
          <p:nvPicPr>
            <p:cNvPr id="73" name="Picture 72"/>
            <p:cNvPicPr>
              <a:picLocks noChangeAspect="1"/>
            </p:cNvPicPr>
            <p:nvPr/>
          </p:nvPicPr>
          <p:blipFill>
            <a:blip r:embed="rId3">
              <a:clrChange>
                <a:clrFrom>
                  <a:srgbClr val="B4D7F9"/>
                </a:clrFrom>
                <a:clrTo>
                  <a:srgbClr val="B4D7F9">
                    <a:alpha val="0"/>
                  </a:srgbClr>
                </a:clrTo>
              </a:clrChange>
              <a:duotone>
                <a:prstClr val="black"/>
                <a:srgbClr val="FFFF00">
                  <a:tint val="45000"/>
                  <a:satMod val="400000"/>
                </a:srgbClr>
              </a:duotone>
            </a:blip>
            <a:stretch>
              <a:fillRect/>
            </a:stretch>
          </p:blipFill>
          <p:spPr>
            <a:xfrm>
              <a:off x="319290" y="1230853"/>
              <a:ext cx="424650" cy="638532"/>
            </a:xfrm>
            <a:prstGeom prst="rect">
              <a:avLst/>
            </a:prstGeom>
            <a:effectLst/>
          </p:spPr>
        </p:pic>
        <p:sp>
          <p:nvSpPr>
            <p:cNvPr id="75" name="TextBox 74"/>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76" name="Group 75"/>
          <p:cNvGrpSpPr/>
          <p:nvPr/>
        </p:nvGrpSpPr>
        <p:grpSpPr>
          <a:xfrm>
            <a:off x="1550741" y="1200835"/>
            <a:ext cx="566200" cy="851376"/>
            <a:chOff x="319290" y="1230853"/>
            <a:chExt cx="424650" cy="638532"/>
          </a:xfrm>
        </p:grpSpPr>
        <p:pic>
          <p:nvPicPr>
            <p:cNvPr id="77" name="Picture 76"/>
            <p:cNvPicPr>
              <a:picLocks noChangeAspect="1"/>
            </p:cNvPicPr>
            <p:nvPr/>
          </p:nvPicPr>
          <p:blipFill>
            <a:blip r:embed="rId3">
              <a:clrChange>
                <a:clrFrom>
                  <a:srgbClr val="B4D7F9"/>
                </a:clrFrom>
                <a:clrTo>
                  <a:srgbClr val="B4D7F9">
                    <a:alpha val="0"/>
                  </a:srgbClr>
                </a:clrTo>
              </a:clrChange>
            </a:blip>
            <a:stretch>
              <a:fillRect/>
            </a:stretch>
          </p:blipFill>
          <p:spPr>
            <a:xfrm>
              <a:off x="319290" y="1230853"/>
              <a:ext cx="424650" cy="638532"/>
            </a:xfrm>
            <a:prstGeom prst="rect">
              <a:avLst/>
            </a:prstGeom>
            <a:effectLst/>
          </p:spPr>
        </p:pic>
        <p:sp>
          <p:nvSpPr>
            <p:cNvPr id="87" name="TextBox 86"/>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88" name="Group 87"/>
          <p:cNvGrpSpPr/>
          <p:nvPr/>
        </p:nvGrpSpPr>
        <p:grpSpPr>
          <a:xfrm>
            <a:off x="1550741" y="5399395"/>
            <a:ext cx="566200" cy="851376"/>
            <a:chOff x="319290" y="1230853"/>
            <a:chExt cx="424650" cy="638532"/>
          </a:xfrm>
        </p:grpSpPr>
        <p:pic>
          <p:nvPicPr>
            <p:cNvPr id="89" name="Picture 88"/>
            <p:cNvPicPr>
              <a:picLocks noChangeAspect="1"/>
            </p:cNvPicPr>
            <p:nvPr/>
          </p:nvPicPr>
          <p:blipFill>
            <a:blip r:embed="rId3">
              <a:clrChange>
                <a:clrFrom>
                  <a:srgbClr val="B4D7F9"/>
                </a:clrFrom>
                <a:clrTo>
                  <a:srgbClr val="B4D7F9">
                    <a:alpha val="0"/>
                  </a:srgbClr>
                </a:clrTo>
              </a:clrChange>
              <a:duotone>
                <a:prstClr val="black"/>
                <a:srgbClr val="7030A0">
                  <a:tint val="45000"/>
                  <a:satMod val="400000"/>
                </a:srgbClr>
              </a:duotone>
            </a:blip>
            <a:stretch>
              <a:fillRect/>
            </a:stretch>
          </p:blipFill>
          <p:spPr>
            <a:xfrm>
              <a:off x="319290" y="1230853"/>
              <a:ext cx="424650" cy="638532"/>
            </a:xfrm>
            <a:prstGeom prst="rect">
              <a:avLst/>
            </a:prstGeom>
            <a:effectLst/>
          </p:spPr>
        </p:pic>
        <p:sp>
          <p:nvSpPr>
            <p:cNvPr id="93" name="TextBox 92"/>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94" name="Group 93"/>
          <p:cNvGrpSpPr/>
          <p:nvPr/>
        </p:nvGrpSpPr>
        <p:grpSpPr>
          <a:xfrm>
            <a:off x="1550741" y="4428644"/>
            <a:ext cx="566200" cy="851376"/>
            <a:chOff x="319290" y="1230853"/>
            <a:chExt cx="424650" cy="638532"/>
          </a:xfrm>
        </p:grpSpPr>
        <p:pic>
          <p:nvPicPr>
            <p:cNvPr id="95" name="Picture 94"/>
            <p:cNvPicPr>
              <a:picLocks noChangeAspect="1"/>
            </p:cNvPicPr>
            <p:nvPr/>
          </p:nvPicPr>
          <p:blipFill>
            <a:blip r:embed="rId3">
              <a:clrChange>
                <a:clrFrom>
                  <a:srgbClr val="B4D7F9"/>
                </a:clrFrom>
                <a:clrTo>
                  <a:srgbClr val="B4D7F9">
                    <a:alpha val="0"/>
                  </a:srgbClr>
                </a:clrTo>
              </a:clrChange>
              <a:duotone>
                <a:prstClr val="black"/>
                <a:srgbClr val="FF866A">
                  <a:tint val="45000"/>
                  <a:satMod val="400000"/>
                </a:srgbClr>
              </a:duotone>
            </a:blip>
            <a:stretch>
              <a:fillRect/>
            </a:stretch>
          </p:blipFill>
          <p:spPr>
            <a:xfrm>
              <a:off x="319290" y="1230853"/>
              <a:ext cx="424650" cy="638532"/>
            </a:xfrm>
            <a:prstGeom prst="rect">
              <a:avLst/>
            </a:prstGeom>
            <a:effectLst/>
          </p:spPr>
        </p:pic>
        <p:sp>
          <p:nvSpPr>
            <p:cNvPr id="102" name="TextBox 101"/>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sp>
        <p:nvSpPr>
          <p:cNvPr id="11" name="Rectangle 10"/>
          <p:cNvSpPr/>
          <p:nvPr/>
        </p:nvSpPr>
        <p:spPr>
          <a:xfrm>
            <a:off x="235355" y="1131532"/>
            <a:ext cx="1400959" cy="923330"/>
          </a:xfrm>
          <a:prstGeom prst="rect">
            <a:avLst/>
          </a:prstGeom>
          <a:ln>
            <a:noFill/>
          </a:ln>
        </p:spPr>
        <p:txBody>
          <a:bodyPr wrap="square">
            <a:spAutoFit/>
          </a:bodyPr>
          <a:lstStyle/>
          <a:p>
            <a:pPr algn="ctr"/>
            <a:r>
              <a:rPr lang="en-US" dirty="0">
                <a:solidFill>
                  <a:schemeClr val="accent2"/>
                </a:solidFill>
                <a:latin typeface="Arial" charset="0"/>
                <a:ea typeface="Arial" charset="0"/>
                <a:cs typeface="Arial" charset="0"/>
              </a:rPr>
              <a:t>Network Service Provider</a:t>
            </a:r>
          </a:p>
        </p:txBody>
      </p:sp>
      <p:sp>
        <p:nvSpPr>
          <p:cNvPr id="15" name="Rectangle 14"/>
          <p:cNvSpPr/>
          <p:nvPr/>
        </p:nvSpPr>
        <p:spPr>
          <a:xfrm>
            <a:off x="239270" y="5606546"/>
            <a:ext cx="1261295" cy="369332"/>
          </a:xfrm>
          <a:prstGeom prst="rect">
            <a:avLst/>
          </a:prstGeom>
          <a:ln>
            <a:noFill/>
          </a:ln>
        </p:spPr>
        <p:txBody>
          <a:bodyPr wrap="square">
            <a:spAutoFit/>
          </a:bodyPr>
          <a:lstStyle/>
          <a:p>
            <a:pPr algn="ctr"/>
            <a:r>
              <a:rPr lang="en-US" dirty="0">
                <a:solidFill>
                  <a:srgbClr val="7030A0"/>
                </a:solidFill>
                <a:latin typeface="Arial" charset="0"/>
                <a:ea typeface="Arial" charset="0"/>
                <a:cs typeface="Arial" charset="0"/>
              </a:rPr>
              <a:t>End-User</a:t>
            </a:r>
          </a:p>
        </p:txBody>
      </p:sp>
      <p:sp>
        <p:nvSpPr>
          <p:cNvPr id="80" name="Title 1"/>
          <p:cNvSpPr>
            <a:spLocks/>
          </p:cNvSpPr>
          <p:nvPr/>
        </p:nvSpPr>
        <p:spPr bwMode="auto">
          <a:xfrm>
            <a:off x="413634" y="414913"/>
            <a:ext cx="8819576" cy="270843"/>
          </a:xfrm>
          <a:prstGeom prst="rect">
            <a:avLst/>
          </a:prstGeom>
          <a:noFill/>
          <a:ln w="9525">
            <a:noFill/>
            <a:miter lim="800000"/>
            <a:headEnd/>
            <a:tailEnd/>
          </a:ln>
        </p:spPr>
        <p:txBody>
          <a:bodyPr wrap="square" lIns="0" tIns="0" rIns="0" bIns="0">
            <a:spAutoFit/>
          </a:bodyPr>
          <a:lstStyle/>
          <a:p>
            <a:pPr defTabSz="457189">
              <a:lnSpc>
                <a:spcPct val="80000"/>
              </a:lnSpc>
              <a:spcBef>
                <a:spcPct val="20000"/>
              </a:spcBef>
            </a:pPr>
            <a:r>
              <a:rPr lang="en-US" sz="2200" b="1" dirty="0">
                <a:solidFill>
                  <a:srgbClr val="6964D1"/>
                </a:solidFill>
                <a:ea typeface="+mj-ea"/>
                <a:cs typeface="Arial" pitchFamily="34" charset="0"/>
              </a:rPr>
              <a:t>Workflow for Network Formation</a:t>
            </a:r>
          </a:p>
        </p:txBody>
      </p:sp>
      <p:sp>
        <p:nvSpPr>
          <p:cNvPr id="105" name="Rectangle 104"/>
          <p:cNvSpPr/>
          <p:nvPr/>
        </p:nvSpPr>
        <p:spPr>
          <a:xfrm>
            <a:off x="159422" y="4381284"/>
            <a:ext cx="1476892" cy="923330"/>
          </a:xfrm>
          <a:prstGeom prst="rect">
            <a:avLst/>
          </a:prstGeom>
          <a:ln>
            <a:noFill/>
          </a:ln>
        </p:spPr>
        <p:txBody>
          <a:bodyPr wrap="square">
            <a:spAutoFit/>
          </a:bodyPr>
          <a:lstStyle/>
          <a:p>
            <a:pPr algn="ctr"/>
            <a:r>
              <a:rPr lang="en-US" dirty="0">
                <a:solidFill>
                  <a:srgbClr val="FF0000"/>
                </a:solidFill>
                <a:latin typeface="Arial" charset="0"/>
                <a:ea typeface="Arial" charset="0"/>
                <a:cs typeface="Arial" charset="0"/>
              </a:rPr>
              <a:t>Business Service Consumer</a:t>
            </a:r>
          </a:p>
        </p:txBody>
      </p:sp>
      <p:sp>
        <p:nvSpPr>
          <p:cNvPr id="125" name="Rectangle 124"/>
          <p:cNvSpPr/>
          <p:nvPr/>
        </p:nvSpPr>
        <p:spPr>
          <a:xfrm>
            <a:off x="169438" y="3259933"/>
            <a:ext cx="1400959" cy="923330"/>
          </a:xfrm>
          <a:prstGeom prst="rect">
            <a:avLst/>
          </a:prstGeom>
          <a:ln>
            <a:noFill/>
          </a:ln>
        </p:spPr>
        <p:txBody>
          <a:bodyPr wrap="square">
            <a:spAutoFit/>
          </a:bodyPr>
          <a:lstStyle/>
          <a:p>
            <a:pPr algn="ctr"/>
            <a:r>
              <a:rPr lang="en-US" dirty="0">
                <a:solidFill>
                  <a:srgbClr val="FF866A"/>
                </a:solidFill>
                <a:latin typeface="Arial" charset="0"/>
                <a:ea typeface="Arial" charset="0"/>
                <a:cs typeface="Arial" charset="0"/>
              </a:rPr>
              <a:t>Business Service Provider</a:t>
            </a:r>
          </a:p>
        </p:txBody>
      </p:sp>
      <p:sp>
        <p:nvSpPr>
          <p:cNvPr id="148" name="Rectangle 147"/>
          <p:cNvSpPr/>
          <p:nvPr/>
        </p:nvSpPr>
        <p:spPr>
          <a:xfrm>
            <a:off x="235355" y="2252883"/>
            <a:ext cx="1400959" cy="923330"/>
          </a:xfrm>
          <a:prstGeom prst="rect">
            <a:avLst/>
          </a:prstGeom>
          <a:ln>
            <a:noFill/>
          </a:ln>
        </p:spPr>
        <p:txBody>
          <a:bodyPr wrap="square">
            <a:spAutoFit/>
          </a:bodyPr>
          <a:lstStyle/>
          <a:p>
            <a:pPr algn="ctr"/>
            <a:r>
              <a:rPr lang="en-US" dirty="0">
                <a:solidFill>
                  <a:srgbClr val="00B050"/>
                </a:solidFill>
                <a:latin typeface="Arial" charset="0"/>
                <a:ea typeface="Arial" charset="0"/>
                <a:cs typeface="Arial" charset="0"/>
              </a:rPr>
              <a:t>Network Service Consumer</a:t>
            </a:r>
          </a:p>
        </p:txBody>
      </p:sp>
      <p:grpSp>
        <p:nvGrpSpPr>
          <p:cNvPr id="4" name="Group 3"/>
          <p:cNvGrpSpPr/>
          <p:nvPr/>
        </p:nvGrpSpPr>
        <p:grpSpPr>
          <a:xfrm>
            <a:off x="2492032" y="1163752"/>
            <a:ext cx="1633160" cy="828610"/>
            <a:chOff x="4113014" y="1465118"/>
            <a:chExt cx="1633160" cy="828610"/>
          </a:xfrm>
        </p:grpSpPr>
        <p:sp>
          <p:nvSpPr>
            <p:cNvPr id="2" name="Pentagon 1"/>
            <p:cNvSpPr/>
            <p:nvPr/>
          </p:nvSpPr>
          <p:spPr>
            <a:xfrm>
              <a:off x="4166756" y="1465118"/>
              <a:ext cx="1579418" cy="828610"/>
            </a:xfrm>
            <a:prstGeom prst="homePlate">
              <a:avLst/>
            </a:prstGeom>
            <a:gradFill flip="none" rotWithShape="1">
              <a:gsLst>
                <a:gs pos="0">
                  <a:schemeClr val="accent2">
                    <a:lumMod val="60000"/>
                    <a:lumOff val="40000"/>
                  </a:schemeClr>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4113014" y="1560989"/>
              <a:ext cx="1400959" cy="646331"/>
            </a:xfrm>
            <a:prstGeom prst="rect">
              <a:avLst/>
            </a:prstGeom>
            <a:ln>
              <a:noFill/>
            </a:ln>
          </p:spPr>
          <p:txBody>
            <a:bodyPr wrap="square">
              <a:spAutoFit/>
            </a:bodyPr>
            <a:lstStyle/>
            <a:p>
              <a:pPr algn="ctr"/>
              <a:r>
                <a:rPr lang="en-US" dirty="0">
                  <a:solidFill>
                    <a:prstClr val="black"/>
                  </a:solidFill>
                  <a:latin typeface="Arial" charset="0"/>
                  <a:ea typeface="Arial" charset="0"/>
                  <a:cs typeface="Arial" charset="0"/>
                </a:rPr>
                <a:t>Create network</a:t>
              </a:r>
            </a:p>
          </p:txBody>
        </p:sp>
      </p:grpSp>
      <p:grpSp>
        <p:nvGrpSpPr>
          <p:cNvPr id="137" name="Group 136"/>
          <p:cNvGrpSpPr/>
          <p:nvPr/>
        </p:nvGrpSpPr>
        <p:grpSpPr>
          <a:xfrm>
            <a:off x="4639487" y="2252880"/>
            <a:ext cx="1633160" cy="828610"/>
            <a:chOff x="4113014" y="1465118"/>
            <a:chExt cx="1633160" cy="828610"/>
          </a:xfrm>
        </p:grpSpPr>
        <p:sp>
          <p:nvSpPr>
            <p:cNvPr id="140" name="Pentagon 139"/>
            <p:cNvSpPr/>
            <p:nvPr/>
          </p:nvSpPr>
          <p:spPr>
            <a:xfrm>
              <a:off x="4166756" y="1465118"/>
              <a:ext cx="1579418" cy="828610"/>
            </a:xfrm>
            <a:prstGeom prst="homePlate">
              <a:avLst/>
            </a:prstGeom>
            <a:gradFill flip="none" rotWithShape="1">
              <a:gsLst>
                <a:gs pos="0">
                  <a:srgbClr val="92D05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113014" y="1560989"/>
              <a:ext cx="1400959" cy="646331"/>
            </a:xfrm>
            <a:prstGeom prst="rect">
              <a:avLst/>
            </a:prstGeom>
            <a:ln>
              <a:noFill/>
            </a:ln>
          </p:spPr>
          <p:txBody>
            <a:bodyPr wrap="square">
              <a:spAutoFit/>
            </a:bodyPr>
            <a:lstStyle/>
            <a:p>
              <a:pPr algn="ctr"/>
              <a:r>
                <a:rPr lang="en-US" dirty="0">
                  <a:solidFill>
                    <a:prstClr val="black"/>
                  </a:solidFill>
                  <a:latin typeface="Arial" charset="0"/>
                  <a:ea typeface="Arial" charset="0"/>
                  <a:cs typeface="Arial" charset="0"/>
                </a:rPr>
                <a:t>Accept invite</a:t>
              </a:r>
            </a:p>
          </p:txBody>
        </p:sp>
      </p:grpSp>
      <p:grpSp>
        <p:nvGrpSpPr>
          <p:cNvPr id="6" name="Group 5"/>
          <p:cNvGrpSpPr/>
          <p:nvPr/>
        </p:nvGrpSpPr>
        <p:grpSpPr>
          <a:xfrm>
            <a:off x="2545775" y="3328052"/>
            <a:ext cx="5317032" cy="828611"/>
            <a:chOff x="2638603" y="3304918"/>
            <a:chExt cx="3583129" cy="828610"/>
          </a:xfrm>
        </p:grpSpPr>
        <p:sp>
          <p:nvSpPr>
            <p:cNvPr id="161" name="Pentagon 160"/>
            <p:cNvSpPr/>
            <p:nvPr/>
          </p:nvSpPr>
          <p:spPr>
            <a:xfrm>
              <a:off x="2638603" y="3304918"/>
              <a:ext cx="3583129" cy="828610"/>
            </a:xfrm>
            <a:prstGeom prst="homePlate">
              <a:avLst/>
            </a:prstGeom>
            <a:gradFill flip="none" rotWithShape="1">
              <a:gsLst>
                <a:gs pos="0">
                  <a:srgbClr val="FFC00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2681616" y="3442986"/>
              <a:ext cx="3394126" cy="553998"/>
            </a:xfrm>
            <a:prstGeom prst="rect">
              <a:avLst/>
            </a:prstGeom>
            <a:ln>
              <a:noFill/>
            </a:ln>
          </p:spPr>
          <p:txBody>
            <a:bodyPr wrap="square">
              <a:spAutoFit/>
            </a:bodyPr>
            <a:lstStyle/>
            <a:p>
              <a:pPr algn="ctr"/>
              <a:r>
                <a:rPr lang="en-US" sz="1600" dirty="0">
                  <a:solidFill>
                    <a:prstClr val="black"/>
                  </a:solidFill>
                  <a:latin typeface="Arial" charset="0"/>
                  <a:ea typeface="Arial" charset="0"/>
                  <a:cs typeface="Arial" charset="0"/>
                </a:rPr>
                <a:t>Develop and deliver blockchain application logic:</a:t>
              </a:r>
              <a:br>
                <a:rPr lang="en-US" sz="1600" dirty="0">
                  <a:solidFill>
                    <a:prstClr val="black"/>
                  </a:solidFill>
                  <a:latin typeface="Arial" charset="0"/>
                  <a:ea typeface="Arial" charset="0"/>
                  <a:cs typeface="Arial" charset="0"/>
                </a:rPr>
              </a:br>
              <a:r>
                <a:rPr lang="en-US" sz="1400" dirty="0">
                  <a:solidFill>
                    <a:prstClr val="black"/>
                  </a:solidFill>
                  <a:latin typeface="Arial" charset="0"/>
                  <a:ea typeface="Arial" charset="0"/>
                  <a:cs typeface="Arial" charset="0"/>
                </a:rPr>
                <a:t>smart contracts (</a:t>
              </a:r>
              <a:r>
                <a:rPr lang="en-US" sz="1400" dirty="0">
                  <a:solidFill>
                    <a:schemeClr val="accent4"/>
                  </a:solidFill>
                  <a:latin typeface="Arial" charset="0"/>
                  <a:ea typeface="Arial" charset="0"/>
                  <a:cs typeface="Arial" charset="0"/>
                </a:rPr>
                <a:t>1</a:t>
              </a:r>
              <a:r>
                <a:rPr lang="en-US" sz="1400" dirty="0">
                  <a:solidFill>
                    <a:prstClr val="black"/>
                  </a:solidFill>
                  <a:latin typeface="Arial" charset="0"/>
                  <a:ea typeface="Arial" charset="0"/>
                  <a:cs typeface="Arial" charset="0"/>
                </a:rPr>
                <a:t>), business (</a:t>
              </a:r>
              <a:r>
                <a:rPr lang="en-US" sz="1400" dirty="0">
                  <a:solidFill>
                    <a:schemeClr val="accent4"/>
                  </a:solidFill>
                  <a:latin typeface="Arial" charset="0"/>
                  <a:ea typeface="Arial" charset="0"/>
                  <a:cs typeface="Arial" charset="0"/>
                </a:rPr>
                <a:t>2</a:t>
              </a:r>
              <a:r>
                <a:rPr lang="en-US" sz="1400" dirty="0">
                  <a:solidFill>
                    <a:prstClr val="black"/>
                  </a:solidFill>
                  <a:latin typeface="Arial" charset="0"/>
                  <a:ea typeface="Arial" charset="0"/>
                  <a:cs typeface="Arial" charset="0"/>
                </a:rPr>
                <a:t>), presentation (</a:t>
              </a:r>
              <a:r>
                <a:rPr lang="en-US" sz="1400" dirty="0">
                  <a:solidFill>
                    <a:schemeClr val="accent4"/>
                  </a:solidFill>
                  <a:latin typeface="Arial" charset="0"/>
                  <a:ea typeface="Arial" charset="0"/>
                  <a:cs typeface="Arial" charset="0"/>
                </a:rPr>
                <a:t>3</a:t>
              </a:r>
              <a:r>
                <a:rPr lang="en-US" sz="1400" dirty="0">
                  <a:solidFill>
                    <a:prstClr val="black"/>
                  </a:solidFill>
                  <a:latin typeface="Arial" charset="0"/>
                  <a:ea typeface="Arial" charset="0"/>
                  <a:cs typeface="Arial" charset="0"/>
                </a:rPr>
                <a:t>)</a:t>
              </a:r>
            </a:p>
          </p:txBody>
        </p:sp>
      </p:grpSp>
      <p:grpSp>
        <p:nvGrpSpPr>
          <p:cNvPr id="51" name="Group 50"/>
          <p:cNvGrpSpPr/>
          <p:nvPr/>
        </p:nvGrpSpPr>
        <p:grpSpPr>
          <a:xfrm>
            <a:off x="2540562" y="4417178"/>
            <a:ext cx="5322245" cy="828609"/>
            <a:chOff x="1905421" y="3312883"/>
            <a:chExt cx="3991684" cy="621457"/>
          </a:xfrm>
        </p:grpSpPr>
        <p:sp>
          <p:nvSpPr>
            <p:cNvPr id="202" name="Pentagon 201"/>
            <p:cNvSpPr/>
            <p:nvPr/>
          </p:nvSpPr>
          <p:spPr>
            <a:xfrm>
              <a:off x="1905421" y="3312883"/>
              <a:ext cx="3991684" cy="621457"/>
            </a:xfrm>
            <a:prstGeom prst="homePlate">
              <a:avLst/>
            </a:prstGeom>
            <a:gradFill flip="none" rotWithShape="1">
              <a:gsLst>
                <a:gs pos="0">
                  <a:srgbClr val="C0000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173974" y="3483500"/>
              <a:ext cx="3264374" cy="253916"/>
            </a:xfrm>
            <a:prstGeom prst="rect">
              <a:avLst/>
            </a:prstGeom>
            <a:ln>
              <a:noFill/>
            </a:ln>
          </p:spPr>
          <p:txBody>
            <a:bodyPr wrap="square">
              <a:spAutoFit/>
            </a:bodyPr>
            <a:lstStyle/>
            <a:p>
              <a:pPr algn="ctr"/>
              <a:r>
                <a:rPr lang="en-US" sz="1600" dirty="0">
                  <a:solidFill>
                    <a:prstClr val="black"/>
                  </a:solidFill>
                  <a:latin typeface="Arial" charset="0"/>
                  <a:ea typeface="Arial" charset="0"/>
                  <a:cs typeface="Arial" charset="0"/>
                </a:rPr>
                <a:t>Create app server / integration infrastructure</a:t>
              </a:r>
            </a:p>
          </p:txBody>
        </p:sp>
      </p:grpSp>
      <p:cxnSp>
        <p:nvCxnSpPr>
          <p:cNvPr id="8" name="Straight Arrow Connector 7"/>
          <p:cNvCxnSpPr>
            <a:stCxn id="81" idx="3"/>
            <a:endCxn id="140" idx="1"/>
          </p:cNvCxnSpPr>
          <p:nvPr/>
        </p:nvCxnSpPr>
        <p:spPr>
          <a:xfrm flipH="1">
            <a:off x="4693230" y="1578059"/>
            <a:ext cx="1171361" cy="1089128"/>
          </a:xfrm>
          <a:prstGeom prst="bentConnector5">
            <a:avLst>
              <a:gd name="adj1" fmla="val -26021"/>
              <a:gd name="adj2" fmla="val 50000"/>
              <a:gd name="adj3" fmla="val 12602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ight Arrow Callout 29"/>
          <p:cNvSpPr/>
          <p:nvPr/>
        </p:nvSpPr>
        <p:spPr>
          <a:xfrm>
            <a:off x="2492033" y="6405166"/>
            <a:ext cx="9299473" cy="323165"/>
          </a:xfrm>
          <a:prstGeom prst="rightArrowCallout">
            <a:avLst>
              <a:gd name="adj1" fmla="val 10355"/>
              <a:gd name="adj2" fmla="val 17678"/>
              <a:gd name="adj3" fmla="val 25000"/>
              <a:gd name="adj4" fmla="val 422"/>
            </a:avLst>
          </a:prstGeom>
          <a:solidFill>
            <a:srgbClr val="C6C6C6"/>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946806" y="6420556"/>
            <a:ext cx="662796" cy="276999"/>
          </a:xfrm>
          <a:prstGeom prst="rect">
            <a:avLst/>
          </a:prstGeom>
          <a:ln>
            <a:noFill/>
          </a:ln>
        </p:spPr>
        <p:txBody>
          <a:bodyPr wrap="square">
            <a:spAutoFit/>
          </a:bodyPr>
          <a:lstStyle/>
          <a:p>
            <a:r>
              <a:rPr lang="en-US" sz="1200" dirty="0">
                <a:solidFill>
                  <a:srgbClr val="A5A5A5"/>
                </a:solidFill>
                <a:latin typeface="Arial" charset="0"/>
                <a:ea typeface="Arial" charset="0"/>
                <a:cs typeface="Arial" charset="0"/>
              </a:rPr>
              <a:t>Time</a:t>
            </a:r>
          </a:p>
        </p:txBody>
      </p:sp>
      <p:grpSp>
        <p:nvGrpSpPr>
          <p:cNvPr id="27" name="Group 26"/>
          <p:cNvGrpSpPr/>
          <p:nvPr/>
        </p:nvGrpSpPr>
        <p:grpSpPr>
          <a:xfrm>
            <a:off x="8344016" y="4428645"/>
            <a:ext cx="1579419" cy="828611"/>
            <a:chOff x="2769180" y="3490435"/>
            <a:chExt cx="1184564" cy="621458"/>
          </a:xfrm>
        </p:grpSpPr>
        <p:sp>
          <p:nvSpPr>
            <p:cNvPr id="74" name="Pentagon 73"/>
            <p:cNvSpPr/>
            <p:nvPr/>
          </p:nvSpPr>
          <p:spPr>
            <a:xfrm>
              <a:off x="2769180" y="3490435"/>
              <a:ext cx="1184564" cy="621458"/>
            </a:xfrm>
            <a:prstGeom prst="homePlate">
              <a:avLst/>
            </a:prstGeom>
            <a:gradFill flip="none" rotWithShape="1">
              <a:gsLst>
                <a:gs pos="0">
                  <a:srgbClr val="C0000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797136" y="3490870"/>
              <a:ext cx="949612" cy="577225"/>
            </a:xfrm>
            <a:prstGeom prst="rect">
              <a:avLst/>
            </a:prstGeom>
            <a:ln>
              <a:noFill/>
            </a:ln>
          </p:spPr>
          <p:txBody>
            <a:bodyPr wrap="square">
              <a:spAutoFit/>
            </a:bodyPr>
            <a:lstStyle/>
            <a:p>
              <a:pPr algn="ctr"/>
              <a:r>
                <a:rPr lang="en-US" sz="1467" dirty="0">
                  <a:solidFill>
                    <a:prstClr val="black"/>
                  </a:solidFill>
                  <a:latin typeface="Arial" charset="0"/>
                  <a:ea typeface="Arial" charset="0"/>
                  <a:cs typeface="Arial" charset="0"/>
                </a:rPr>
                <a:t>Deploy business logic (</a:t>
              </a:r>
              <a:r>
                <a:rPr lang="en-US" sz="1467" dirty="0">
                  <a:solidFill>
                    <a:schemeClr val="accent4"/>
                  </a:solidFill>
                  <a:latin typeface="Arial" charset="0"/>
                  <a:ea typeface="Arial" charset="0"/>
                  <a:cs typeface="Arial" charset="0"/>
                </a:rPr>
                <a:t>2</a:t>
              </a:r>
              <a:r>
                <a:rPr lang="en-US" sz="1467" dirty="0">
                  <a:solidFill>
                    <a:prstClr val="black"/>
                  </a:solidFill>
                  <a:latin typeface="Arial" charset="0"/>
                  <a:ea typeface="Arial" charset="0"/>
                  <a:cs typeface="Arial" charset="0"/>
                </a:rPr>
                <a:t>)</a:t>
              </a:r>
            </a:p>
          </p:txBody>
        </p:sp>
      </p:grpSp>
      <p:grpSp>
        <p:nvGrpSpPr>
          <p:cNvPr id="79" name="Group 78"/>
          <p:cNvGrpSpPr/>
          <p:nvPr/>
        </p:nvGrpSpPr>
        <p:grpSpPr>
          <a:xfrm>
            <a:off x="4231429" y="1163753"/>
            <a:ext cx="1633160" cy="828611"/>
            <a:chOff x="4113014" y="1465118"/>
            <a:chExt cx="1633160" cy="828610"/>
          </a:xfrm>
        </p:grpSpPr>
        <p:sp>
          <p:nvSpPr>
            <p:cNvPr id="81" name="Pentagon 80"/>
            <p:cNvSpPr/>
            <p:nvPr/>
          </p:nvSpPr>
          <p:spPr>
            <a:xfrm>
              <a:off x="4166756" y="1465118"/>
              <a:ext cx="1579418" cy="828610"/>
            </a:xfrm>
            <a:prstGeom prst="homePlate">
              <a:avLst/>
            </a:prstGeom>
            <a:gradFill flip="none" rotWithShape="1">
              <a:gsLst>
                <a:gs pos="0">
                  <a:schemeClr val="accent2">
                    <a:lumMod val="60000"/>
                    <a:lumOff val="40000"/>
                  </a:schemeClr>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113014" y="1560989"/>
              <a:ext cx="1400959" cy="646330"/>
            </a:xfrm>
            <a:prstGeom prst="rect">
              <a:avLst/>
            </a:prstGeom>
            <a:ln>
              <a:noFill/>
            </a:ln>
          </p:spPr>
          <p:txBody>
            <a:bodyPr wrap="square">
              <a:spAutoFit/>
            </a:bodyPr>
            <a:lstStyle/>
            <a:p>
              <a:pPr algn="ctr"/>
              <a:r>
                <a:rPr lang="en-US" dirty="0">
                  <a:solidFill>
                    <a:prstClr val="black"/>
                  </a:solidFill>
                  <a:latin typeface="Arial" charset="0"/>
                  <a:ea typeface="Arial" charset="0"/>
                  <a:cs typeface="Arial" charset="0"/>
                </a:rPr>
                <a:t>Invite members</a:t>
              </a:r>
            </a:p>
          </p:txBody>
        </p:sp>
      </p:grpSp>
      <p:grpSp>
        <p:nvGrpSpPr>
          <p:cNvPr id="83" name="Group 82"/>
          <p:cNvGrpSpPr/>
          <p:nvPr/>
        </p:nvGrpSpPr>
        <p:grpSpPr>
          <a:xfrm>
            <a:off x="6307132" y="2274081"/>
            <a:ext cx="1578837" cy="828611"/>
            <a:chOff x="4130684" y="1465118"/>
            <a:chExt cx="1615490" cy="828610"/>
          </a:xfrm>
        </p:grpSpPr>
        <p:sp>
          <p:nvSpPr>
            <p:cNvPr id="84" name="Pentagon 83"/>
            <p:cNvSpPr/>
            <p:nvPr/>
          </p:nvSpPr>
          <p:spPr>
            <a:xfrm>
              <a:off x="4166756" y="1465118"/>
              <a:ext cx="1579418" cy="828610"/>
            </a:xfrm>
            <a:prstGeom prst="homePlate">
              <a:avLst/>
            </a:prstGeom>
            <a:gradFill flip="none" rotWithShape="1">
              <a:gsLst>
                <a:gs pos="0">
                  <a:srgbClr val="92D05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130684" y="1523326"/>
              <a:ext cx="1400959" cy="646330"/>
            </a:xfrm>
            <a:prstGeom prst="rect">
              <a:avLst/>
            </a:prstGeom>
            <a:ln>
              <a:noFill/>
            </a:ln>
          </p:spPr>
          <p:txBody>
            <a:bodyPr wrap="square">
              <a:spAutoFit/>
            </a:bodyPr>
            <a:lstStyle/>
            <a:p>
              <a:pPr algn="ctr"/>
              <a:r>
                <a:rPr lang="en-US" dirty="0">
                  <a:solidFill>
                    <a:prstClr val="black"/>
                  </a:solidFill>
                  <a:latin typeface="Arial" charset="0"/>
                  <a:ea typeface="Arial" charset="0"/>
                  <a:cs typeface="Arial" charset="0"/>
                </a:rPr>
                <a:t>Create channels</a:t>
              </a:r>
            </a:p>
          </p:txBody>
        </p:sp>
      </p:grpSp>
      <p:grpSp>
        <p:nvGrpSpPr>
          <p:cNvPr id="90" name="Group 89"/>
          <p:cNvGrpSpPr/>
          <p:nvPr/>
        </p:nvGrpSpPr>
        <p:grpSpPr>
          <a:xfrm>
            <a:off x="8301778" y="2281236"/>
            <a:ext cx="1621657" cy="828611"/>
            <a:chOff x="2737501" y="3490435"/>
            <a:chExt cx="1216243" cy="621458"/>
          </a:xfrm>
        </p:grpSpPr>
        <p:sp>
          <p:nvSpPr>
            <p:cNvPr id="91" name="Pentagon 90"/>
            <p:cNvSpPr/>
            <p:nvPr/>
          </p:nvSpPr>
          <p:spPr>
            <a:xfrm>
              <a:off x="2769180" y="3490435"/>
              <a:ext cx="1184564" cy="621458"/>
            </a:xfrm>
            <a:prstGeom prst="homePlate">
              <a:avLst/>
            </a:prstGeom>
            <a:gradFill flip="none" rotWithShape="1">
              <a:gsLst>
                <a:gs pos="0">
                  <a:srgbClr val="92D05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737501" y="3570382"/>
              <a:ext cx="1082679" cy="438581"/>
            </a:xfrm>
            <a:prstGeom prst="rect">
              <a:avLst/>
            </a:prstGeom>
            <a:ln>
              <a:noFill/>
            </a:ln>
          </p:spPr>
          <p:txBody>
            <a:bodyPr wrap="square">
              <a:spAutoFit/>
            </a:bodyPr>
            <a:lstStyle/>
            <a:p>
              <a:pPr algn="ctr"/>
              <a:r>
                <a:rPr lang="en-US" sz="1600" dirty="0">
                  <a:solidFill>
                    <a:prstClr val="black"/>
                  </a:solidFill>
                  <a:latin typeface="Arial" charset="0"/>
                  <a:ea typeface="Arial" charset="0"/>
                  <a:cs typeface="Arial" charset="0"/>
                </a:rPr>
                <a:t>Deploy </a:t>
              </a:r>
              <a:r>
                <a:rPr lang="en-US" sz="1600">
                  <a:solidFill>
                    <a:prstClr val="black"/>
                  </a:solidFill>
                  <a:latin typeface="Arial" charset="0"/>
                  <a:ea typeface="Arial" charset="0"/>
                  <a:cs typeface="Arial" charset="0"/>
                </a:rPr>
                <a:t>smart contracts (</a:t>
              </a:r>
              <a:r>
                <a:rPr lang="en-US" sz="1600">
                  <a:solidFill>
                    <a:schemeClr val="accent4"/>
                  </a:solidFill>
                  <a:latin typeface="Arial" charset="0"/>
                  <a:ea typeface="Arial" charset="0"/>
                  <a:cs typeface="Arial" charset="0"/>
                </a:rPr>
                <a:t>1</a:t>
              </a:r>
              <a:r>
                <a:rPr lang="en-US" sz="1600" dirty="0">
                  <a:solidFill>
                    <a:prstClr val="black"/>
                  </a:solidFill>
                  <a:latin typeface="Arial" charset="0"/>
                  <a:ea typeface="Arial" charset="0"/>
                  <a:cs typeface="Arial" charset="0"/>
                </a:rPr>
                <a:t>)</a:t>
              </a:r>
            </a:p>
          </p:txBody>
        </p:sp>
      </p:grpSp>
      <p:grpSp>
        <p:nvGrpSpPr>
          <p:cNvPr id="96" name="Group 95"/>
          <p:cNvGrpSpPr/>
          <p:nvPr/>
        </p:nvGrpSpPr>
        <p:grpSpPr>
          <a:xfrm>
            <a:off x="10028514" y="5457359"/>
            <a:ext cx="1751428" cy="828611"/>
            <a:chOff x="2769180" y="3490435"/>
            <a:chExt cx="1184564" cy="621458"/>
          </a:xfrm>
        </p:grpSpPr>
        <p:sp>
          <p:nvSpPr>
            <p:cNvPr id="97" name="Pentagon 96"/>
            <p:cNvSpPr/>
            <p:nvPr/>
          </p:nvSpPr>
          <p:spPr>
            <a:xfrm>
              <a:off x="2769180" y="3490435"/>
              <a:ext cx="1184564" cy="621458"/>
            </a:xfrm>
            <a:prstGeom prst="homePlate">
              <a:avLst/>
            </a:prstGeom>
            <a:gradFill flip="none" rotWithShape="1">
              <a:gsLst>
                <a:gs pos="0">
                  <a:srgbClr val="7030A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797136" y="3490870"/>
              <a:ext cx="949612" cy="577225"/>
            </a:xfrm>
            <a:prstGeom prst="rect">
              <a:avLst/>
            </a:prstGeom>
            <a:ln>
              <a:noFill/>
            </a:ln>
          </p:spPr>
          <p:txBody>
            <a:bodyPr wrap="square">
              <a:spAutoFit/>
            </a:bodyPr>
            <a:lstStyle/>
            <a:p>
              <a:pPr algn="ctr"/>
              <a:r>
                <a:rPr lang="en-US" sz="1467" dirty="0">
                  <a:solidFill>
                    <a:prstClr val="black"/>
                  </a:solidFill>
                  <a:latin typeface="Arial" charset="0"/>
                  <a:ea typeface="Arial" charset="0"/>
                  <a:cs typeface="Arial" charset="0"/>
                </a:rPr>
                <a:t>Run presentation logic</a:t>
              </a:r>
            </a:p>
          </p:txBody>
        </p:sp>
      </p:grpSp>
      <p:grpSp>
        <p:nvGrpSpPr>
          <p:cNvPr id="99" name="Group 98"/>
          <p:cNvGrpSpPr/>
          <p:nvPr/>
        </p:nvGrpSpPr>
        <p:grpSpPr>
          <a:xfrm>
            <a:off x="8344016" y="5443740"/>
            <a:ext cx="1579419" cy="828610"/>
            <a:chOff x="2769180" y="3490435"/>
            <a:chExt cx="1184564" cy="621458"/>
          </a:xfrm>
        </p:grpSpPr>
        <p:sp>
          <p:nvSpPr>
            <p:cNvPr id="100" name="Pentagon 99"/>
            <p:cNvSpPr/>
            <p:nvPr/>
          </p:nvSpPr>
          <p:spPr>
            <a:xfrm>
              <a:off x="2769180" y="3490435"/>
              <a:ext cx="1184564" cy="621458"/>
            </a:xfrm>
            <a:prstGeom prst="homePlate">
              <a:avLst/>
            </a:prstGeom>
            <a:gradFill flip="none" rotWithShape="1">
              <a:gsLst>
                <a:gs pos="0">
                  <a:srgbClr val="7030A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2797135" y="3490870"/>
              <a:ext cx="1012593" cy="577226"/>
            </a:xfrm>
            <a:prstGeom prst="rect">
              <a:avLst/>
            </a:prstGeom>
            <a:ln>
              <a:noFill/>
            </a:ln>
          </p:spPr>
          <p:txBody>
            <a:bodyPr wrap="square">
              <a:spAutoFit/>
            </a:bodyPr>
            <a:lstStyle/>
            <a:p>
              <a:pPr algn="ctr"/>
              <a:r>
                <a:rPr lang="en-US" sz="1467" dirty="0">
                  <a:solidFill>
                    <a:prstClr val="black"/>
                  </a:solidFill>
                  <a:latin typeface="Arial" charset="0"/>
                  <a:ea typeface="Arial" charset="0"/>
                  <a:cs typeface="Arial" charset="0"/>
                </a:rPr>
                <a:t>Download presentation logic (</a:t>
              </a:r>
              <a:r>
                <a:rPr lang="en-US" sz="1467" dirty="0">
                  <a:solidFill>
                    <a:schemeClr val="accent4"/>
                  </a:solidFill>
                  <a:latin typeface="Arial" charset="0"/>
                  <a:ea typeface="Arial" charset="0"/>
                  <a:cs typeface="Arial" charset="0"/>
                </a:rPr>
                <a:t>3</a:t>
              </a:r>
              <a:r>
                <a:rPr lang="en-US" sz="1467" dirty="0">
                  <a:solidFill>
                    <a:prstClr val="black"/>
                  </a:solidFill>
                  <a:latin typeface="Arial" charset="0"/>
                  <a:ea typeface="Arial" charset="0"/>
                  <a:cs typeface="Arial" charset="0"/>
                </a:rPr>
                <a:t>)</a:t>
              </a:r>
            </a:p>
          </p:txBody>
        </p:sp>
      </p:grpSp>
      <p:grpSp>
        <p:nvGrpSpPr>
          <p:cNvPr id="115" name="Group 114"/>
          <p:cNvGrpSpPr/>
          <p:nvPr/>
        </p:nvGrpSpPr>
        <p:grpSpPr>
          <a:xfrm>
            <a:off x="10028513" y="2274083"/>
            <a:ext cx="1751428" cy="828611"/>
            <a:chOff x="2769180" y="3490435"/>
            <a:chExt cx="1184564" cy="621458"/>
          </a:xfrm>
        </p:grpSpPr>
        <p:sp>
          <p:nvSpPr>
            <p:cNvPr id="116" name="Pentagon 115"/>
            <p:cNvSpPr/>
            <p:nvPr/>
          </p:nvSpPr>
          <p:spPr>
            <a:xfrm>
              <a:off x="2769180" y="3490435"/>
              <a:ext cx="1184564" cy="621458"/>
            </a:xfrm>
            <a:prstGeom prst="homePlate">
              <a:avLst/>
            </a:prstGeom>
            <a:gradFill flip="none" rotWithShape="1">
              <a:gsLst>
                <a:gs pos="0">
                  <a:srgbClr val="92D05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2797137" y="3505191"/>
              <a:ext cx="949612" cy="577226"/>
            </a:xfrm>
            <a:prstGeom prst="rect">
              <a:avLst/>
            </a:prstGeom>
            <a:ln>
              <a:noFill/>
            </a:ln>
          </p:spPr>
          <p:txBody>
            <a:bodyPr wrap="square">
              <a:spAutoFit/>
            </a:bodyPr>
            <a:lstStyle/>
            <a:p>
              <a:pPr algn="ctr"/>
              <a:r>
                <a:rPr lang="en-US" sz="1467" dirty="0">
                  <a:solidFill>
                    <a:prstClr val="black"/>
                  </a:solidFill>
                  <a:latin typeface="Arial" charset="0"/>
                  <a:ea typeface="Arial" charset="0"/>
                  <a:cs typeface="Arial" charset="0"/>
                </a:rPr>
                <a:t>Peer and </a:t>
              </a:r>
              <a:r>
                <a:rPr lang="en-US" sz="1467">
                  <a:solidFill>
                    <a:prstClr val="black"/>
                  </a:solidFill>
                  <a:latin typeface="Arial" charset="0"/>
                  <a:ea typeface="Arial" charset="0"/>
                  <a:cs typeface="Arial" charset="0"/>
                </a:rPr>
                <a:t>certificate management</a:t>
              </a:r>
              <a:endParaRPr lang="en-US" sz="1467" dirty="0">
                <a:solidFill>
                  <a:prstClr val="black"/>
                </a:solidFill>
                <a:latin typeface="Arial" charset="0"/>
                <a:ea typeface="Arial" charset="0"/>
                <a:cs typeface="Arial" charset="0"/>
              </a:endParaRPr>
            </a:p>
          </p:txBody>
        </p:sp>
      </p:grpSp>
      <p:grpSp>
        <p:nvGrpSpPr>
          <p:cNvPr id="119" name="Group 118"/>
          <p:cNvGrpSpPr/>
          <p:nvPr/>
        </p:nvGrpSpPr>
        <p:grpSpPr>
          <a:xfrm>
            <a:off x="10040081" y="4417176"/>
            <a:ext cx="1751428" cy="828610"/>
            <a:chOff x="2769180" y="3490435"/>
            <a:chExt cx="1184564" cy="621458"/>
          </a:xfrm>
        </p:grpSpPr>
        <p:sp>
          <p:nvSpPr>
            <p:cNvPr id="120" name="Pentagon 119"/>
            <p:cNvSpPr/>
            <p:nvPr/>
          </p:nvSpPr>
          <p:spPr>
            <a:xfrm>
              <a:off x="2769180" y="3490435"/>
              <a:ext cx="1184564" cy="621458"/>
            </a:xfrm>
            <a:prstGeom prst="homePlate">
              <a:avLst/>
            </a:prstGeom>
            <a:gradFill flip="none" rotWithShape="1">
              <a:gsLst>
                <a:gs pos="0">
                  <a:srgbClr val="C0000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2836894" y="3499035"/>
              <a:ext cx="854451" cy="577226"/>
            </a:xfrm>
            <a:prstGeom prst="rect">
              <a:avLst/>
            </a:prstGeom>
            <a:ln>
              <a:noFill/>
            </a:ln>
          </p:spPr>
          <p:txBody>
            <a:bodyPr wrap="square">
              <a:spAutoFit/>
            </a:bodyPr>
            <a:lstStyle/>
            <a:p>
              <a:pPr algn="ctr"/>
              <a:r>
                <a:rPr lang="en-US" sz="1467">
                  <a:solidFill>
                    <a:prstClr val="black"/>
                  </a:solidFill>
                  <a:latin typeface="Arial" charset="0"/>
                  <a:ea typeface="Arial" charset="0"/>
                  <a:cs typeface="Arial" charset="0"/>
                </a:rPr>
                <a:t>Manage end-user </a:t>
              </a:r>
              <a:r>
                <a:rPr lang="en-US" sz="1467" dirty="0">
                  <a:solidFill>
                    <a:prstClr val="black"/>
                  </a:solidFill>
                  <a:latin typeface="Arial" charset="0"/>
                  <a:ea typeface="Arial" charset="0"/>
                  <a:cs typeface="Arial" charset="0"/>
                </a:rPr>
                <a:t>identity</a:t>
              </a:r>
            </a:p>
          </p:txBody>
        </p:sp>
      </p:grpSp>
      <p:grpSp>
        <p:nvGrpSpPr>
          <p:cNvPr id="122" name="Group 121"/>
          <p:cNvGrpSpPr/>
          <p:nvPr/>
        </p:nvGrpSpPr>
        <p:grpSpPr>
          <a:xfrm>
            <a:off x="10043998" y="3325596"/>
            <a:ext cx="1751428" cy="828611"/>
            <a:chOff x="2769180" y="3490435"/>
            <a:chExt cx="1184564" cy="621458"/>
          </a:xfrm>
        </p:grpSpPr>
        <p:sp>
          <p:nvSpPr>
            <p:cNvPr id="123" name="Pentagon 122"/>
            <p:cNvSpPr/>
            <p:nvPr/>
          </p:nvSpPr>
          <p:spPr>
            <a:xfrm>
              <a:off x="2769180" y="3490435"/>
              <a:ext cx="1184564" cy="621458"/>
            </a:xfrm>
            <a:prstGeom prst="homePlate">
              <a:avLst/>
            </a:prstGeom>
            <a:gradFill flip="none" rotWithShape="1">
              <a:gsLst>
                <a:gs pos="0">
                  <a:srgbClr val="FFC000"/>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2786664" y="3498896"/>
              <a:ext cx="949612" cy="577225"/>
            </a:xfrm>
            <a:prstGeom prst="rect">
              <a:avLst/>
            </a:prstGeom>
            <a:ln>
              <a:noFill/>
            </a:ln>
          </p:spPr>
          <p:txBody>
            <a:bodyPr wrap="square">
              <a:spAutoFit/>
            </a:bodyPr>
            <a:lstStyle/>
            <a:p>
              <a:pPr algn="ctr"/>
              <a:r>
                <a:rPr lang="en-US" sz="1467" dirty="0">
                  <a:solidFill>
                    <a:prstClr val="black"/>
                  </a:solidFill>
                  <a:latin typeface="Arial" charset="0"/>
                  <a:ea typeface="Arial" charset="0"/>
                  <a:cs typeface="Arial" charset="0"/>
                </a:rPr>
                <a:t>Updates to application logic</a:t>
              </a:r>
            </a:p>
          </p:txBody>
        </p:sp>
      </p:grpSp>
      <p:grpSp>
        <p:nvGrpSpPr>
          <p:cNvPr id="50" name="Group 49"/>
          <p:cNvGrpSpPr/>
          <p:nvPr/>
        </p:nvGrpSpPr>
        <p:grpSpPr>
          <a:xfrm>
            <a:off x="7861805" y="3004857"/>
            <a:ext cx="503731" cy="2513164"/>
            <a:chOff x="5896354" y="2253642"/>
            <a:chExt cx="377798" cy="1884873"/>
          </a:xfrm>
        </p:grpSpPr>
        <p:cxnSp>
          <p:nvCxnSpPr>
            <p:cNvPr id="126" name="Straight Arrow Connector 7"/>
            <p:cNvCxnSpPr/>
            <p:nvPr/>
          </p:nvCxnSpPr>
          <p:spPr>
            <a:xfrm>
              <a:off x="6088217" y="2253642"/>
              <a:ext cx="185935" cy="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7"/>
            <p:cNvCxnSpPr/>
            <p:nvPr/>
          </p:nvCxnSpPr>
          <p:spPr>
            <a:xfrm>
              <a:off x="6086055" y="3393834"/>
              <a:ext cx="185935" cy="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7"/>
            <p:cNvCxnSpPr/>
            <p:nvPr/>
          </p:nvCxnSpPr>
          <p:spPr>
            <a:xfrm>
              <a:off x="6085938" y="4138142"/>
              <a:ext cx="185935" cy="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7"/>
            <p:cNvCxnSpPr/>
            <p:nvPr/>
          </p:nvCxnSpPr>
          <p:spPr>
            <a:xfrm flipH="1">
              <a:off x="6082289" y="2257291"/>
              <a:ext cx="5671" cy="188085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7"/>
            <p:cNvCxnSpPr/>
            <p:nvPr/>
          </p:nvCxnSpPr>
          <p:spPr>
            <a:xfrm>
              <a:off x="5896354" y="2808983"/>
              <a:ext cx="185935" cy="37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a:off x="10040079" y="1166265"/>
            <a:ext cx="1751428" cy="828611"/>
            <a:chOff x="2769180" y="3490435"/>
            <a:chExt cx="1184564" cy="621458"/>
          </a:xfrm>
        </p:grpSpPr>
        <p:sp>
          <p:nvSpPr>
            <p:cNvPr id="139" name="Pentagon 138"/>
            <p:cNvSpPr/>
            <p:nvPr/>
          </p:nvSpPr>
          <p:spPr>
            <a:xfrm>
              <a:off x="2769180" y="3490435"/>
              <a:ext cx="1184564" cy="621458"/>
            </a:xfrm>
            <a:prstGeom prst="homePlate">
              <a:avLst/>
            </a:prstGeom>
            <a:gradFill flip="none" rotWithShape="1">
              <a:gsLst>
                <a:gs pos="0">
                  <a:schemeClr val="accent2">
                    <a:lumMod val="60000"/>
                    <a:lumOff val="40000"/>
                  </a:schemeClr>
                </a:gs>
                <a:gs pos="100000">
                  <a:schemeClr val="bg1"/>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2789314" y="3545365"/>
              <a:ext cx="949612" cy="484748"/>
            </a:xfrm>
            <a:prstGeom prst="rect">
              <a:avLst/>
            </a:prstGeom>
            <a:ln>
              <a:noFill/>
            </a:ln>
          </p:spPr>
          <p:txBody>
            <a:bodyPr wrap="square">
              <a:spAutoFit/>
            </a:bodyPr>
            <a:lstStyle/>
            <a:p>
              <a:pPr algn="ctr"/>
              <a:r>
                <a:rPr lang="en-US" dirty="0">
                  <a:solidFill>
                    <a:prstClr val="black"/>
                  </a:solidFill>
                  <a:latin typeface="Arial" charset="0"/>
                  <a:ea typeface="Arial" charset="0"/>
                  <a:cs typeface="Arial" charset="0"/>
                </a:rPr>
                <a:t>Policy Lifecycle</a:t>
              </a:r>
            </a:p>
          </p:txBody>
        </p:sp>
      </p:grpSp>
    </p:spTree>
    <p:extLst>
      <p:ext uri="{BB962C8B-B14F-4D97-AF65-F5344CB8AC3E}">
        <p14:creationId xmlns:p14="http://schemas.microsoft.com/office/powerpoint/2010/main" val="367234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ounded Rectangle 339"/>
          <p:cNvSpPr/>
          <p:nvPr/>
        </p:nvSpPr>
        <p:spPr>
          <a:xfrm>
            <a:off x="604407" y="5400731"/>
            <a:ext cx="5620853" cy="924660"/>
          </a:xfrm>
          <a:prstGeom prst="roundRect">
            <a:avLst/>
          </a:prstGeom>
          <a:solidFill>
            <a:schemeClr val="accent1">
              <a:lumMod val="20000"/>
              <a:lumOff val="80000"/>
              <a:alpha val="25000"/>
            </a:scheme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6" name="Rounded Rectangle 115"/>
          <p:cNvSpPr/>
          <p:nvPr/>
        </p:nvSpPr>
        <p:spPr>
          <a:xfrm>
            <a:off x="569266" y="999782"/>
            <a:ext cx="11178145" cy="799487"/>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9" name="Rounded Rectangle 118"/>
          <p:cNvSpPr/>
          <p:nvPr/>
        </p:nvSpPr>
        <p:spPr>
          <a:xfrm>
            <a:off x="242376" y="6381463"/>
            <a:ext cx="11631576" cy="339747"/>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4" name="Rounded Rectangle 113"/>
          <p:cNvSpPr/>
          <p:nvPr/>
        </p:nvSpPr>
        <p:spPr>
          <a:xfrm>
            <a:off x="569267" y="2908139"/>
            <a:ext cx="5620853" cy="2434532"/>
          </a:xfrm>
          <a:prstGeom prst="roundRect">
            <a:avLst/>
          </a:prstGeom>
          <a:solidFill>
            <a:schemeClr val="accent1">
              <a:lumMod val="20000"/>
              <a:lumOff val="80000"/>
              <a:alpha val="25000"/>
            </a:scheme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80" name="Title 1"/>
          <p:cNvSpPr>
            <a:spLocks/>
          </p:cNvSpPr>
          <p:nvPr/>
        </p:nvSpPr>
        <p:spPr bwMode="auto">
          <a:xfrm>
            <a:off x="322863" y="213377"/>
            <a:ext cx="11948651" cy="270843"/>
          </a:xfrm>
          <a:prstGeom prst="rect">
            <a:avLst/>
          </a:prstGeom>
          <a:noFill/>
          <a:ln w="9525">
            <a:noFill/>
            <a:miter lim="800000"/>
            <a:headEnd/>
            <a:tailEnd/>
          </a:ln>
        </p:spPr>
        <p:txBody>
          <a:bodyPr wrap="square" lIns="0" tIns="0" rIns="0" bIns="0">
            <a:spAutoFit/>
          </a:bodyPr>
          <a:lstStyle/>
          <a:p>
            <a:pPr defTabSz="457189">
              <a:lnSpc>
                <a:spcPct val="80000"/>
              </a:lnSpc>
              <a:spcBef>
                <a:spcPct val="20000"/>
              </a:spcBef>
            </a:pPr>
            <a:r>
              <a:rPr lang="en-US" sz="2200" b="1" dirty="0">
                <a:solidFill>
                  <a:srgbClr val="6964D1"/>
                </a:solidFill>
                <a:ea typeface="+mj-ea"/>
                <a:cs typeface="Arial" pitchFamily="34" charset="0"/>
              </a:rPr>
              <a:t>How the architecture fits with enterprise services &amp; processes</a:t>
            </a:r>
          </a:p>
        </p:txBody>
      </p:sp>
      <p:grpSp>
        <p:nvGrpSpPr>
          <p:cNvPr id="94" name="Group 93"/>
          <p:cNvGrpSpPr/>
          <p:nvPr/>
        </p:nvGrpSpPr>
        <p:grpSpPr>
          <a:xfrm>
            <a:off x="10445503" y="3964228"/>
            <a:ext cx="515863" cy="521501"/>
            <a:chOff x="2026856" y="1853918"/>
            <a:chExt cx="343787" cy="279679"/>
          </a:xfrm>
        </p:grpSpPr>
        <p:pic>
          <p:nvPicPr>
            <p:cNvPr id="95" name="Picture 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8415" y="1853918"/>
              <a:ext cx="312228" cy="279679"/>
            </a:xfrm>
            <a:prstGeom prst="rect">
              <a:avLst/>
            </a:prstGeom>
          </p:spPr>
        </p:pic>
        <p:sp>
          <p:nvSpPr>
            <p:cNvPr id="96" name="TextBox 95"/>
            <p:cNvSpPr txBox="1"/>
            <p:nvPr/>
          </p:nvSpPr>
          <p:spPr>
            <a:xfrm>
              <a:off x="2026856" y="1853918"/>
              <a:ext cx="335657" cy="165060"/>
            </a:xfrm>
            <a:prstGeom prst="rect">
              <a:avLst/>
            </a:prstGeom>
            <a:noFill/>
          </p:spPr>
          <p:txBody>
            <a:bodyPr wrap="none" rtlCol="0">
              <a:spAutoFit/>
            </a:bodyPr>
            <a:lstStyle/>
            <a:p>
              <a:pPr defTabSz="685783"/>
              <a:r>
                <a:rPr lang="en-US" sz="1400" dirty="0">
                  <a:solidFill>
                    <a:srgbClr val="4472C4"/>
                  </a:solidFill>
                  <a:latin typeface="Arial" charset="0"/>
                  <a:ea typeface="Arial" charset="0"/>
                  <a:cs typeface="Arial" charset="0"/>
                </a:rPr>
                <a:t>App</a:t>
              </a:r>
            </a:p>
          </p:txBody>
        </p:sp>
      </p:grpSp>
      <p:sp>
        <p:nvSpPr>
          <p:cNvPr id="112" name="TextBox 111"/>
          <p:cNvSpPr txBox="1"/>
          <p:nvPr/>
        </p:nvSpPr>
        <p:spPr>
          <a:xfrm>
            <a:off x="648941" y="3270865"/>
            <a:ext cx="1105520" cy="646331"/>
          </a:xfrm>
          <a:prstGeom prst="rect">
            <a:avLst/>
          </a:prstGeom>
          <a:noFill/>
          <a:effectLst/>
        </p:spPr>
        <p:txBody>
          <a:bodyPr wrap="square" rtlCol="0">
            <a:spAutoFit/>
          </a:bodyPr>
          <a:lstStyle/>
          <a:p>
            <a:r>
              <a:rPr lang="en-US" sz="1200" b="1" dirty="0">
                <a:solidFill>
                  <a:schemeClr val="accent6">
                    <a:lumMod val="50000"/>
                  </a:schemeClr>
                </a:solidFill>
                <a:latin typeface="Arial" charset="0"/>
                <a:ea typeface="Arial" charset="0"/>
                <a:cs typeface="Arial" charset="0"/>
              </a:rPr>
              <a:t>IBM Blockchain Platform</a:t>
            </a:r>
          </a:p>
        </p:txBody>
      </p:sp>
      <p:sp>
        <p:nvSpPr>
          <p:cNvPr id="242" name="Rectangle 241"/>
          <p:cNvSpPr/>
          <p:nvPr/>
        </p:nvSpPr>
        <p:spPr>
          <a:xfrm>
            <a:off x="9843023" y="6374269"/>
            <a:ext cx="1904388" cy="307777"/>
          </a:xfrm>
          <a:prstGeom prst="rect">
            <a:avLst/>
          </a:prstGeom>
        </p:spPr>
        <p:txBody>
          <a:bodyPr wrap="square">
            <a:spAutoFit/>
          </a:bodyPr>
          <a:lstStyle/>
          <a:p>
            <a:pPr algn="ctr"/>
            <a:r>
              <a:rPr lang="en-US" sz="1400" dirty="0">
                <a:latin typeface="Arial" charset="0"/>
                <a:ea typeface="Arial" charset="0"/>
                <a:cs typeface="Arial" charset="0"/>
              </a:rPr>
              <a:t>Presentation Layer</a:t>
            </a:r>
          </a:p>
        </p:txBody>
      </p:sp>
      <p:sp>
        <p:nvSpPr>
          <p:cNvPr id="117" name="Rectangle 116"/>
          <p:cNvSpPr/>
          <p:nvPr/>
        </p:nvSpPr>
        <p:spPr>
          <a:xfrm>
            <a:off x="2809481" y="6359932"/>
            <a:ext cx="1250425" cy="307777"/>
          </a:xfrm>
          <a:prstGeom prst="rect">
            <a:avLst/>
          </a:prstGeom>
        </p:spPr>
        <p:txBody>
          <a:bodyPr wrap="square">
            <a:spAutoFit/>
          </a:bodyPr>
          <a:lstStyle/>
          <a:p>
            <a:pPr algn="ctr"/>
            <a:r>
              <a:rPr lang="en-US" sz="1400" dirty="0">
                <a:latin typeface="Arial" charset="0"/>
                <a:ea typeface="Arial" charset="0"/>
                <a:cs typeface="Arial" charset="0"/>
              </a:rPr>
              <a:t>Data Layer</a:t>
            </a:r>
          </a:p>
        </p:txBody>
      </p:sp>
      <p:sp>
        <p:nvSpPr>
          <p:cNvPr id="118" name="Rectangle 117"/>
          <p:cNvSpPr/>
          <p:nvPr/>
        </p:nvSpPr>
        <p:spPr>
          <a:xfrm>
            <a:off x="6022952" y="6359932"/>
            <a:ext cx="4038299" cy="307777"/>
          </a:xfrm>
          <a:prstGeom prst="rect">
            <a:avLst/>
          </a:prstGeom>
        </p:spPr>
        <p:txBody>
          <a:bodyPr wrap="square">
            <a:spAutoFit/>
          </a:bodyPr>
          <a:lstStyle/>
          <a:p>
            <a:pPr algn="ctr"/>
            <a:r>
              <a:rPr lang="en-US" sz="1400" dirty="0">
                <a:latin typeface="Arial" charset="0"/>
                <a:ea typeface="Arial" charset="0"/>
                <a:cs typeface="Arial" charset="0"/>
              </a:rPr>
              <a:t>|         Business Application Layer         |</a:t>
            </a:r>
          </a:p>
        </p:txBody>
      </p:sp>
      <p:pic>
        <p:nvPicPr>
          <p:cNvPr id="136" name="Picture 303" descr="Primary_Emperor Mockup"/>
          <p:cNvPicPr>
            <a:picLocks noChangeAspect="1" noChangeArrowheads="1"/>
          </p:cNvPicPr>
          <p:nvPr/>
        </p:nvPicPr>
        <p:blipFill>
          <a:blip r:embed="rId4" cstate="print">
            <a:extLst>
              <a:ext uri="{28A0092B-C50C-407E-A947-70E740481C1C}">
                <a14:useLocalDpi xmlns:a14="http://schemas.microsoft.com/office/drawing/2010/main" val="0"/>
              </a:ext>
            </a:extLst>
          </a:blip>
          <a:srcRect b="-1634"/>
          <a:stretch>
            <a:fillRect/>
          </a:stretch>
        </p:blipFill>
        <p:spPr bwMode="auto">
          <a:xfrm>
            <a:off x="864060" y="3957870"/>
            <a:ext cx="515485" cy="79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extBox 136"/>
          <p:cNvSpPr txBox="1"/>
          <p:nvPr/>
        </p:nvSpPr>
        <p:spPr>
          <a:xfrm>
            <a:off x="765275" y="4724241"/>
            <a:ext cx="890215" cy="461665"/>
          </a:xfrm>
          <a:prstGeom prst="rect">
            <a:avLst/>
          </a:prstGeom>
          <a:noFill/>
          <a:effectLst/>
        </p:spPr>
        <p:txBody>
          <a:bodyPr wrap="square" rtlCol="0">
            <a:spAutoFit/>
          </a:bodyPr>
          <a:lstStyle/>
          <a:p>
            <a:r>
              <a:rPr lang="en-US" sz="1200" dirty="0">
                <a:solidFill>
                  <a:schemeClr val="accent6">
                    <a:lumMod val="50000"/>
                  </a:schemeClr>
                </a:solidFill>
                <a:latin typeface="Arial" charset="0"/>
                <a:ea typeface="Arial" charset="0"/>
                <a:cs typeface="Arial" charset="0"/>
              </a:rPr>
              <a:t>Secure Cloud</a:t>
            </a:r>
          </a:p>
        </p:txBody>
      </p:sp>
      <p:grpSp>
        <p:nvGrpSpPr>
          <p:cNvPr id="99" name="Group 98"/>
          <p:cNvGrpSpPr/>
          <p:nvPr/>
        </p:nvGrpSpPr>
        <p:grpSpPr>
          <a:xfrm>
            <a:off x="10458588" y="973836"/>
            <a:ext cx="566200" cy="851376"/>
            <a:chOff x="319290" y="1230853"/>
            <a:chExt cx="424650" cy="638532"/>
          </a:xfrm>
        </p:grpSpPr>
        <p:pic>
          <p:nvPicPr>
            <p:cNvPr id="101" name="Picture 100"/>
            <p:cNvPicPr>
              <a:picLocks noChangeAspect="1"/>
            </p:cNvPicPr>
            <p:nvPr/>
          </p:nvPicPr>
          <p:blipFill>
            <a:blip r:embed="rId5">
              <a:clrChange>
                <a:clrFrom>
                  <a:srgbClr val="B4D7F9"/>
                </a:clrFrom>
                <a:clrTo>
                  <a:srgbClr val="B4D7F9">
                    <a:alpha val="0"/>
                  </a:srgbClr>
                </a:clrTo>
              </a:clrChange>
              <a:duotone>
                <a:prstClr val="black"/>
                <a:srgbClr val="7030A0">
                  <a:tint val="45000"/>
                  <a:satMod val="400000"/>
                </a:srgbClr>
              </a:duotone>
            </a:blip>
            <a:stretch>
              <a:fillRect/>
            </a:stretch>
          </p:blipFill>
          <p:spPr>
            <a:xfrm>
              <a:off x="319290" y="1230853"/>
              <a:ext cx="424650" cy="638532"/>
            </a:xfrm>
            <a:prstGeom prst="rect">
              <a:avLst/>
            </a:prstGeom>
            <a:effectLst/>
          </p:spPr>
        </p:pic>
        <p:sp>
          <p:nvSpPr>
            <p:cNvPr id="102" name="TextBox 101"/>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cxnSp>
        <p:nvCxnSpPr>
          <p:cNvPr id="139" name="Straight Arrow Connector 138"/>
          <p:cNvCxnSpPr>
            <a:stCxn id="101" idx="2"/>
            <a:endCxn id="95" idx="0"/>
          </p:cNvCxnSpPr>
          <p:nvPr/>
        </p:nvCxnSpPr>
        <p:spPr>
          <a:xfrm flipH="1">
            <a:off x="10727112" y="1825212"/>
            <a:ext cx="14576" cy="213901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a:stCxn id="109" idx="2"/>
            <a:endCxn id="115" idx="0"/>
          </p:cNvCxnSpPr>
          <p:nvPr/>
        </p:nvCxnSpPr>
        <p:spPr>
          <a:xfrm>
            <a:off x="8089446" y="1828963"/>
            <a:ext cx="5479" cy="107917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475578" y="3823024"/>
            <a:ext cx="2354901" cy="1380649"/>
          </a:xfrm>
          <a:prstGeom prst="roundRect">
            <a:avLst>
              <a:gd name="adj" fmla="val 11242"/>
            </a:avLst>
          </a:prstGeom>
          <a:solidFill>
            <a:schemeClr val="accent1">
              <a:lumMod val="20000"/>
              <a:lumOff val="80000"/>
            </a:scheme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13" name="Rounded Rectangle 112"/>
          <p:cNvSpPr/>
          <p:nvPr/>
        </p:nvSpPr>
        <p:spPr>
          <a:xfrm>
            <a:off x="1754462" y="3346488"/>
            <a:ext cx="4314740" cy="1920560"/>
          </a:xfrm>
          <a:prstGeom prst="roundRect">
            <a:avLst/>
          </a:prstGeom>
          <a:solidFill>
            <a:schemeClr val="accent1">
              <a:lumMod val="20000"/>
              <a:lumOff val="80000"/>
              <a:alpha val="50000"/>
            </a:scheme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chemeClr val="tx1"/>
              </a:solidFill>
              <a:latin typeface="Arial" charset="0"/>
              <a:ea typeface="Arial" charset="0"/>
              <a:cs typeface="Arial" charset="0"/>
            </a:endParaRPr>
          </a:p>
        </p:txBody>
      </p:sp>
      <p:sp>
        <p:nvSpPr>
          <p:cNvPr id="26" name="TextBox 25"/>
          <p:cNvSpPr txBox="1"/>
          <p:nvPr/>
        </p:nvSpPr>
        <p:spPr>
          <a:xfrm>
            <a:off x="1870004" y="3361861"/>
            <a:ext cx="783379" cy="276999"/>
          </a:xfrm>
          <a:prstGeom prst="rect">
            <a:avLst/>
          </a:prstGeom>
          <a:noFill/>
          <a:effectLst/>
        </p:spPr>
        <p:txBody>
          <a:bodyPr wrap="square" rtlCol="0">
            <a:spAutoFit/>
          </a:bodyPr>
          <a:lstStyle/>
          <a:p>
            <a:r>
              <a:rPr lang="en-US" sz="1200" b="1" dirty="0">
                <a:solidFill>
                  <a:schemeClr val="accent6">
                    <a:lumMod val="50000"/>
                  </a:schemeClr>
                </a:solidFill>
                <a:latin typeface="Arial" charset="0"/>
                <a:ea typeface="Arial" charset="0"/>
                <a:cs typeface="Arial" charset="0"/>
              </a:rPr>
              <a:t>Fabric</a:t>
            </a:r>
          </a:p>
        </p:txBody>
      </p:sp>
      <p:cxnSp>
        <p:nvCxnSpPr>
          <p:cNvPr id="138" name="Straight Arrow Connector 137"/>
          <p:cNvCxnSpPr>
            <a:stCxn id="133" idx="2"/>
          </p:cNvCxnSpPr>
          <p:nvPr/>
        </p:nvCxnSpPr>
        <p:spPr>
          <a:xfrm flipH="1">
            <a:off x="2529842" y="1730788"/>
            <a:ext cx="4044" cy="16321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2243520" y="3832259"/>
            <a:ext cx="1184701" cy="1343918"/>
            <a:chOff x="1921176" y="3106104"/>
            <a:chExt cx="888526" cy="1007939"/>
          </a:xfrm>
        </p:grpSpPr>
        <p:sp>
          <p:nvSpPr>
            <p:cNvPr id="706" name="Rounded Rectangle 705"/>
            <p:cNvSpPr/>
            <p:nvPr/>
          </p:nvSpPr>
          <p:spPr>
            <a:xfrm>
              <a:off x="1921176" y="3106104"/>
              <a:ext cx="670732" cy="693671"/>
            </a:xfrm>
            <a:prstGeom prst="roundRect">
              <a:avLst/>
            </a:prstGeom>
            <a:solidFill>
              <a:schemeClr val="accent1">
                <a:lumMod val="20000"/>
                <a:lumOff val="80000"/>
              </a:scheme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chemeClr val="accent6">
                    <a:lumMod val="50000"/>
                  </a:schemeClr>
                </a:solidFill>
                <a:latin typeface="Arial" charset="0"/>
                <a:ea typeface="Arial" charset="0"/>
                <a:cs typeface="Arial" charset="0"/>
              </a:endParaRPr>
            </a:p>
          </p:txBody>
        </p:sp>
        <p:sp>
          <p:nvSpPr>
            <p:cNvPr id="293" name="TextBox 292"/>
            <p:cNvSpPr txBox="1"/>
            <p:nvPr/>
          </p:nvSpPr>
          <p:spPr>
            <a:xfrm>
              <a:off x="1965342" y="3767794"/>
              <a:ext cx="667661" cy="346249"/>
            </a:xfrm>
            <a:prstGeom prst="rect">
              <a:avLst/>
            </a:prstGeom>
            <a:noFill/>
            <a:effectLst/>
          </p:spPr>
          <p:txBody>
            <a:bodyPr wrap="square" rtlCol="0">
              <a:spAutoFit/>
            </a:bodyPr>
            <a:lstStyle/>
            <a:p>
              <a:pPr algn="ctr"/>
              <a:r>
                <a:rPr lang="en-US" sz="1200" dirty="0">
                  <a:solidFill>
                    <a:schemeClr val="accent6">
                      <a:lumMod val="50000"/>
                    </a:schemeClr>
                  </a:solidFill>
                  <a:latin typeface="Arial" charset="0"/>
                  <a:ea typeface="Arial" charset="0"/>
                  <a:cs typeface="Arial" charset="0"/>
                </a:rPr>
                <a:t>Ordering Service</a:t>
              </a:r>
            </a:p>
          </p:txBody>
        </p:sp>
        <p:grpSp>
          <p:nvGrpSpPr>
            <p:cNvPr id="655" name="Group 654"/>
            <p:cNvGrpSpPr/>
            <p:nvPr/>
          </p:nvGrpSpPr>
          <p:grpSpPr>
            <a:xfrm>
              <a:off x="1963760" y="3147266"/>
              <a:ext cx="845942" cy="598897"/>
              <a:chOff x="-488077" y="1086441"/>
              <a:chExt cx="845942" cy="598897"/>
            </a:xfrm>
          </p:grpSpPr>
          <p:cxnSp>
            <p:nvCxnSpPr>
              <p:cNvPr id="648" name="Straight Arrow Connector 647"/>
              <p:cNvCxnSpPr/>
              <p:nvPr/>
            </p:nvCxnSpPr>
            <p:spPr>
              <a:xfrm flipV="1">
                <a:off x="12019" y="1176363"/>
                <a:ext cx="345846" cy="17260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9" name="Straight Arrow Connector 648"/>
              <p:cNvCxnSpPr/>
              <p:nvPr/>
            </p:nvCxnSpPr>
            <p:spPr>
              <a:xfrm flipV="1">
                <a:off x="12019" y="1345367"/>
                <a:ext cx="345846" cy="359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0" name="Straight Arrow Connector 649"/>
              <p:cNvCxnSpPr/>
              <p:nvPr/>
            </p:nvCxnSpPr>
            <p:spPr>
              <a:xfrm>
                <a:off x="12019" y="1348965"/>
                <a:ext cx="345846" cy="19848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51" name="Group 650"/>
              <p:cNvGrpSpPr/>
              <p:nvPr/>
            </p:nvGrpSpPr>
            <p:grpSpPr>
              <a:xfrm>
                <a:off x="-488077" y="1086441"/>
                <a:ext cx="586226" cy="598897"/>
                <a:chOff x="6212515" y="2999889"/>
                <a:chExt cx="586226" cy="598897"/>
              </a:xfrm>
            </p:grpSpPr>
            <p:pic>
              <p:nvPicPr>
                <p:cNvPr id="652" name="Picture 651"/>
                <p:cNvPicPr>
                  <a:picLocks noChangeAspect="1"/>
                </p:cNvPicPr>
                <p:nvPr/>
              </p:nvPicPr>
              <p:blipFill>
                <a:blip r:embed="rId6"/>
                <a:stretch>
                  <a:fillRect/>
                </a:stretch>
              </p:blipFill>
              <p:spPr>
                <a:xfrm>
                  <a:off x="6212515" y="2999889"/>
                  <a:ext cx="515906" cy="461007"/>
                </a:xfrm>
                <a:prstGeom prst="rect">
                  <a:avLst/>
                </a:prstGeom>
              </p:spPr>
            </p:pic>
            <p:pic>
              <p:nvPicPr>
                <p:cNvPr id="653" name="Picture 652"/>
                <p:cNvPicPr>
                  <a:picLocks noChangeAspect="1"/>
                </p:cNvPicPr>
                <p:nvPr/>
              </p:nvPicPr>
              <p:blipFill>
                <a:blip r:embed="rId6"/>
                <a:stretch>
                  <a:fillRect/>
                </a:stretch>
              </p:blipFill>
              <p:spPr>
                <a:xfrm>
                  <a:off x="6247229" y="3061419"/>
                  <a:ext cx="515906" cy="461007"/>
                </a:xfrm>
                <a:prstGeom prst="rect">
                  <a:avLst/>
                </a:prstGeom>
              </p:spPr>
            </p:pic>
            <p:pic>
              <p:nvPicPr>
                <p:cNvPr id="654" name="Picture 653"/>
                <p:cNvPicPr>
                  <a:picLocks noChangeAspect="1"/>
                </p:cNvPicPr>
                <p:nvPr/>
              </p:nvPicPr>
              <p:blipFill>
                <a:blip r:embed="rId6"/>
                <a:stretch>
                  <a:fillRect/>
                </a:stretch>
              </p:blipFill>
              <p:spPr>
                <a:xfrm>
                  <a:off x="6282835" y="3137779"/>
                  <a:ext cx="515906" cy="461007"/>
                </a:xfrm>
                <a:prstGeom prst="rect">
                  <a:avLst/>
                </a:prstGeom>
              </p:spPr>
            </p:pic>
          </p:grpSp>
        </p:grpSp>
      </p:grpSp>
      <p:cxnSp>
        <p:nvCxnSpPr>
          <p:cNvPr id="159" name="Straight Arrow Connector 158"/>
          <p:cNvCxnSpPr>
            <a:stCxn id="129" idx="2"/>
          </p:cNvCxnSpPr>
          <p:nvPr/>
        </p:nvCxnSpPr>
        <p:spPr>
          <a:xfrm flipH="1">
            <a:off x="3904365" y="1810332"/>
            <a:ext cx="2111" cy="205886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 name="Rounded Rectangle 102"/>
          <p:cNvSpPr/>
          <p:nvPr/>
        </p:nvSpPr>
        <p:spPr>
          <a:xfrm>
            <a:off x="3548542" y="3873316"/>
            <a:ext cx="696668" cy="127228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pic>
        <p:nvPicPr>
          <p:cNvPr id="656" name="Picture 655"/>
          <p:cNvPicPr>
            <a:picLocks noChangeAspect="1"/>
          </p:cNvPicPr>
          <p:nvPr/>
        </p:nvPicPr>
        <p:blipFill>
          <a:blip r:embed="rId7"/>
          <a:stretch>
            <a:fillRect/>
          </a:stretch>
        </p:blipFill>
        <p:spPr>
          <a:xfrm>
            <a:off x="3575650" y="3866063"/>
            <a:ext cx="675677" cy="619667"/>
          </a:xfrm>
          <a:prstGeom prst="rect">
            <a:avLst/>
          </a:prstGeom>
        </p:spPr>
      </p:pic>
      <p:sp>
        <p:nvSpPr>
          <p:cNvPr id="107" name="Rounded Rectangle 106"/>
          <p:cNvSpPr/>
          <p:nvPr/>
        </p:nvSpPr>
        <p:spPr>
          <a:xfrm>
            <a:off x="4310693" y="3881084"/>
            <a:ext cx="696668" cy="126451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sp>
        <p:nvSpPr>
          <p:cNvPr id="108" name="Rounded Rectangle 107"/>
          <p:cNvSpPr/>
          <p:nvPr/>
        </p:nvSpPr>
        <p:spPr>
          <a:xfrm>
            <a:off x="5080627" y="3883980"/>
            <a:ext cx="696668" cy="126161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charset="0"/>
              <a:ea typeface="Arial" charset="0"/>
              <a:cs typeface="Arial" charset="0"/>
            </a:endParaRPr>
          </a:p>
        </p:txBody>
      </p:sp>
      <p:pic>
        <p:nvPicPr>
          <p:cNvPr id="663" name="Picture 662"/>
          <p:cNvPicPr>
            <a:picLocks noChangeAspect="1"/>
          </p:cNvPicPr>
          <p:nvPr/>
        </p:nvPicPr>
        <p:blipFill>
          <a:blip r:embed="rId8"/>
          <a:stretch>
            <a:fillRect/>
          </a:stretch>
        </p:blipFill>
        <p:spPr>
          <a:xfrm>
            <a:off x="3592091" y="4458112"/>
            <a:ext cx="679024" cy="652483"/>
          </a:xfrm>
          <a:prstGeom prst="rect">
            <a:avLst/>
          </a:prstGeom>
        </p:spPr>
      </p:pic>
      <p:pic>
        <p:nvPicPr>
          <p:cNvPr id="665" name="Picture 664"/>
          <p:cNvPicPr>
            <a:picLocks noChangeAspect="1"/>
          </p:cNvPicPr>
          <p:nvPr/>
        </p:nvPicPr>
        <p:blipFill>
          <a:blip r:embed="rId7"/>
          <a:stretch>
            <a:fillRect/>
          </a:stretch>
        </p:blipFill>
        <p:spPr>
          <a:xfrm>
            <a:off x="4342194" y="3866063"/>
            <a:ext cx="675677" cy="619667"/>
          </a:xfrm>
          <a:prstGeom prst="rect">
            <a:avLst/>
          </a:prstGeom>
        </p:spPr>
      </p:pic>
      <p:pic>
        <p:nvPicPr>
          <p:cNvPr id="671" name="Picture 670"/>
          <p:cNvPicPr>
            <a:picLocks noChangeAspect="1"/>
          </p:cNvPicPr>
          <p:nvPr/>
        </p:nvPicPr>
        <p:blipFill>
          <a:blip r:embed="rId8"/>
          <a:stretch>
            <a:fillRect/>
          </a:stretch>
        </p:blipFill>
        <p:spPr>
          <a:xfrm>
            <a:off x="4368412" y="4448339"/>
            <a:ext cx="679024" cy="652483"/>
          </a:xfrm>
          <a:prstGeom prst="rect">
            <a:avLst/>
          </a:prstGeom>
        </p:spPr>
      </p:pic>
      <p:pic>
        <p:nvPicPr>
          <p:cNvPr id="673" name="Picture 672"/>
          <p:cNvPicPr>
            <a:picLocks noChangeAspect="1"/>
          </p:cNvPicPr>
          <p:nvPr/>
        </p:nvPicPr>
        <p:blipFill>
          <a:blip r:embed="rId7"/>
          <a:stretch>
            <a:fillRect/>
          </a:stretch>
        </p:blipFill>
        <p:spPr>
          <a:xfrm>
            <a:off x="5090687" y="3866063"/>
            <a:ext cx="675677" cy="619667"/>
          </a:xfrm>
          <a:prstGeom prst="rect">
            <a:avLst/>
          </a:prstGeom>
        </p:spPr>
      </p:pic>
      <p:pic>
        <p:nvPicPr>
          <p:cNvPr id="679" name="Picture 678"/>
          <p:cNvPicPr>
            <a:picLocks noChangeAspect="1"/>
          </p:cNvPicPr>
          <p:nvPr/>
        </p:nvPicPr>
        <p:blipFill>
          <a:blip r:embed="rId8"/>
          <a:stretch>
            <a:fillRect/>
          </a:stretch>
        </p:blipFill>
        <p:spPr>
          <a:xfrm>
            <a:off x="5109441" y="4450560"/>
            <a:ext cx="679024" cy="652483"/>
          </a:xfrm>
          <a:prstGeom prst="rect">
            <a:avLst/>
          </a:prstGeom>
        </p:spPr>
      </p:pic>
      <p:sp>
        <p:nvSpPr>
          <p:cNvPr id="120" name="TextBox 119"/>
          <p:cNvSpPr txBox="1"/>
          <p:nvPr/>
        </p:nvSpPr>
        <p:spPr>
          <a:xfrm>
            <a:off x="4127147" y="3017866"/>
            <a:ext cx="1197133" cy="276999"/>
          </a:xfrm>
          <a:prstGeom prst="rect">
            <a:avLst/>
          </a:prstGeom>
          <a:noFill/>
          <a:effectLst/>
        </p:spPr>
        <p:txBody>
          <a:bodyPr wrap="square" rtlCol="0">
            <a:spAutoFit/>
          </a:bodyPr>
          <a:lstStyle/>
          <a:p>
            <a:pPr algn="r"/>
            <a:r>
              <a:rPr lang="en-US" sz="1200" b="1">
                <a:solidFill>
                  <a:schemeClr val="accent6">
                    <a:lumMod val="50000"/>
                  </a:schemeClr>
                </a:solidFill>
                <a:latin typeface="Arial" charset="0"/>
                <a:ea typeface="Arial" charset="0"/>
                <a:cs typeface="Arial" charset="0"/>
              </a:rPr>
              <a:t>Composer</a:t>
            </a:r>
            <a:endParaRPr lang="en-US" sz="1200" b="1" dirty="0">
              <a:solidFill>
                <a:schemeClr val="accent6">
                  <a:lumMod val="50000"/>
                </a:schemeClr>
              </a:solidFill>
              <a:latin typeface="Arial" charset="0"/>
              <a:ea typeface="Arial" charset="0"/>
              <a:cs typeface="Arial" charset="0"/>
            </a:endParaRPr>
          </a:p>
        </p:txBody>
      </p:sp>
      <p:sp>
        <p:nvSpPr>
          <p:cNvPr id="683" name="Snip Single Corner Rectangle 682"/>
          <p:cNvSpPr/>
          <p:nvPr/>
        </p:nvSpPr>
        <p:spPr>
          <a:xfrm>
            <a:off x="4543753" y="4007038"/>
            <a:ext cx="264019" cy="337717"/>
          </a:xfrm>
          <a:prstGeom prst="snip1Rect">
            <a:avLst/>
          </a:prstGeom>
          <a:solidFill>
            <a:schemeClr val="bg1"/>
          </a:solid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ea typeface="Arial" charset="0"/>
              <a:cs typeface="Arial" charset="0"/>
            </a:endParaRPr>
          </a:p>
        </p:txBody>
      </p:sp>
      <p:sp>
        <p:nvSpPr>
          <p:cNvPr id="687" name="Snip Single Corner Rectangle 686"/>
          <p:cNvSpPr/>
          <p:nvPr/>
        </p:nvSpPr>
        <p:spPr>
          <a:xfrm>
            <a:off x="5299713" y="4014967"/>
            <a:ext cx="264019" cy="337717"/>
          </a:xfrm>
          <a:prstGeom prst="snip1Rect">
            <a:avLst/>
          </a:prstGeom>
          <a:solidFill>
            <a:schemeClr val="bg1"/>
          </a:solidFill>
          <a:ln w="22225">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ea typeface="Arial" charset="0"/>
              <a:cs typeface="Arial" charset="0"/>
            </a:endParaRPr>
          </a:p>
        </p:txBody>
      </p:sp>
      <p:sp>
        <p:nvSpPr>
          <p:cNvPr id="688" name="5-Point Star 687"/>
          <p:cNvSpPr/>
          <p:nvPr/>
        </p:nvSpPr>
        <p:spPr>
          <a:xfrm>
            <a:off x="5356971" y="4118553"/>
            <a:ext cx="134983" cy="121753"/>
          </a:xfrm>
          <a:prstGeom prst="star5">
            <a:avLst/>
          </a:prstGeom>
          <a:solidFill>
            <a:schemeClr val="bg1"/>
          </a:solid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ea typeface="Arial" charset="0"/>
              <a:cs typeface="Arial" charset="0"/>
            </a:endParaRPr>
          </a:p>
        </p:txBody>
      </p:sp>
      <p:cxnSp>
        <p:nvCxnSpPr>
          <p:cNvPr id="98" name="Straight Arrow Connector 97"/>
          <p:cNvCxnSpPr>
            <a:stCxn id="126" idx="2"/>
            <a:endCxn id="687" idx="3"/>
          </p:cNvCxnSpPr>
          <p:nvPr/>
        </p:nvCxnSpPr>
        <p:spPr>
          <a:xfrm flipH="1">
            <a:off x="5431724" y="1810332"/>
            <a:ext cx="8833" cy="2204635"/>
          </a:xfrm>
          <a:prstGeom prst="straightConnector1">
            <a:avLst/>
          </a:prstGeom>
          <a:ln w="6350">
            <a:solidFill>
              <a:schemeClr val="tx2">
                <a:lumMod val="50000"/>
              </a:schemeClr>
            </a:solidFill>
            <a:headEnd type="none" w="med" len="med"/>
            <a:tailEnd type="triangle" w="med" len="med"/>
          </a:ln>
          <a:effectLst>
            <a:outerShdw blurRad="50800" dist="38100" dir="2700000" algn="tl" rotWithShape="0">
              <a:schemeClr val="bg1">
                <a:alpha val="40000"/>
              </a:schemeClr>
            </a:outerShdw>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a:stretch>
            <a:fillRect/>
          </a:stretch>
        </p:blipFill>
        <p:spPr>
          <a:xfrm>
            <a:off x="5290887" y="2968984"/>
            <a:ext cx="331735" cy="353275"/>
          </a:xfrm>
          <a:prstGeom prst="rect">
            <a:avLst/>
          </a:prstGeom>
        </p:spPr>
      </p:pic>
      <p:sp>
        <p:nvSpPr>
          <p:cNvPr id="684" name="5-Point Star 683"/>
          <p:cNvSpPr/>
          <p:nvPr/>
        </p:nvSpPr>
        <p:spPr>
          <a:xfrm>
            <a:off x="4601011" y="4110624"/>
            <a:ext cx="134983" cy="121753"/>
          </a:xfrm>
          <a:prstGeom prst="star5">
            <a:avLst/>
          </a:prstGeom>
          <a:solidFill>
            <a:schemeClr val="bg1"/>
          </a:solidFill>
          <a:ln>
            <a:solidFill>
              <a:schemeClr val="accent4"/>
            </a:solidFill>
          </a:ln>
        </p:spPr>
        <p:txBody>
          <a:bodyPr wrap="square" lIns="0" tIns="0" rIns="0" bIns="0" rtlCol="0" anchor="ctr">
            <a:noAutofit/>
          </a:bodyPr>
          <a:lstStyle/>
          <a:p>
            <a:pPr algn="ctr" defTabSz="457189">
              <a:defRPr/>
            </a:pPr>
            <a:endParaRPr lang="en-US" sz="1200" kern="0" dirty="0" err="1">
              <a:solidFill>
                <a:srgbClr val="FFFFFF"/>
              </a:solidFill>
              <a:latin typeface="Arial" charset="0"/>
              <a:ea typeface="Arial" charset="0"/>
              <a:cs typeface="Arial" charset="0"/>
            </a:endParaRPr>
          </a:p>
        </p:txBody>
      </p:sp>
      <p:cxnSp>
        <p:nvCxnSpPr>
          <p:cNvPr id="153" name="Straight Arrow Connector 152"/>
          <p:cNvCxnSpPr>
            <a:endCxn id="683" idx="3"/>
          </p:cNvCxnSpPr>
          <p:nvPr/>
        </p:nvCxnSpPr>
        <p:spPr>
          <a:xfrm rot="10800000" flipV="1">
            <a:off x="4675763" y="3687640"/>
            <a:ext cx="752765" cy="319397"/>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4147099" y="3343780"/>
            <a:ext cx="1354628" cy="276999"/>
          </a:xfrm>
          <a:prstGeom prst="rect">
            <a:avLst/>
          </a:prstGeom>
          <a:noFill/>
          <a:effectLst/>
        </p:spPr>
        <p:txBody>
          <a:bodyPr wrap="square" rtlCol="0">
            <a:spAutoFit/>
          </a:bodyPr>
          <a:lstStyle/>
          <a:p>
            <a:pPr algn="r" defTabSz="457189"/>
            <a:r>
              <a:rPr lang="en-US" sz="1200">
                <a:solidFill>
                  <a:schemeClr val="accent6">
                    <a:lumMod val="50000"/>
                  </a:schemeClr>
                </a:solidFill>
                <a:latin typeface="Arial" charset="0"/>
                <a:ea typeface="Arial" charset="0"/>
                <a:cs typeface="Arial" charset="0"/>
              </a:rPr>
              <a:t>Smart Contracts</a:t>
            </a:r>
            <a:endParaRPr lang="en-US" sz="1200" dirty="0">
              <a:solidFill>
                <a:schemeClr val="accent6">
                  <a:lumMod val="50000"/>
                </a:schemeClr>
              </a:solidFill>
              <a:latin typeface="Arial" charset="0"/>
              <a:ea typeface="Arial" charset="0"/>
              <a:cs typeface="Arial" charset="0"/>
            </a:endParaRPr>
          </a:p>
        </p:txBody>
      </p:sp>
      <p:sp>
        <p:nvSpPr>
          <p:cNvPr id="115" name="Rounded Rectangle 114"/>
          <p:cNvSpPr/>
          <p:nvPr/>
        </p:nvSpPr>
        <p:spPr>
          <a:xfrm>
            <a:off x="6593182" y="2908139"/>
            <a:ext cx="3003485" cy="3389789"/>
          </a:xfrm>
          <a:prstGeom prst="roundRect">
            <a:avLst/>
          </a:prstGeom>
          <a:solidFill>
            <a:schemeClr val="tx1">
              <a:lumMod val="65000"/>
              <a:lumOff val="35000"/>
            </a:schemeClr>
          </a:solidFill>
          <a:ln w="952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6964D1"/>
              </a:solidFill>
              <a:latin typeface="Arial" charset="0"/>
              <a:ea typeface="Arial" charset="0"/>
              <a:cs typeface="Arial" charset="0"/>
            </a:endParaRPr>
          </a:p>
        </p:txBody>
      </p:sp>
      <p:grpSp>
        <p:nvGrpSpPr>
          <p:cNvPr id="128" name="Group 127"/>
          <p:cNvGrpSpPr/>
          <p:nvPr/>
        </p:nvGrpSpPr>
        <p:grpSpPr>
          <a:xfrm>
            <a:off x="3623375" y="958956"/>
            <a:ext cx="566200" cy="851376"/>
            <a:chOff x="319290" y="1230853"/>
            <a:chExt cx="424650" cy="638532"/>
          </a:xfrm>
        </p:grpSpPr>
        <p:pic>
          <p:nvPicPr>
            <p:cNvPr id="129" name="Picture 128"/>
            <p:cNvPicPr>
              <a:picLocks noChangeAspect="1"/>
            </p:cNvPicPr>
            <p:nvPr/>
          </p:nvPicPr>
          <p:blipFill>
            <a:blip r:embed="rId5">
              <a:clrChange>
                <a:clrFrom>
                  <a:srgbClr val="B4D7F9"/>
                </a:clrFrom>
                <a:clrTo>
                  <a:srgbClr val="B4D7F9">
                    <a:alpha val="0"/>
                  </a:srgbClr>
                </a:clrTo>
              </a:clrChange>
              <a:duotone>
                <a:prstClr val="black"/>
                <a:srgbClr val="00B050">
                  <a:tint val="45000"/>
                  <a:satMod val="400000"/>
                </a:srgbClr>
              </a:duotone>
            </a:blip>
            <a:stretch>
              <a:fillRect/>
            </a:stretch>
          </p:blipFill>
          <p:spPr>
            <a:xfrm>
              <a:off x="319290" y="1230853"/>
              <a:ext cx="424650" cy="638532"/>
            </a:xfrm>
            <a:prstGeom prst="rect">
              <a:avLst/>
            </a:prstGeom>
            <a:effectLst/>
          </p:spPr>
        </p:pic>
        <p:sp>
          <p:nvSpPr>
            <p:cNvPr id="130" name="TextBox 129"/>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122" name="Group 121"/>
          <p:cNvGrpSpPr/>
          <p:nvPr/>
        </p:nvGrpSpPr>
        <p:grpSpPr>
          <a:xfrm>
            <a:off x="5157456" y="958956"/>
            <a:ext cx="566200" cy="851376"/>
            <a:chOff x="319290" y="1230853"/>
            <a:chExt cx="424650" cy="638532"/>
          </a:xfrm>
        </p:grpSpPr>
        <p:pic>
          <p:nvPicPr>
            <p:cNvPr id="126" name="Picture 125"/>
            <p:cNvPicPr>
              <a:picLocks noChangeAspect="1"/>
            </p:cNvPicPr>
            <p:nvPr/>
          </p:nvPicPr>
          <p:blipFill>
            <a:blip r:embed="rId5">
              <a:clrChange>
                <a:clrFrom>
                  <a:srgbClr val="B4D7F9"/>
                </a:clrFrom>
                <a:clrTo>
                  <a:srgbClr val="B4D7F9">
                    <a:alpha val="0"/>
                  </a:srgbClr>
                </a:clrTo>
              </a:clrChange>
              <a:duotone>
                <a:prstClr val="black"/>
                <a:srgbClr val="FFFF00">
                  <a:tint val="45000"/>
                  <a:satMod val="400000"/>
                </a:srgbClr>
              </a:duotone>
            </a:blip>
            <a:stretch>
              <a:fillRect/>
            </a:stretch>
          </p:blipFill>
          <p:spPr>
            <a:xfrm>
              <a:off x="319290" y="1230853"/>
              <a:ext cx="424650" cy="638532"/>
            </a:xfrm>
            <a:prstGeom prst="rect">
              <a:avLst/>
            </a:prstGeom>
            <a:effectLst/>
          </p:spPr>
        </p:pic>
        <p:sp>
          <p:nvSpPr>
            <p:cNvPr id="127" name="TextBox 126"/>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grpSp>
        <p:nvGrpSpPr>
          <p:cNvPr id="131" name="Group 130"/>
          <p:cNvGrpSpPr/>
          <p:nvPr/>
        </p:nvGrpSpPr>
        <p:grpSpPr>
          <a:xfrm>
            <a:off x="2252744" y="958956"/>
            <a:ext cx="566200" cy="851376"/>
            <a:chOff x="319290" y="1230853"/>
            <a:chExt cx="424650" cy="638532"/>
          </a:xfrm>
        </p:grpSpPr>
        <p:pic>
          <p:nvPicPr>
            <p:cNvPr id="132" name="Picture 131"/>
            <p:cNvPicPr>
              <a:picLocks noChangeAspect="1"/>
            </p:cNvPicPr>
            <p:nvPr/>
          </p:nvPicPr>
          <p:blipFill>
            <a:blip r:embed="rId5">
              <a:clrChange>
                <a:clrFrom>
                  <a:srgbClr val="B4D7F9"/>
                </a:clrFrom>
                <a:clrTo>
                  <a:srgbClr val="B4D7F9">
                    <a:alpha val="0"/>
                  </a:srgbClr>
                </a:clrTo>
              </a:clrChange>
            </a:blip>
            <a:stretch>
              <a:fillRect/>
            </a:stretch>
          </p:blipFill>
          <p:spPr>
            <a:xfrm>
              <a:off x="319290" y="1230853"/>
              <a:ext cx="424650" cy="638532"/>
            </a:xfrm>
            <a:prstGeom prst="rect">
              <a:avLst/>
            </a:prstGeom>
            <a:effectLst/>
          </p:spPr>
        </p:pic>
        <p:sp>
          <p:nvSpPr>
            <p:cNvPr id="133" name="TextBox 132"/>
            <p:cNvSpPr txBox="1"/>
            <p:nvPr/>
          </p:nvSpPr>
          <p:spPr>
            <a:xfrm>
              <a:off x="460872" y="1524985"/>
              <a:ext cx="138548" cy="284742"/>
            </a:xfrm>
            <a:prstGeom prst="rect">
              <a:avLst/>
            </a:prstGeom>
            <a:noFill/>
          </p:spPr>
          <p:txBody>
            <a:bodyPr wrap="none" rtlCol="0">
              <a:spAutoFit/>
            </a:bodyPr>
            <a:lstStyle/>
            <a:p>
              <a:pPr algn="ctr" defTabSz="609585"/>
              <a:endParaRPr lang="en-US" sz="1867" dirty="0">
                <a:solidFill>
                  <a:prstClr val="white"/>
                </a:solidFill>
                <a:latin typeface="Arial" charset="0"/>
                <a:ea typeface="Arial" charset="0"/>
                <a:cs typeface="Arial" charset="0"/>
              </a:endParaRPr>
            </a:p>
          </p:txBody>
        </p:sp>
      </p:grpSp>
      <p:pic>
        <p:nvPicPr>
          <p:cNvPr id="109" name="Picture 108"/>
          <p:cNvPicPr>
            <a:picLocks noChangeAspect="1"/>
          </p:cNvPicPr>
          <p:nvPr/>
        </p:nvPicPr>
        <p:blipFill>
          <a:blip r:embed="rId5">
            <a:clrChange>
              <a:clrFrom>
                <a:srgbClr val="B4D7F9"/>
              </a:clrFrom>
              <a:clrTo>
                <a:srgbClr val="B4D7F9">
                  <a:alpha val="0"/>
                </a:srgbClr>
              </a:clrTo>
            </a:clrChange>
            <a:duotone>
              <a:prstClr val="black"/>
              <a:srgbClr val="FF866A">
                <a:tint val="45000"/>
                <a:satMod val="400000"/>
              </a:srgbClr>
            </a:duotone>
          </a:blip>
          <a:stretch>
            <a:fillRect/>
          </a:stretch>
        </p:blipFill>
        <p:spPr>
          <a:xfrm>
            <a:off x="7806345" y="977587"/>
            <a:ext cx="566200" cy="851376"/>
          </a:xfrm>
          <a:prstGeom prst="rect">
            <a:avLst/>
          </a:prstGeom>
          <a:effectLst/>
        </p:spPr>
      </p:pic>
      <p:grpSp>
        <p:nvGrpSpPr>
          <p:cNvPr id="144" name="Group 217"/>
          <p:cNvGrpSpPr/>
          <p:nvPr/>
        </p:nvGrpSpPr>
        <p:grpSpPr>
          <a:xfrm>
            <a:off x="10106618" y="4590200"/>
            <a:ext cx="520976" cy="635823"/>
            <a:chOff x="-47711" y="9504"/>
            <a:chExt cx="520974" cy="635822"/>
          </a:xfrm>
        </p:grpSpPr>
        <p:sp>
          <p:nvSpPr>
            <p:cNvPr id="146" name="Shape 213"/>
            <p:cNvSpPr>
              <a:spLocks noChangeAspect="1"/>
            </p:cNvSpPr>
            <p:nvPr/>
          </p:nvSpPr>
          <p:spPr>
            <a:xfrm>
              <a:off x="1694" y="9504"/>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47" name="Group 216"/>
            <p:cNvGrpSpPr/>
            <p:nvPr/>
          </p:nvGrpSpPr>
          <p:grpSpPr>
            <a:xfrm>
              <a:off x="-47711" y="45873"/>
              <a:ext cx="520974" cy="599453"/>
              <a:chOff x="-47713" y="45873"/>
              <a:chExt cx="520973" cy="599452"/>
            </a:xfrm>
          </p:grpSpPr>
          <p:pic>
            <p:nvPicPr>
              <p:cNvPr id="149" name="_-06.png"/>
              <p:cNvPicPr>
                <a:picLocks noChangeAspect="1"/>
              </p:cNvPicPr>
              <p:nvPr/>
            </p:nvPicPr>
            <p:blipFill>
              <a:blip r:embed="rId10">
                <a:extLst/>
              </a:blip>
              <a:srcRect l="25520" t="10188" r="20198" b="9074"/>
              <a:stretch>
                <a:fillRect/>
              </a:stretch>
            </p:blipFill>
            <p:spPr>
              <a:xfrm>
                <a:off x="98706" y="45873"/>
                <a:ext cx="251998" cy="359998"/>
              </a:xfrm>
              <a:prstGeom prst="rect">
                <a:avLst/>
              </a:prstGeom>
              <a:ln w="3175" cap="flat">
                <a:noFill/>
                <a:miter lim="400000"/>
              </a:ln>
              <a:effectLst/>
            </p:spPr>
          </p:pic>
          <p:sp>
            <p:nvSpPr>
              <p:cNvPr id="150" name="Shape 215"/>
              <p:cNvSpPr/>
              <p:nvPr/>
            </p:nvSpPr>
            <p:spPr>
              <a:xfrm>
                <a:off x="-47713" y="440205"/>
                <a:ext cx="520973"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GB" sz="1333" b="0" dirty="0">
                    <a:solidFill>
                      <a:schemeClr val="accent4"/>
                    </a:solidFill>
                    <a:latin typeface="Arial" charset="0"/>
                    <a:ea typeface="Arial" charset="0"/>
                    <a:cs typeface="Arial" charset="0"/>
                  </a:rPr>
                  <a:t>Device</a:t>
                </a:r>
                <a:endParaRPr sz="1333" b="0" dirty="0">
                  <a:solidFill>
                    <a:schemeClr val="accent4"/>
                  </a:solidFill>
                  <a:latin typeface="Arial" charset="0"/>
                  <a:ea typeface="Arial" charset="0"/>
                  <a:cs typeface="Arial" charset="0"/>
                </a:endParaRPr>
              </a:p>
            </p:txBody>
          </p:sp>
        </p:grpSp>
      </p:grpSp>
      <p:grpSp>
        <p:nvGrpSpPr>
          <p:cNvPr id="160" name="Group 101"/>
          <p:cNvGrpSpPr/>
          <p:nvPr/>
        </p:nvGrpSpPr>
        <p:grpSpPr>
          <a:xfrm>
            <a:off x="7047619" y="5531324"/>
            <a:ext cx="1120691" cy="667026"/>
            <a:chOff x="-252881" y="-25809"/>
            <a:chExt cx="1120687" cy="667025"/>
          </a:xfrm>
        </p:grpSpPr>
        <p:sp>
          <p:nvSpPr>
            <p:cNvPr id="161" name="Shape 97"/>
            <p:cNvSpPr>
              <a:spLocks noChangeAspect="1"/>
            </p:cNvSpPr>
            <p:nvPr/>
          </p:nvSpPr>
          <p:spPr>
            <a:xfrm>
              <a:off x="75418" y="0"/>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62" name="Group 100"/>
            <p:cNvGrpSpPr/>
            <p:nvPr/>
          </p:nvGrpSpPr>
          <p:grpSpPr>
            <a:xfrm>
              <a:off x="-252881" y="-25809"/>
              <a:ext cx="1120687" cy="667025"/>
              <a:chOff x="-242348" y="-25809"/>
              <a:chExt cx="1120678" cy="667024"/>
            </a:xfrm>
          </p:grpSpPr>
          <p:pic>
            <p:nvPicPr>
              <p:cNvPr id="163" name="_-03.png"/>
              <p:cNvPicPr>
                <a:picLocks noChangeAspect="1"/>
              </p:cNvPicPr>
              <p:nvPr/>
            </p:nvPicPr>
            <p:blipFill>
              <a:blip r:embed="rId11">
                <a:extLst/>
              </a:blip>
              <a:srcRect l="199" r="199"/>
              <a:stretch>
                <a:fillRect/>
              </a:stretch>
            </p:blipFill>
            <p:spPr>
              <a:xfrm>
                <a:off x="56206" y="-25809"/>
                <a:ext cx="467999" cy="467999"/>
              </a:xfrm>
              <a:prstGeom prst="rect">
                <a:avLst/>
              </a:prstGeom>
              <a:ln w="3175" cap="flat">
                <a:noFill/>
                <a:miter lim="400000"/>
              </a:ln>
              <a:effectLst/>
            </p:spPr>
          </p:pic>
          <p:sp>
            <p:nvSpPr>
              <p:cNvPr id="164" name="Shape 99"/>
              <p:cNvSpPr/>
              <p:nvPr/>
            </p:nvSpPr>
            <p:spPr>
              <a:xfrm>
                <a:off x="-242348" y="436095"/>
                <a:ext cx="1120678"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GB" sz="1333" dirty="0">
                    <a:solidFill>
                      <a:schemeClr val="accent4"/>
                    </a:solidFill>
                    <a:latin typeface="Arial" charset="0"/>
                    <a:ea typeface="Arial" charset="0"/>
                    <a:cs typeface="Arial" charset="0"/>
                    <a:sym typeface="Helvetica"/>
                  </a:rPr>
                  <a:t>Enterprise App</a:t>
                </a:r>
                <a:endParaRPr sz="1333" dirty="0">
                  <a:solidFill>
                    <a:schemeClr val="accent4"/>
                  </a:solidFill>
                  <a:latin typeface="Arial" charset="0"/>
                  <a:ea typeface="Arial" charset="0"/>
                  <a:cs typeface="Arial" charset="0"/>
                  <a:sym typeface="Helvetica"/>
                </a:endParaRPr>
              </a:p>
            </p:txBody>
          </p:sp>
        </p:grpSp>
      </p:grpSp>
      <p:grpSp>
        <p:nvGrpSpPr>
          <p:cNvPr id="165" name="Group 126"/>
          <p:cNvGrpSpPr/>
          <p:nvPr/>
        </p:nvGrpSpPr>
        <p:grpSpPr>
          <a:xfrm>
            <a:off x="5026489" y="5458777"/>
            <a:ext cx="904971" cy="834174"/>
            <a:chOff x="-2786" y="0"/>
            <a:chExt cx="904967" cy="834171"/>
          </a:xfrm>
        </p:grpSpPr>
        <p:sp>
          <p:nvSpPr>
            <p:cNvPr id="166" name="Shape 122"/>
            <p:cNvSpPr>
              <a:spLocks noChangeAspect="1"/>
            </p:cNvSpPr>
            <p:nvPr/>
          </p:nvSpPr>
          <p:spPr>
            <a:xfrm>
              <a:off x="223397" y="0"/>
              <a:ext cx="431998"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67" name="Group 125"/>
            <p:cNvGrpSpPr/>
            <p:nvPr/>
          </p:nvGrpSpPr>
          <p:grpSpPr>
            <a:xfrm>
              <a:off x="-2786" y="6421"/>
              <a:ext cx="904967" cy="827750"/>
              <a:chOff x="316872" y="0"/>
              <a:chExt cx="904966" cy="827749"/>
            </a:xfrm>
          </p:grpSpPr>
          <p:pic>
            <p:nvPicPr>
              <p:cNvPr id="168" name="_-36.png"/>
              <p:cNvPicPr>
                <a:picLocks noChangeAspect="1"/>
              </p:cNvPicPr>
              <p:nvPr/>
            </p:nvPicPr>
            <p:blipFill>
              <a:blip r:embed="rId12">
                <a:extLst/>
              </a:blip>
              <a:srcRect/>
              <a:stretch>
                <a:fillRect/>
              </a:stretch>
            </p:blipFill>
            <p:spPr>
              <a:xfrm>
                <a:off x="543057" y="0"/>
                <a:ext cx="431999" cy="431998"/>
              </a:xfrm>
              <a:prstGeom prst="rect">
                <a:avLst/>
              </a:prstGeom>
              <a:ln w="3175" cap="flat">
                <a:noFill/>
                <a:miter lim="400000"/>
              </a:ln>
              <a:effectLst/>
            </p:spPr>
          </p:pic>
          <p:sp>
            <p:nvSpPr>
              <p:cNvPr id="169" name="Shape 124"/>
              <p:cNvSpPr/>
              <p:nvPr/>
            </p:nvSpPr>
            <p:spPr>
              <a:xfrm>
                <a:off x="316872" y="417510"/>
                <a:ext cx="904966" cy="41023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GB" sz="1333" b="0">
                    <a:solidFill>
                      <a:schemeClr val="accent4"/>
                    </a:solidFill>
                    <a:latin typeface="Arial" charset="0"/>
                    <a:ea typeface="Arial" charset="0"/>
                    <a:cs typeface="Arial" charset="0"/>
                  </a:rPr>
                  <a:t>Enterprise Data</a:t>
                </a:r>
                <a:endParaRPr sz="1333" b="0" dirty="0">
                  <a:solidFill>
                    <a:schemeClr val="accent4"/>
                  </a:solidFill>
                  <a:latin typeface="Arial" charset="0"/>
                  <a:ea typeface="Arial" charset="0"/>
                  <a:cs typeface="Arial" charset="0"/>
                </a:endParaRPr>
              </a:p>
            </p:txBody>
          </p:sp>
        </p:grpSp>
      </p:grpSp>
      <p:grpSp>
        <p:nvGrpSpPr>
          <p:cNvPr id="170" name="Group 91"/>
          <p:cNvGrpSpPr/>
          <p:nvPr/>
        </p:nvGrpSpPr>
        <p:grpSpPr>
          <a:xfrm>
            <a:off x="8288961" y="2943359"/>
            <a:ext cx="1175443" cy="877963"/>
            <a:chOff x="-157702" y="0"/>
            <a:chExt cx="1175441" cy="877961"/>
          </a:xfrm>
        </p:grpSpPr>
        <p:sp>
          <p:nvSpPr>
            <p:cNvPr id="171" name="Shape 87"/>
            <p:cNvSpPr>
              <a:spLocks noChangeAspect="1"/>
            </p:cNvSpPr>
            <p:nvPr/>
          </p:nvSpPr>
          <p:spPr>
            <a:xfrm>
              <a:off x="217706" y="0"/>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72" name="Group 90"/>
            <p:cNvGrpSpPr/>
            <p:nvPr/>
          </p:nvGrpSpPr>
          <p:grpSpPr>
            <a:xfrm>
              <a:off x="-157702" y="9212"/>
              <a:ext cx="1175441" cy="868749"/>
              <a:chOff x="-157701" y="0"/>
              <a:chExt cx="1175439" cy="868748"/>
            </a:xfrm>
          </p:grpSpPr>
          <p:pic>
            <p:nvPicPr>
              <p:cNvPr id="173" name="_-19.png"/>
              <p:cNvPicPr>
                <a:picLocks noChangeAspect="1"/>
              </p:cNvPicPr>
              <p:nvPr/>
            </p:nvPicPr>
            <p:blipFill>
              <a:blip r:embed="rId13">
                <a:extLst/>
              </a:blip>
              <a:srcRect/>
              <a:stretch>
                <a:fillRect/>
              </a:stretch>
            </p:blipFill>
            <p:spPr>
              <a:xfrm>
                <a:off x="226695" y="0"/>
                <a:ext cx="431999" cy="431999"/>
              </a:xfrm>
              <a:prstGeom prst="rect">
                <a:avLst/>
              </a:prstGeom>
              <a:ln w="3175" cap="flat">
                <a:noFill/>
                <a:miter lim="400000"/>
              </a:ln>
              <a:effectLst/>
            </p:spPr>
          </p:pic>
          <p:sp>
            <p:nvSpPr>
              <p:cNvPr id="174" name="Shape 89"/>
              <p:cNvSpPr/>
              <p:nvPr/>
            </p:nvSpPr>
            <p:spPr>
              <a:xfrm>
                <a:off x="-157701" y="423212"/>
                <a:ext cx="1175439" cy="44553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GB" sz="1333" b="0">
                    <a:solidFill>
                      <a:schemeClr val="accent4"/>
                    </a:solidFill>
                    <a:latin typeface="Arial" charset="0"/>
                    <a:ea typeface="Arial" charset="0"/>
                    <a:cs typeface="Arial" charset="0"/>
                  </a:rPr>
                  <a:t>API Management</a:t>
                </a:r>
                <a:endParaRPr sz="1333" b="0" dirty="0">
                  <a:solidFill>
                    <a:schemeClr val="accent4"/>
                  </a:solidFill>
                  <a:latin typeface="Arial" charset="0"/>
                  <a:ea typeface="Arial" charset="0"/>
                  <a:cs typeface="Arial" charset="0"/>
                </a:endParaRPr>
              </a:p>
            </p:txBody>
          </p:sp>
        </p:grpSp>
      </p:grpSp>
      <p:grpSp>
        <p:nvGrpSpPr>
          <p:cNvPr id="175" name="Group 174"/>
          <p:cNvGrpSpPr/>
          <p:nvPr/>
        </p:nvGrpSpPr>
        <p:grpSpPr>
          <a:xfrm>
            <a:off x="6819319" y="4571196"/>
            <a:ext cx="1264427" cy="854499"/>
            <a:chOff x="8728228" y="2056740"/>
            <a:chExt cx="1264427" cy="854498"/>
          </a:xfrm>
        </p:grpSpPr>
        <p:sp>
          <p:nvSpPr>
            <p:cNvPr id="176" name="Shape 277"/>
            <p:cNvSpPr>
              <a:spLocks noChangeAspect="1"/>
            </p:cNvSpPr>
            <p:nvPr/>
          </p:nvSpPr>
          <p:spPr>
            <a:xfrm>
              <a:off x="9150426" y="2056740"/>
              <a:ext cx="432001" cy="43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pic>
          <p:nvPicPr>
            <p:cNvPr id="177" name="_-11.png"/>
            <p:cNvPicPr>
              <a:picLocks noChangeAspect="1"/>
            </p:cNvPicPr>
            <p:nvPr/>
          </p:nvPicPr>
          <p:blipFill>
            <a:blip r:embed="rId14">
              <a:extLst/>
            </a:blip>
            <a:srcRect l="10614" t="15052" r="10614" b="23720"/>
            <a:stretch>
              <a:fillRect/>
            </a:stretch>
          </p:blipFill>
          <p:spPr>
            <a:xfrm>
              <a:off x="9210956" y="2136517"/>
              <a:ext cx="325511" cy="252000"/>
            </a:xfrm>
            <a:prstGeom prst="rect">
              <a:avLst/>
            </a:prstGeom>
            <a:ln w="3175" cap="flat">
              <a:noFill/>
              <a:miter lim="400000"/>
            </a:ln>
            <a:effectLst/>
          </p:spPr>
        </p:pic>
        <p:sp>
          <p:nvSpPr>
            <p:cNvPr id="178" name="Shape 279"/>
            <p:cNvSpPr/>
            <p:nvPr/>
          </p:nvSpPr>
          <p:spPr>
            <a:xfrm>
              <a:off x="8728228" y="2500997"/>
              <a:ext cx="1264427" cy="4102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a:solidFill>
                    <a:schemeClr val="accent4"/>
                  </a:solidFill>
                  <a:latin typeface="Arial" charset="0"/>
                  <a:ea typeface="Arial" charset="0"/>
                  <a:cs typeface="Arial" charset="0"/>
                  <a:sym typeface="Helvetica"/>
                </a:rPr>
                <a:t>Transformation &amp; Connectivity</a:t>
              </a:r>
              <a:endParaRPr sz="1333" dirty="0">
                <a:solidFill>
                  <a:schemeClr val="accent4"/>
                </a:solidFill>
                <a:latin typeface="Arial" charset="0"/>
                <a:ea typeface="Arial" charset="0"/>
                <a:cs typeface="Arial" charset="0"/>
                <a:sym typeface="Helvetica"/>
              </a:endParaRPr>
            </a:p>
          </p:txBody>
        </p:sp>
      </p:grpSp>
      <p:grpSp>
        <p:nvGrpSpPr>
          <p:cNvPr id="179" name="Group 106"/>
          <p:cNvGrpSpPr/>
          <p:nvPr/>
        </p:nvGrpSpPr>
        <p:grpSpPr>
          <a:xfrm>
            <a:off x="1779517" y="5441364"/>
            <a:ext cx="1117188" cy="856436"/>
            <a:chOff x="-161622" y="-31345"/>
            <a:chExt cx="1117184" cy="856434"/>
          </a:xfrm>
        </p:grpSpPr>
        <p:sp>
          <p:nvSpPr>
            <p:cNvPr id="180" name="Shape 102"/>
            <p:cNvSpPr>
              <a:spLocks noChangeAspect="1"/>
            </p:cNvSpPr>
            <p:nvPr/>
          </p:nvSpPr>
          <p:spPr>
            <a:xfrm>
              <a:off x="196911" y="0"/>
              <a:ext cx="432001"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81" name="Group 105"/>
            <p:cNvGrpSpPr/>
            <p:nvPr/>
          </p:nvGrpSpPr>
          <p:grpSpPr>
            <a:xfrm>
              <a:off x="-161622" y="-31345"/>
              <a:ext cx="1117184" cy="856434"/>
              <a:chOff x="-147182" y="-40557"/>
              <a:chExt cx="1117184" cy="856433"/>
            </a:xfrm>
          </p:grpSpPr>
          <p:pic>
            <p:nvPicPr>
              <p:cNvPr id="182" name="_-35.png"/>
              <p:cNvPicPr>
                <a:picLocks noChangeAspect="1"/>
              </p:cNvPicPr>
              <p:nvPr/>
            </p:nvPicPr>
            <p:blipFill>
              <a:blip r:embed="rId15">
                <a:extLst/>
              </a:blip>
              <a:srcRect/>
              <a:stretch>
                <a:fillRect/>
              </a:stretch>
            </p:blipFill>
            <p:spPr>
              <a:xfrm>
                <a:off x="210908" y="-40557"/>
                <a:ext cx="431999" cy="503998"/>
              </a:xfrm>
              <a:prstGeom prst="rect">
                <a:avLst/>
              </a:prstGeom>
              <a:ln w="3175" cap="flat">
                <a:noFill/>
                <a:miter lim="400000"/>
              </a:ln>
              <a:effectLst/>
            </p:spPr>
          </p:pic>
          <p:sp>
            <p:nvSpPr>
              <p:cNvPr id="183" name="Shape 104"/>
              <p:cNvSpPr/>
              <p:nvPr/>
            </p:nvSpPr>
            <p:spPr>
              <a:xfrm>
                <a:off x="-147182" y="405636"/>
                <a:ext cx="1117184" cy="4102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dirty="0">
                    <a:solidFill>
                      <a:schemeClr val="accent4"/>
                    </a:solidFill>
                    <a:latin typeface="Arial" charset="0"/>
                    <a:ea typeface="Arial" charset="0"/>
                    <a:cs typeface="Arial" charset="0"/>
                    <a:sym typeface="Helvetica"/>
                  </a:rPr>
                  <a:t>Enterprise User Directory</a:t>
                </a:r>
                <a:endParaRPr sz="1333" dirty="0">
                  <a:solidFill>
                    <a:schemeClr val="accent4"/>
                  </a:solidFill>
                  <a:latin typeface="Arial" charset="0"/>
                  <a:ea typeface="Arial" charset="0"/>
                  <a:cs typeface="Arial" charset="0"/>
                  <a:sym typeface="Helvetica"/>
                </a:endParaRPr>
              </a:p>
            </p:txBody>
          </p:sp>
        </p:grpSp>
      </p:grpSp>
      <p:grpSp>
        <p:nvGrpSpPr>
          <p:cNvPr id="184" name="Group 111"/>
          <p:cNvGrpSpPr/>
          <p:nvPr/>
        </p:nvGrpSpPr>
        <p:grpSpPr>
          <a:xfrm>
            <a:off x="3980569" y="5490365"/>
            <a:ext cx="1008760" cy="633720"/>
            <a:chOff x="-55979" y="1"/>
            <a:chExt cx="1008757" cy="633718"/>
          </a:xfrm>
        </p:grpSpPr>
        <p:sp>
          <p:nvSpPr>
            <p:cNvPr id="185" name="Shape 107"/>
            <p:cNvSpPr>
              <a:spLocks noChangeAspect="1"/>
            </p:cNvSpPr>
            <p:nvPr/>
          </p:nvSpPr>
          <p:spPr>
            <a:xfrm>
              <a:off x="219080" y="1"/>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86" name="Group 110"/>
            <p:cNvGrpSpPr/>
            <p:nvPr/>
          </p:nvGrpSpPr>
          <p:grpSpPr>
            <a:xfrm>
              <a:off x="-55979" y="6422"/>
              <a:ext cx="1008757" cy="627297"/>
              <a:chOff x="-55978" y="1"/>
              <a:chExt cx="1008755" cy="627296"/>
            </a:xfrm>
          </p:grpSpPr>
          <p:pic>
            <p:nvPicPr>
              <p:cNvPr id="187" name="_-51.png"/>
              <p:cNvPicPr>
                <a:picLocks noChangeAspect="1"/>
              </p:cNvPicPr>
              <p:nvPr/>
            </p:nvPicPr>
            <p:blipFill>
              <a:blip r:embed="rId16">
                <a:extLst/>
              </a:blip>
              <a:srcRect/>
              <a:stretch>
                <a:fillRect/>
              </a:stretch>
            </p:blipFill>
            <p:spPr>
              <a:xfrm>
                <a:off x="234103" y="1"/>
                <a:ext cx="431998" cy="431998"/>
              </a:xfrm>
              <a:prstGeom prst="rect">
                <a:avLst/>
              </a:prstGeom>
              <a:ln w="3175" cap="flat">
                <a:noFill/>
                <a:miter lim="400000"/>
              </a:ln>
              <a:effectLst/>
            </p:spPr>
          </p:pic>
          <p:sp>
            <p:nvSpPr>
              <p:cNvPr id="188" name="Shape 109"/>
              <p:cNvSpPr/>
              <p:nvPr/>
            </p:nvSpPr>
            <p:spPr>
              <a:xfrm>
                <a:off x="-55978" y="379141"/>
                <a:ext cx="1008755" cy="24815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1333" b="0" dirty="0">
                    <a:solidFill>
                      <a:schemeClr val="accent4"/>
                    </a:solidFill>
                    <a:latin typeface="Arial" charset="0"/>
                    <a:ea typeface="Arial" charset="0"/>
                    <a:cs typeface="Arial" charset="0"/>
                  </a:rPr>
                  <a:t>Content Management</a:t>
                </a:r>
                <a:endParaRPr sz="1333" b="0" dirty="0">
                  <a:solidFill>
                    <a:schemeClr val="accent4"/>
                  </a:solidFill>
                  <a:latin typeface="Arial" charset="0"/>
                  <a:ea typeface="Arial" charset="0"/>
                  <a:cs typeface="Arial" charset="0"/>
                </a:endParaRPr>
              </a:p>
            </p:txBody>
          </p:sp>
        </p:grpSp>
      </p:grpSp>
      <p:grpSp>
        <p:nvGrpSpPr>
          <p:cNvPr id="194" name="Group 223"/>
          <p:cNvGrpSpPr/>
          <p:nvPr/>
        </p:nvGrpSpPr>
        <p:grpSpPr>
          <a:xfrm>
            <a:off x="7740059" y="3919518"/>
            <a:ext cx="942136" cy="846425"/>
            <a:chOff x="-149210" y="9505"/>
            <a:chExt cx="942129" cy="846422"/>
          </a:xfrm>
        </p:grpSpPr>
        <p:sp>
          <p:nvSpPr>
            <p:cNvPr id="195" name="Shape 219"/>
            <p:cNvSpPr>
              <a:spLocks noChangeAspect="1"/>
            </p:cNvSpPr>
            <p:nvPr/>
          </p:nvSpPr>
          <p:spPr>
            <a:xfrm>
              <a:off x="92019" y="9505"/>
              <a:ext cx="431999" cy="4319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196" name="Group 222"/>
            <p:cNvGrpSpPr/>
            <p:nvPr/>
          </p:nvGrpSpPr>
          <p:grpSpPr>
            <a:xfrm>
              <a:off x="-149210" y="102026"/>
              <a:ext cx="942129" cy="753901"/>
              <a:chOff x="-138180" y="102026"/>
              <a:chExt cx="942129" cy="753900"/>
            </a:xfrm>
          </p:grpSpPr>
          <p:pic>
            <p:nvPicPr>
              <p:cNvPr id="197" name="_-07.png"/>
              <p:cNvPicPr>
                <a:picLocks noChangeAspect="1"/>
              </p:cNvPicPr>
              <p:nvPr/>
            </p:nvPicPr>
            <p:blipFill>
              <a:blip r:embed="rId17">
                <a:extLst/>
              </a:blip>
              <a:srcRect l="15104" t="23855" r="15104" b="23855"/>
              <a:stretch>
                <a:fillRect/>
              </a:stretch>
            </p:blipFill>
            <p:spPr>
              <a:xfrm>
                <a:off x="165697" y="102026"/>
                <a:ext cx="336345" cy="251999"/>
              </a:xfrm>
              <a:prstGeom prst="rect">
                <a:avLst/>
              </a:prstGeom>
              <a:ln w="3175" cap="flat">
                <a:noFill/>
                <a:miter lim="400000"/>
              </a:ln>
              <a:effectLst/>
            </p:spPr>
          </p:pic>
          <p:sp>
            <p:nvSpPr>
              <p:cNvPr id="198" name="Shape 221"/>
              <p:cNvSpPr/>
              <p:nvPr/>
            </p:nvSpPr>
            <p:spPr>
              <a:xfrm>
                <a:off x="-138180" y="445687"/>
                <a:ext cx="942129" cy="41023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a:solidFill>
                      <a:schemeClr val="accent4"/>
                    </a:solidFill>
                    <a:latin typeface="Arial" charset="0"/>
                    <a:ea typeface="Arial" charset="0"/>
                    <a:cs typeface="Arial" charset="0"/>
                    <a:sym typeface="Helvetica"/>
                  </a:rPr>
                  <a:t>Application Logic</a:t>
                </a:r>
                <a:endParaRPr sz="1333" dirty="0">
                  <a:solidFill>
                    <a:schemeClr val="accent4"/>
                  </a:solidFill>
                  <a:latin typeface="Arial" charset="0"/>
                  <a:ea typeface="Arial" charset="0"/>
                  <a:cs typeface="Arial" charset="0"/>
                  <a:sym typeface="Helvetica"/>
                </a:endParaRPr>
              </a:p>
            </p:txBody>
          </p:sp>
        </p:grpSp>
      </p:grpSp>
      <p:grpSp>
        <p:nvGrpSpPr>
          <p:cNvPr id="199" name="Group 198"/>
          <p:cNvGrpSpPr/>
          <p:nvPr/>
        </p:nvGrpSpPr>
        <p:grpSpPr>
          <a:xfrm>
            <a:off x="6767408" y="2965119"/>
            <a:ext cx="1043555" cy="667031"/>
            <a:chOff x="5665437" y="2018519"/>
            <a:chExt cx="1043552" cy="667029"/>
          </a:xfrm>
        </p:grpSpPr>
        <p:grpSp>
          <p:nvGrpSpPr>
            <p:cNvPr id="200" name="Group 101"/>
            <p:cNvGrpSpPr/>
            <p:nvPr/>
          </p:nvGrpSpPr>
          <p:grpSpPr>
            <a:xfrm>
              <a:off x="6129920" y="2041673"/>
              <a:ext cx="434740" cy="434662"/>
              <a:chOff x="72679" y="-2661"/>
              <a:chExt cx="434739" cy="434661"/>
            </a:xfrm>
          </p:grpSpPr>
          <p:sp>
            <p:nvSpPr>
              <p:cNvPr id="209" name="Shape 97"/>
              <p:cNvSpPr>
                <a:spLocks noChangeAspect="1"/>
              </p:cNvSpPr>
              <p:nvPr/>
            </p:nvSpPr>
            <p:spPr>
              <a:xfrm>
                <a:off x="75418" y="0"/>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alpha val="30000"/>
                </a:srgbClr>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pic>
            <p:nvPicPr>
              <p:cNvPr id="210" name="_-03.png"/>
              <p:cNvPicPr>
                <a:picLocks noChangeAspect="1"/>
              </p:cNvPicPr>
              <p:nvPr/>
            </p:nvPicPr>
            <p:blipFill>
              <a:blip r:embed="rId11">
                <a:extLst/>
              </a:blip>
              <a:srcRect l="199" r="199"/>
              <a:stretch>
                <a:fillRect/>
              </a:stretch>
            </p:blipFill>
            <p:spPr>
              <a:xfrm>
                <a:off x="72679" y="-2661"/>
                <a:ext cx="395999" cy="395999"/>
              </a:xfrm>
              <a:prstGeom prst="rect">
                <a:avLst/>
              </a:prstGeom>
              <a:ln w="3175" cap="flat">
                <a:noFill/>
                <a:miter lim="400000"/>
              </a:ln>
              <a:effectLst/>
            </p:spPr>
          </p:pic>
        </p:grpSp>
        <p:grpSp>
          <p:nvGrpSpPr>
            <p:cNvPr id="201" name="Group 101"/>
            <p:cNvGrpSpPr/>
            <p:nvPr/>
          </p:nvGrpSpPr>
          <p:grpSpPr>
            <a:xfrm>
              <a:off x="5977520" y="2039743"/>
              <a:ext cx="434740" cy="434662"/>
              <a:chOff x="72679" y="-2661"/>
              <a:chExt cx="434739" cy="434661"/>
            </a:xfrm>
          </p:grpSpPr>
          <p:sp>
            <p:nvSpPr>
              <p:cNvPr id="207" name="Shape 97"/>
              <p:cNvSpPr>
                <a:spLocks noChangeAspect="1"/>
              </p:cNvSpPr>
              <p:nvPr/>
            </p:nvSpPr>
            <p:spPr>
              <a:xfrm>
                <a:off x="75418" y="0"/>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alpha val="50000"/>
                </a:srgbClr>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pic>
            <p:nvPicPr>
              <p:cNvPr id="208" name="_-03.png"/>
              <p:cNvPicPr>
                <a:picLocks noChangeAspect="1"/>
              </p:cNvPicPr>
              <p:nvPr/>
            </p:nvPicPr>
            <p:blipFill>
              <a:blip r:embed="rId11">
                <a:extLst/>
              </a:blip>
              <a:srcRect l="199" r="199"/>
              <a:stretch>
                <a:fillRect/>
              </a:stretch>
            </p:blipFill>
            <p:spPr>
              <a:xfrm>
                <a:off x="72679" y="-2661"/>
                <a:ext cx="395999" cy="395999"/>
              </a:xfrm>
              <a:prstGeom prst="rect">
                <a:avLst/>
              </a:prstGeom>
              <a:ln w="3175" cap="flat">
                <a:noFill/>
                <a:miter lim="400000"/>
              </a:ln>
              <a:effectLst/>
            </p:spPr>
          </p:pic>
        </p:grpSp>
        <p:grpSp>
          <p:nvGrpSpPr>
            <p:cNvPr id="202" name="Group 101"/>
            <p:cNvGrpSpPr/>
            <p:nvPr/>
          </p:nvGrpSpPr>
          <p:grpSpPr>
            <a:xfrm>
              <a:off x="5665437" y="2018519"/>
              <a:ext cx="1043552" cy="667029"/>
              <a:chOff x="-106292" y="-25809"/>
              <a:chExt cx="1043552" cy="667028"/>
            </a:xfrm>
          </p:grpSpPr>
          <p:sp>
            <p:nvSpPr>
              <p:cNvPr id="203" name="Shape 97"/>
              <p:cNvSpPr>
                <a:spLocks noChangeAspect="1"/>
              </p:cNvSpPr>
              <p:nvPr/>
            </p:nvSpPr>
            <p:spPr>
              <a:xfrm>
                <a:off x="75418" y="0"/>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204" name="Group 100"/>
              <p:cNvGrpSpPr/>
              <p:nvPr/>
            </p:nvGrpSpPr>
            <p:grpSpPr>
              <a:xfrm>
                <a:off x="-106292" y="-25809"/>
                <a:ext cx="1043552" cy="667028"/>
                <a:chOff x="-95758" y="-25809"/>
                <a:chExt cx="1043552" cy="667027"/>
              </a:xfrm>
            </p:grpSpPr>
            <p:pic>
              <p:nvPicPr>
                <p:cNvPr id="205" name="_-03.png"/>
                <p:cNvPicPr>
                  <a:picLocks noChangeAspect="1"/>
                </p:cNvPicPr>
                <p:nvPr/>
              </p:nvPicPr>
              <p:blipFill>
                <a:blip r:embed="rId11">
                  <a:extLst/>
                </a:blip>
                <a:srcRect l="199" r="199"/>
                <a:stretch>
                  <a:fillRect/>
                </a:stretch>
              </p:blipFill>
              <p:spPr>
                <a:xfrm>
                  <a:off x="56206" y="-25809"/>
                  <a:ext cx="467999" cy="467999"/>
                </a:xfrm>
                <a:prstGeom prst="rect">
                  <a:avLst/>
                </a:prstGeom>
                <a:ln w="3175" cap="flat">
                  <a:noFill/>
                  <a:miter lim="400000"/>
                </a:ln>
                <a:effectLst/>
              </p:spPr>
            </p:pic>
            <p:sp>
              <p:nvSpPr>
                <p:cNvPr id="206" name="Shape 99"/>
                <p:cNvSpPr/>
                <p:nvPr/>
              </p:nvSpPr>
              <p:spPr>
                <a:xfrm>
                  <a:off x="-95758" y="436098"/>
                  <a:ext cx="1043552"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US" sz="1333" dirty="0" err="1">
                      <a:solidFill>
                        <a:schemeClr val="accent4"/>
                      </a:solidFill>
                      <a:latin typeface="Arial" charset="0"/>
                      <a:ea typeface="Arial" charset="0"/>
                      <a:cs typeface="Arial" charset="0"/>
                      <a:sym typeface="Helvetica"/>
                    </a:rPr>
                    <a:t>Microservices</a:t>
                  </a:r>
                  <a:endParaRPr lang="en-US" sz="1333" dirty="0">
                    <a:solidFill>
                      <a:schemeClr val="accent4"/>
                    </a:solidFill>
                    <a:latin typeface="Arial" charset="0"/>
                    <a:ea typeface="Arial" charset="0"/>
                    <a:cs typeface="Arial" charset="0"/>
                    <a:sym typeface="Helvetica"/>
                  </a:endParaRPr>
                </a:p>
              </p:txBody>
            </p:sp>
          </p:grpSp>
        </p:grpSp>
      </p:grpSp>
      <p:grpSp>
        <p:nvGrpSpPr>
          <p:cNvPr id="240" name="Group 86"/>
          <p:cNvGrpSpPr/>
          <p:nvPr/>
        </p:nvGrpSpPr>
        <p:grpSpPr>
          <a:xfrm>
            <a:off x="8638636" y="4583858"/>
            <a:ext cx="770595" cy="862738"/>
            <a:chOff x="-15436" y="0"/>
            <a:chExt cx="770591" cy="862739"/>
          </a:xfrm>
        </p:grpSpPr>
        <p:sp>
          <p:nvSpPr>
            <p:cNvPr id="241" name="Shape 82"/>
            <p:cNvSpPr>
              <a:spLocks noChangeAspect="1"/>
            </p:cNvSpPr>
            <p:nvPr/>
          </p:nvSpPr>
          <p:spPr>
            <a:xfrm>
              <a:off x="148053" y="0"/>
              <a:ext cx="432000"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sz="1333">
                <a:solidFill>
                  <a:schemeClr val="accent4"/>
                </a:solidFill>
                <a:latin typeface="Arial" charset="0"/>
                <a:ea typeface="Arial" charset="0"/>
                <a:cs typeface="Arial" charset="0"/>
              </a:endParaRPr>
            </a:p>
          </p:txBody>
        </p:sp>
        <p:grpSp>
          <p:nvGrpSpPr>
            <p:cNvPr id="244" name="Group 85"/>
            <p:cNvGrpSpPr/>
            <p:nvPr/>
          </p:nvGrpSpPr>
          <p:grpSpPr>
            <a:xfrm>
              <a:off x="-15436" y="6135"/>
              <a:ext cx="770591" cy="856604"/>
              <a:chOff x="-2320" y="-3687"/>
              <a:chExt cx="770588" cy="856603"/>
            </a:xfrm>
          </p:grpSpPr>
          <p:pic>
            <p:nvPicPr>
              <p:cNvPr id="245" name="_-10.png"/>
              <p:cNvPicPr>
                <a:picLocks noChangeAspect="1"/>
              </p:cNvPicPr>
              <p:nvPr/>
            </p:nvPicPr>
            <p:blipFill>
              <a:blip r:embed="rId18">
                <a:extLst/>
              </a:blip>
              <a:srcRect/>
              <a:stretch>
                <a:fillRect/>
              </a:stretch>
            </p:blipFill>
            <p:spPr>
              <a:xfrm>
                <a:off x="159900" y="-3687"/>
                <a:ext cx="431998" cy="431998"/>
              </a:xfrm>
              <a:prstGeom prst="rect">
                <a:avLst/>
              </a:prstGeom>
              <a:ln w="3175" cap="flat">
                <a:noFill/>
                <a:miter lim="400000"/>
              </a:ln>
              <a:effectLst/>
            </p:spPr>
          </p:pic>
          <p:sp>
            <p:nvSpPr>
              <p:cNvPr id="246" name="Shape 84"/>
              <p:cNvSpPr/>
              <p:nvPr/>
            </p:nvSpPr>
            <p:spPr>
              <a:xfrm>
                <a:off x="-2320" y="442675"/>
                <a:ext cx="770588" cy="4102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GB" sz="1333" b="0">
                    <a:solidFill>
                      <a:schemeClr val="accent4"/>
                    </a:solidFill>
                    <a:latin typeface="Arial" charset="0"/>
                    <a:ea typeface="Arial" charset="0"/>
                    <a:cs typeface="Arial" charset="0"/>
                  </a:rPr>
                  <a:t>Edge Services</a:t>
                </a:r>
                <a:endParaRPr sz="1333" b="0" dirty="0">
                  <a:solidFill>
                    <a:schemeClr val="accent4"/>
                  </a:solidFill>
                  <a:latin typeface="Arial" charset="0"/>
                  <a:ea typeface="Arial" charset="0"/>
                  <a:cs typeface="Arial" charset="0"/>
                </a:endParaRPr>
              </a:p>
            </p:txBody>
          </p:sp>
        </p:grpSp>
      </p:grpSp>
      <p:grpSp>
        <p:nvGrpSpPr>
          <p:cNvPr id="256" name="Group 255"/>
          <p:cNvGrpSpPr/>
          <p:nvPr/>
        </p:nvGrpSpPr>
        <p:grpSpPr>
          <a:xfrm>
            <a:off x="8198801" y="1893465"/>
            <a:ext cx="895209" cy="844635"/>
            <a:chOff x="5592232" y="5712123"/>
            <a:chExt cx="895211" cy="844634"/>
          </a:xfrm>
        </p:grpSpPr>
        <p:sp>
          <p:nvSpPr>
            <p:cNvPr id="257" name="Shape 156"/>
            <p:cNvSpPr>
              <a:spLocks noChangeAspect="1"/>
            </p:cNvSpPr>
            <p:nvPr/>
          </p:nvSpPr>
          <p:spPr>
            <a:xfrm>
              <a:off x="5828232" y="5712123"/>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sp>
          <p:nvSpPr>
            <p:cNvPr id="258" name="Shape 157"/>
            <p:cNvSpPr/>
            <p:nvPr/>
          </p:nvSpPr>
          <p:spPr>
            <a:xfrm>
              <a:off x="5592232" y="6146517"/>
              <a:ext cx="895211" cy="4102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1333" b="0">
                  <a:solidFill>
                    <a:schemeClr val="accent4"/>
                  </a:solidFill>
                  <a:latin typeface="Arial" charset="0"/>
                  <a:ea typeface="Arial" charset="0"/>
                  <a:cs typeface="Arial" charset="0"/>
                </a:rPr>
                <a:t>Security Monitoring</a:t>
              </a:r>
              <a:endParaRPr lang="en-US" sz="1333" b="0" dirty="0">
                <a:solidFill>
                  <a:schemeClr val="accent4"/>
                </a:solidFill>
                <a:latin typeface="Arial" charset="0"/>
                <a:ea typeface="Arial" charset="0"/>
                <a:cs typeface="Arial" charset="0"/>
              </a:endParaRPr>
            </a:p>
          </p:txBody>
        </p:sp>
        <p:pic>
          <p:nvPicPr>
            <p:cNvPr id="259" name="_-04.png"/>
            <p:cNvPicPr>
              <a:picLocks noChangeAspect="1"/>
            </p:cNvPicPr>
            <p:nvPr/>
          </p:nvPicPr>
          <p:blipFill>
            <a:blip r:embed="rId19">
              <a:extLst/>
            </a:blip>
            <a:srcRect l="12816" t="19631" r="12816" b="19631"/>
            <a:stretch>
              <a:fillRect/>
            </a:stretch>
          </p:blipFill>
          <p:spPr>
            <a:xfrm>
              <a:off x="5860869" y="5794117"/>
              <a:ext cx="354045" cy="288000"/>
            </a:xfrm>
            <a:prstGeom prst="rect">
              <a:avLst/>
            </a:prstGeom>
            <a:ln w="3175" cap="flat">
              <a:noFill/>
              <a:miter lim="400000"/>
            </a:ln>
            <a:effectLst/>
          </p:spPr>
        </p:pic>
      </p:grpSp>
      <p:grpSp>
        <p:nvGrpSpPr>
          <p:cNvPr id="260" name="Group 259"/>
          <p:cNvGrpSpPr/>
          <p:nvPr/>
        </p:nvGrpSpPr>
        <p:grpSpPr>
          <a:xfrm>
            <a:off x="8788919" y="3875597"/>
            <a:ext cx="673261" cy="637120"/>
            <a:chOff x="3222792" y="5719003"/>
            <a:chExt cx="673260" cy="637119"/>
          </a:xfrm>
        </p:grpSpPr>
        <p:sp>
          <p:nvSpPr>
            <p:cNvPr id="261" name="Shape 156"/>
            <p:cNvSpPr>
              <a:spLocks noChangeAspect="1"/>
            </p:cNvSpPr>
            <p:nvPr/>
          </p:nvSpPr>
          <p:spPr>
            <a:xfrm>
              <a:off x="3350873" y="5719003"/>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sp>
          <p:nvSpPr>
            <p:cNvPr id="262" name="Shape 157"/>
            <p:cNvSpPr/>
            <p:nvPr/>
          </p:nvSpPr>
          <p:spPr>
            <a:xfrm>
              <a:off x="3222792" y="6151001"/>
              <a:ext cx="673260" cy="2051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1333" b="0" dirty="0">
                  <a:solidFill>
                    <a:schemeClr val="accent4"/>
                  </a:solidFill>
                  <a:latin typeface="Arial" charset="0"/>
                  <a:ea typeface="Arial" charset="0"/>
                  <a:cs typeface="Arial" charset="0"/>
                </a:rPr>
                <a:t>Gateway</a:t>
              </a:r>
              <a:endParaRPr sz="1333" b="0" dirty="0">
                <a:solidFill>
                  <a:schemeClr val="accent4"/>
                </a:solidFill>
                <a:latin typeface="Arial" charset="0"/>
                <a:ea typeface="Arial" charset="0"/>
                <a:cs typeface="Arial" charset="0"/>
              </a:endParaRPr>
            </a:p>
          </p:txBody>
        </p:sp>
        <p:pic>
          <p:nvPicPr>
            <p:cNvPr id="263" name="_-47.png"/>
            <p:cNvPicPr>
              <a:picLocks noChangeAspect="1"/>
            </p:cNvPicPr>
            <p:nvPr/>
          </p:nvPicPr>
          <p:blipFill>
            <a:blip r:embed="rId20">
              <a:extLst/>
            </a:blip>
            <a:srcRect l="17032" t="20462" r="17032" b="20462"/>
            <a:stretch>
              <a:fillRect/>
            </a:stretch>
          </p:blipFill>
          <p:spPr>
            <a:xfrm>
              <a:off x="3406155" y="5801282"/>
              <a:ext cx="321436" cy="288000"/>
            </a:xfrm>
            <a:prstGeom prst="rect">
              <a:avLst/>
            </a:prstGeom>
            <a:ln w="3175" cap="flat">
              <a:noFill/>
              <a:miter lim="400000"/>
            </a:ln>
            <a:effectLst/>
          </p:spPr>
        </p:pic>
      </p:grpSp>
      <p:grpSp>
        <p:nvGrpSpPr>
          <p:cNvPr id="264" name="Group 328"/>
          <p:cNvGrpSpPr/>
          <p:nvPr/>
        </p:nvGrpSpPr>
        <p:grpSpPr>
          <a:xfrm>
            <a:off x="2931057" y="5488744"/>
            <a:ext cx="946528" cy="824350"/>
            <a:chOff x="-83478" y="0"/>
            <a:chExt cx="946522" cy="824348"/>
          </a:xfrm>
        </p:grpSpPr>
        <p:sp>
          <p:nvSpPr>
            <p:cNvPr id="265" name="Shape 324"/>
            <p:cNvSpPr>
              <a:spLocks noChangeAspect="1"/>
            </p:cNvSpPr>
            <p:nvPr/>
          </p:nvSpPr>
          <p:spPr>
            <a:xfrm>
              <a:off x="181891" y="0"/>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266" name="Group 327"/>
            <p:cNvGrpSpPr/>
            <p:nvPr/>
          </p:nvGrpSpPr>
          <p:grpSpPr>
            <a:xfrm>
              <a:off x="-83478" y="84909"/>
              <a:ext cx="946522" cy="739439"/>
              <a:chOff x="148130" y="78488"/>
              <a:chExt cx="946522" cy="739438"/>
            </a:xfrm>
          </p:grpSpPr>
          <p:pic>
            <p:nvPicPr>
              <p:cNvPr id="267" name="_-39.png"/>
              <p:cNvPicPr>
                <a:picLocks noChangeAspect="1"/>
              </p:cNvPicPr>
              <p:nvPr/>
            </p:nvPicPr>
            <p:blipFill>
              <a:blip r:embed="rId21">
                <a:extLst/>
              </a:blip>
              <a:srcRect l="22596" t="24964" r="19829" b="19895"/>
              <a:stretch>
                <a:fillRect/>
              </a:stretch>
            </p:blipFill>
            <p:spPr>
              <a:xfrm>
                <a:off x="498261" y="78488"/>
                <a:ext cx="300710" cy="287999"/>
              </a:xfrm>
              <a:prstGeom prst="rect">
                <a:avLst/>
              </a:prstGeom>
              <a:ln w="3175" cap="flat">
                <a:noFill/>
                <a:miter lim="400000"/>
              </a:ln>
              <a:effectLst/>
            </p:spPr>
          </p:pic>
          <p:sp>
            <p:nvSpPr>
              <p:cNvPr id="268" name="Shape 326"/>
              <p:cNvSpPr/>
              <p:nvPr/>
            </p:nvSpPr>
            <p:spPr>
              <a:xfrm>
                <a:off x="148130" y="407687"/>
                <a:ext cx="946522" cy="41023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US" sz="1333" dirty="0">
                    <a:solidFill>
                      <a:schemeClr val="accent4"/>
                    </a:solidFill>
                    <a:latin typeface="Arial" charset="0"/>
                    <a:ea typeface="Arial" charset="0"/>
                    <a:cs typeface="Arial" charset="0"/>
                    <a:sym typeface="Helvetica"/>
                  </a:rPr>
                  <a:t>Cloud Data Source</a:t>
                </a:r>
              </a:p>
            </p:txBody>
          </p:sp>
        </p:grpSp>
      </p:grpSp>
      <p:grpSp>
        <p:nvGrpSpPr>
          <p:cNvPr id="305" name="Group 444"/>
          <p:cNvGrpSpPr/>
          <p:nvPr/>
        </p:nvGrpSpPr>
        <p:grpSpPr>
          <a:xfrm>
            <a:off x="5510587" y="1921952"/>
            <a:ext cx="886763" cy="823254"/>
            <a:chOff x="-126282" y="9088"/>
            <a:chExt cx="886763" cy="823252"/>
          </a:xfrm>
        </p:grpSpPr>
        <p:sp>
          <p:nvSpPr>
            <p:cNvPr id="306" name="Shape 440"/>
            <p:cNvSpPr>
              <a:spLocks noChangeAspect="1"/>
            </p:cNvSpPr>
            <p:nvPr/>
          </p:nvSpPr>
          <p:spPr>
            <a:xfrm>
              <a:off x="103470" y="9088"/>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307" name="Group 443"/>
            <p:cNvGrpSpPr/>
            <p:nvPr/>
          </p:nvGrpSpPr>
          <p:grpSpPr>
            <a:xfrm>
              <a:off x="-126282" y="93997"/>
              <a:ext cx="886763" cy="738343"/>
              <a:chOff x="-115220" y="93997"/>
              <a:chExt cx="886763" cy="738342"/>
            </a:xfrm>
          </p:grpSpPr>
          <p:sp>
            <p:nvSpPr>
              <p:cNvPr id="308" name="Shape 441"/>
              <p:cNvSpPr/>
              <p:nvPr/>
            </p:nvSpPr>
            <p:spPr>
              <a:xfrm>
                <a:off x="-115220" y="422100"/>
                <a:ext cx="886763" cy="41023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a:solidFill>
                      <a:schemeClr val="accent4"/>
                    </a:solidFill>
                    <a:latin typeface="Arial" charset="0"/>
                    <a:ea typeface="Arial" charset="0"/>
                    <a:cs typeface="Arial" charset="0"/>
                    <a:sym typeface="Helvetica"/>
                  </a:rPr>
                  <a:t>Continuous delivery</a:t>
                </a:r>
                <a:endParaRPr sz="1333" dirty="0">
                  <a:solidFill>
                    <a:schemeClr val="accent4"/>
                  </a:solidFill>
                  <a:latin typeface="Arial" charset="0"/>
                  <a:ea typeface="Arial" charset="0"/>
                  <a:cs typeface="Arial" charset="0"/>
                  <a:sym typeface="Helvetica"/>
                </a:endParaRPr>
              </a:p>
            </p:txBody>
          </p:sp>
          <p:pic>
            <p:nvPicPr>
              <p:cNvPr id="309" name="_-28.png"/>
              <p:cNvPicPr>
                <a:picLocks noChangeAspect="1"/>
              </p:cNvPicPr>
              <p:nvPr/>
            </p:nvPicPr>
            <p:blipFill>
              <a:blip r:embed="rId22">
                <a:extLst/>
              </a:blip>
              <a:srcRect l="21740" t="22692" r="15692" b="17754"/>
              <a:stretch>
                <a:fillRect/>
              </a:stretch>
            </p:blipFill>
            <p:spPr>
              <a:xfrm>
                <a:off x="179242" y="93997"/>
                <a:ext cx="302578" cy="287999"/>
              </a:xfrm>
              <a:prstGeom prst="rect">
                <a:avLst/>
              </a:prstGeom>
              <a:ln w="3175" cap="flat">
                <a:noFill/>
                <a:miter lim="400000"/>
              </a:ln>
              <a:effectLst/>
            </p:spPr>
          </p:pic>
        </p:grpSp>
      </p:grpSp>
      <p:grpSp>
        <p:nvGrpSpPr>
          <p:cNvPr id="310" name="Group 454"/>
          <p:cNvGrpSpPr/>
          <p:nvPr/>
        </p:nvGrpSpPr>
        <p:grpSpPr>
          <a:xfrm>
            <a:off x="4464244" y="1906166"/>
            <a:ext cx="906963" cy="846104"/>
            <a:chOff x="-249569" y="0"/>
            <a:chExt cx="906958" cy="846102"/>
          </a:xfrm>
        </p:grpSpPr>
        <p:sp>
          <p:nvSpPr>
            <p:cNvPr id="311" name="Shape 450"/>
            <p:cNvSpPr>
              <a:spLocks noChangeAspect="1"/>
            </p:cNvSpPr>
            <p:nvPr/>
          </p:nvSpPr>
          <p:spPr>
            <a:xfrm>
              <a:off x="303" y="0"/>
              <a:ext cx="431999"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312" name="Group 453"/>
            <p:cNvGrpSpPr/>
            <p:nvPr/>
          </p:nvGrpSpPr>
          <p:grpSpPr>
            <a:xfrm>
              <a:off x="-249569" y="72145"/>
              <a:ext cx="906958" cy="773957"/>
              <a:chOff x="-249571" y="72145"/>
              <a:chExt cx="906957" cy="773956"/>
            </a:xfrm>
          </p:grpSpPr>
          <p:sp>
            <p:nvSpPr>
              <p:cNvPr id="313" name="Shape 451"/>
              <p:cNvSpPr/>
              <p:nvPr/>
            </p:nvSpPr>
            <p:spPr>
              <a:xfrm>
                <a:off x="-249571" y="435861"/>
                <a:ext cx="906957" cy="4102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1333" b="0">
                    <a:solidFill>
                      <a:schemeClr val="accent4"/>
                    </a:solidFill>
                    <a:latin typeface="Arial" charset="0"/>
                    <a:ea typeface="Arial" charset="0"/>
                    <a:cs typeface="Arial" charset="0"/>
                  </a:rPr>
                  <a:t>Continuous integration</a:t>
                </a:r>
                <a:endParaRPr sz="1333" b="0" dirty="0">
                  <a:solidFill>
                    <a:schemeClr val="accent4"/>
                  </a:solidFill>
                  <a:latin typeface="Arial" charset="0"/>
                  <a:ea typeface="Arial" charset="0"/>
                  <a:cs typeface="Arial" charset="0"/>
                </a:endParaRPr>
              </a:p>
            </p:txBody>
          </p:sp>
          <p:pic>
            <p:nvPicPr>
              <p:cNvPr id="314" name="_-26.png"/>
              <p:cNvPicPr>
                <a:picLocks noChangeAspect="1"/>
              </p:cNvPicPr>
              <p:nvPr/>
            </p:nvPicPr>
            <p:blipFill>
              <a:blip r:embed="rId23">
                <a:extLst/>
              </a:blip>
              <a:srcRect l="22295" t="20094" r="22295" b="20094"/>
              <a:stretch>
                <a:fillRect/>
              </a:stretch>
            </p:blipFill>
            <p:spPr>
              <a:xfrm>
                <a:off x="85202" y="72145"/>
                <a:ext cx="266803" cy="287999"/>
              </a:xfrm>
              <a:prstGeom prst="rect">
                <a:avLst/>
              </a:prstGeom>
              <a:ln w="3175" cap="flat">
                <a:noFill/>
                <a:miter lim="400000"/>
              </a:ln>
              <a:effectLst/>
            </p:spPr>
          </p:pic>
        </p:grpSp>
      </p:grpSp>
      <p:grpSp>
        <p:nvGrpSpPr>
          <p:cNvPr id="315" name="Group 369"/>
          <p:cNvGrpSpPr/>
          <p:nvPr/>
        </p:nvGrpSpPr>
        <p:grpSpPr>
          <a:xfrm>
            <a:off x="3047205" y="1903629"/>
            <a:ext cx="851671" cy="846480"/>
            <a:chOff x="-98362" y="1"/>
            <a:chExt cx="851666" cy="846481"/>
          </a:xfrm>
        </p:grpSpPr>
        <p:sp>
          <p:nvSpPr>
            <p:cNvPr id="316" name="Shape 365"/>
            <p:cNvSpPr>
              <a:spLocks noChangeAspect="1"/>
            </p:cNvSpPr>
            <p:nvPr/>
          </p:nvSpPr>
          <p:spPr>
            <a:xfrm>
              <a:off x="125673" y="1"/>
              <a:ext cx="432000" cy="4319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317" name="Group 368"/>
            <p:cNvGrpSpPr/>
            <p:nvPr/>
          </p:nvGrpSpPr>
          <p:grpSpPr>
            <a:xfrm>
              <a:off x="-98362" y="72000"/>
              <a:ext cx="851666" cy="774482"/>
              <a:chOff x="-85942" y="62787"/>
              <a:chExt cx="851666" cy="774481"/>
            </a:xfrm>
          </p:grpSpPr>
          <p:pic>
            <p:nvPicPr>
              <p:cNvPr id="318" name="_-14.png"/>
              <p:cNvPicPr>
                <a:picLocks noChangeAspect="1"/>
              </p:cNvPicPr>
              <p:nvPr/>
            </p:nvPicPr>
            <p:blipFill>
              <a:blip r:embed="rId24">
                <a:extLst/>
              </a:blip>
              <a:srcRect l="17420" t="26419" r="17420" b="26419"/>
              <a:stretch>
                <a:fillRect/>
              </a:stretch>
            </p:blipFill>
            <p:spPr>
              <a:xfrm>
                <a:off x="195918" y="62787"/>
                <a:ext cx="348171" cy="287999"/>
              </a:xfrm>
              <a:prstGeom prst="rect">
                <a:avLst/>
              </a:prstGeom>
              <a:ln w="3175" cap="flat">
                <a:noFill/>
                <a:miter lim="400000"/>
              </a:ln>
              <a:effectLst/>
            </p:spPr>
          </p:pic>
          <p:sp>
            <p:nvSpPr>
              <p:cNvPr id="319" name="Shape 367"/>
              <p:cNvSpPr/>
              <p:nvPr/>
            </p:nvSpPr>
            <p:spPr>
              <a:xfrm>
                <a:off x="-85942" y="427027"/>
                <a:ext cx="851666" cy="4102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dirty="0">
                    <a:solidFill>
                      <a:schemeClr val="accent4"/>
                    </a:solidFill>
                    <a:latin typeface="Arial" charset="0"/>
                    <a:ea typeface="Arial" charset="0"/>
                    <a:cs typeface="Arial" charset="0"/>
                    <a:sym typeface="Helvetica"/>
                  </a:rPr>
                  <a:t>Monitoring &amp; Logging</a:t>
                </a:r>
                <a:endParaRPr sz="1333" dirty="0">
                  <a:solidFill>
                    <a:schemeClr val="accent4"/>
                  </a:solidFill>
                  <a:latin typeface="Arial" charset="0"/>
                  <a:ea typeface="Arial" charset="0"/>
                  <a:cs typeface="Arial" charset="0"/>
                  <a:sym typeface="Helvetica"/>
                </a:endParaRPr>
              </a:p>
            </p:txBody>
          </p:sp>
        </p:grpSp>
      </p:grpSp>
      <p:grpSp>
        <p:nvGrpSpPr>
          <p:cNvPr id="328" name="Group 389"/>
          <p:cNvGrpSpPr/>
          <p:nvPr/>
        </p:nvGrpSpPr>
        <p:grpSpPr>
          <a:xfrm>
            <a:off x="7068380" y="3771362"/>
            <a:ext cx="432001" cy="637121"/>
            <a:chOff x="98103" y="1"/>
            <a:chExt cx="431999" cy="637120"/>
          </a:xfrm>
        </p:grpSpPr>
        <p:sp>
          <p:nvSpPr>
            <p:cNvPr id="329" name="Shape 385"/>
            <p:cNvSpPr>
              <a:spLocks noChangeAspect="1"/>
            </p:cNvSpPr>
            <p:nvPr/>
          </p:nvSpPr>
          <p:spPr>
            <a:xfrm>
              <a:off x="98103" y="1"/>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330" name="Group 388"/>
            <p:cNvGrpSpPr/>
            <p:nvPr/>
          </p:nvGrpSpPr>
          <p:grpSpPr>
            <a:xfrm>
              <a:off x="119853" y="58084"/>
              <a:ext cx="370292" cy="579037"/>
              <a:chOff x="131411" y="53477"/>
              <a:chExt cx="370292" cy="579036"/>
            </a:xfrm>
          </p:grpSpPr>
          <p:pic>
            <p:nvPicPr>
              <p:cNvPr id="331" name="_-24.png"/>
              <p:cNvPicPr>
                <a:picLocks noChangeAspect="1"/>
              </p:cNvPicPr>
              <p:nvPr/>
            </p:nvPicPr>
            <p:blipFill>
              <a:blip r:embed="rId25">
                <a:extLst/>
              </a:blip>
              <a:srcRect l="25630" t="26919" r="25630" b="26919"/>
              <a:stretch>
                <a:fillRect/>
              </a:stretch>
            </p:blipFill>
            <p:spPr>
              <a:xfrm>
                <a:off x="169019" y="53477"/>
                <a:ext cx="304080" cy="287999"/>
              </a:xfrm>
              <a:prstGeom prst="rect">
                <a:avLst/>
              </a:prstGeom>
              <a:ln w="3175" cap="flat">
                <a:noFill/>
                <a:miter lim="400000"/>
              </a:ln>
              <a:effectLst/>
            </p:spPr>
          </p:pic>
          <p:sp>
            <p:nvSpPr>
              <p:cNvPr id="332" name="Shape 387"/>
              <p:cNvSpPr/>
              <p:nvPr/>
            </p:nvSpPr>
            <p:spPr>
              <a:xfrm>
                <a:off x="131411" y="427393"/>
                <a:ext cx="370292"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GB" sz="1333" dirty="0">
                    <a:solidFill>
                      <a:schemeClr val="accent4"/>
                    </a:solidFill>
                    <a:latin typeface="Arial" charset="0"/>
                    <a:ea typeface="Arial" charset="0"/>
                    <a:cs typeface="Arial" charset="0"/>
                    <a:sym typeface="Helvetica"/>
                  </a:rPr>
                  <a:t>BPM</a:t>
                </a:r>
                <a:endParaRPr sz="1333" dirty="0">
                  <a:solidFill>
                    <a:schemeClr val="accent4"/>
                  </a:solidFill>
                  <a:latin typeface="Arial" charset="0"/>
                  <a:ea typeface="Arial" charset="0"/>
                  <a:cs typeface="Arial" charset="0"/>
                  <a:sym typeface="Helvetica"/>
                </a:endParaRPr>
              </a:p>
            </p:txBody>
          </p:sp>
        </p:grpSp>
      </p:grpSp>
      <p:grpSp>
        <p:nvGrpSpPr>
          <p:cNvPr id="333" name="Group 332"/>
          <p:cNvGrpSpPr/>
          <p:nvPr/>
        </p:nvGrpSpPr>
        <p:grpSpPr>
          <a:xfrm>
            <a:off x="8411065" y="5578610"/>
            <a:ext cx="432000" cy="637121"/>
            <a:chOff x="5598177" y="3361516"/>
            <a:chExt cx="432000" cy="637119"/>
          </a:xfrm>
        </p:grpSpPr>
        <p:sp>
          <p:nvSpPr>
            <p:cNvPr id="334" name="Shape 385"/>
            <p:cNvSpPr>
              <a:spLocks noChangeAspect="1"/>
            </p:cNvSpPr>
            <p:nvPr/>
          </p:nvSpPr>
          <p:spPr>
            <a:xfrm>
              <a:off x="5598177" y="3361516"/>
              <a:ext cx="432000" cy="43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sp>
          <p:nvSpPr>
            <p:cNvPr id="335" name="Shape 387"/>
            <p:cNvSpPr/>
            <p:nvPr/>
          </p:nvSpPr>
          <p:spPr>
            <a:xfrm>
              <a:off x="5724122" y="3793515"/>
              <a:ext cx="161903"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US" sz="1333" dirty="0">
                  <a:solidFill>
                    <a:schemeClr val="accent4"/>
                  </a:solidFill>
                  <a:latin typeface="Arial" charset="0"/>
                  <a:ea typeface="Arial" charset="0"/>
                  <a:cs typeface="Arial" charset="0"/>
                  <a:sym typeface="Helvetica"/>
                </a:rPr>
                <a:t>AI</a:t>
              </a:r>
              <a:endParaRPr sz="1333" dirty="0">
                <a:solidFill>
                  <a:schemeClr val="accent4"/>
                </a:solidFill>
                <a:latin typeface="Arial" charset="0"/>
                <a:ea typeface="Arial" charset="0"/>
                <a:cs typeface="Arial" charset="0"/>
                <a:sym typeface="Helvetica"/>
              </a:endParaRPr>
            </a:p>
          </p:txBody>
        </p:sp>
        <p:pic>
          <p:nvPicPr>
            <p:cNvPr id="336" name="_-07.png"/>
            <p:cNvPicPr>
              <a:picLocks noChangeAspect="1"/>
            </p:cNvPicPr>
            <p:nvPr/>
          </p:nvPicPr>
          <p:blipFill>
            <a:blip r:embed="rId17">
              <a:extLst/>
            </a:blip>
            <a:srcRect l="15104" t="23855" r="15104" b="23855"/>
            <a:stretch>
              <a:fillRect/>
            </a:stretch>
          </p:blipFill>
          <p:spPr>
            <a:xfrm>
              <a:off x="5657586" y="3453310"/>
              <a:ext cx="336344" cy="251999"/>
            </a:xfrm>
            <a:prstGeom prst="rect">
              <a:avLst/>
            </a:prstGeom>
            <a:ln w="3175" cap="flat">
              <a:noFill/>
              <a:miter lim="400000"/>
            </a:ln>
            <a:effectLst/>
          </p:spPr>
        </p:pic>
      </p:grpSp>
      <p:sp>
        <p:nvSpPr>
          <p:cNvPr id="341" name="TextBox 340"/>
          <p:cNvSpPr txBox="1"/>
          <p:nvPr/>
        </p:nvSpPr>
        <p:spPr>
          <a:xfrm>
            <a:off x="595978" y="5520016"/>
            <a:ext cx="995836" cy="646331"/>
          </a:xfrm>
          <a:prstGeom prst="rect">
            <a:avLst/>
          </a:prstGeom>
          <a:noFill/>
          <a:effectLst/>
        </p:spPr>
        <p:txBody>
          <a:bodyPr wrap="square" rtlCol="0">
            <a:spAutoFit/>
          </a:bodyPr>
          <a:lstStyle/>
          <a:p>
            <a:r>
              <a:rPr lang="en-US" sz="1200" b="1" dirty="0">
                <a:latin typeface="Arial" charset="0"/>
                <a:ea typeface="Arial" charset="0"/>
                <a:cs typeface="Arial" charset="0"/>
              </a:rPr>
              <a:t>Existing Systems of Record</a:t>
            </a:r>
          </a:p>
        </p:txBody>
      </p:sp>
      <p:cxnSp>
        <p:nvCxnSpPr>
          <p:cNvPr id="342" name="Straight Arrow Connector 341"/>
          <p:cNvCxnSpPr>
            <a:stCxn id="663" idx="2"/>
            <a:endCxn id="182" idx="0"/>
          </p:cNvCxnSpPr>
          <p:nvPr/>
        </p:nvCxnSpPr>
        <p:spPr>
          <a:xfrm rot="5400000">
            <a:off x="2977222" y="4486982"/>
            <a:ext cx="330769" cy="1577996"/>
          </a:xfrm>
          <a:prstGeom prst="bentConnector3">
            <a:avLst>
              <a:gd name="adj1" fmla="val 50000"/>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p:nvPr/>
        </p:nvCxnSpPr>
        <p:spPr>
          <a:xfrm flipH="1">
            <a:off x="6190121" y="4179428"/>
            <a:ext cx="384703" cy="0"/>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Arrow Connector 343"/>
          <p:cNvCxnSpPr>
            <a:endCxn id="340" idx="3"/>
          </p:cNvCxnSpPr>
          <p:nvPr/>
        </p:nvCxnSpPr>
        <p:spPr>
          <a:xfrm flipH="1" flipV="1">
            <a:off x="6225261" y="5863061"/>
            <a:ext cx="365492" cy="323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815299" y="4595449"/>
            <a:ext cx="432000" cy="646030"/>
            <a:chOff x="6240957" y="2797770"/>
            <a:chExt cx="324000" cy="484522"/>
          </a:xfrm>
        </p:grpSpPr>
        <p:grpSp>
          <p:nvGrpSpPr>
            <p:cNvPr id="346" name="Group 271"/>
            <p:cNvGrpSpPr/>
            <p:nvPr/>
          </p:nvGrpSpPr>
          <p:grpSpPr>
            <a:xfrm>
              <a:off x="6240957" y="2797770"/>
              <a:ext cx="324000" cy="324000"/>
              <a:chOff x="190469" y="0"/>
              <a:chExt cx="431999" cy="431999"/>
            </a:xfrm>
          </p:grpSpPr>
          <p:sp>
            <p:nvSpPr>
              <p:cNvPr id="347" name="Shape 267"/>
              <p:cNvSpPr>
                <a:spLocks noChangeAspect="1"/>
              </p:cNvSpPr>
              <p:nvPr/>
            </p:nvSpPr>
            <p:spPr>
              <a:xfrm>
                <a:off x="190469" y="0"/>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pic>
            <p:nvPicPr>
              <p:cNvPr id="348" name="_-16.png"/>
              <p:cNvPicPr>
                <a:picLocks noChangeAspect="1"/>
              </p:cNvPicPr>
              <p:nvPr/>
            </p:nvPicPr>
            <p:blipFill>
              <a:blip r:embed="rId26">
                <a:extLst/>
              </a:blip>
              <a:srcRect l="26965" t="19145" r="26965" b="19145"/>
              <a:stretch>
                <a:fillRect/>
              </a:stretch>
            </p:blipFill>
            <p:spPr>
              <a:xfrm>
                <a:off x="285531" y="54511"/>
                <a:ext cx="241875" cy="324001"/>
              </a:xfrm>
              <a:prstGeom prst="rect">
                <a:avLst/>
              </a:prstGeom>
              <a:ln w="3175" cap="flat">
                <a:noFill/>
                <a:miter lim="400000"/>
              </a:ln>
              <a:effectLst/>
            </p:spPr>
          </p:pic>
        </p:grpSp>
        <p:sp>
          <p:nvSpPr>
            <p:cNvPr id="349" name="Shape 387"/>
            <p:cNvSpPr/>
            <p:nvPr/>
          </p:nvSpPr>
          <p:spPr>
            <a:xfrm>
              <a:off x="6318809" y="3128451"/>
              <a:ext cx="185147" cy="1538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US" sz="1333" dirty="0" err="1">
                  <a:solidFill>
                    <a:schemeClr val="accent4"/>
                  </a:solidFill>
                  <a:latin typeface="Arial" charset="0"/>
                  <a:ea typeface="Arial" charset="0"/>
                  <a:cs typeface="Arial" charset="0"/>
                  <a:sym typeface="Helvetica"/>
                </a:rPr>
                <a:t>IoT</a:t>
              </a:r>
              <a:endParaRPr sz="1333" dirty="0">
                <a:solidFill>
                  <a:schemeClr val="accent4"/>
                </a:solidFill>
                <a:latin typeface="Arial" charset="0"/>
                <a:ea typeface="Arial" charset="0"/>
                <a:cs typeface="Arial" charset="0"/>
                <a:sym typeface="Helvetica"/>
              </a:endParaRPr>
            </a:p>
          </p:txBody>
        </p:sp>
      </p:grpSp>
      <p:cxnSp>
        <p:nvCxnSpPr>
          <p:cNvPr id="111" name="Straight Arrow Connector 110"/>
          <p:cNvCxnSpPr>
            <a:stCxn id="3" idx="3"/>
          </p:cNvCxnSpPr>
          <p:nvPr/>
        </p:nvCxnSpPr>
        <p:spPr>
          <a:xfrm>
            <a:off x="5622621" y="3145621"/>
            <a:ext cx="1030139" cy="0"/>
          </a:xfrm>
          <a:prstGeom prst="straightConnector1">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6" idx="1"/>
          </p:cNvCxnSpPr>
          <p:nvPr/>
        </p:nvCxnSpPr>
        <p:spPr>
          <a:xfrm flipH="1">
            <a:off x="9596669" y="4118117"/>
            <a:ext cx="848834" cy="15389"/>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3" name="Group 369"/>
          <p:cNvGrpSpPr/>
          <p:nvPr/>
        </p:nvGrpSpPr>
        <p:grpSpPr>
          <a:xfrm>
            <a:off x="7111445" y="1904502"/>
            <a:ext cx="851671" cy="846480"/>
            <a:chOff x="-98362" y="1"/>
            <a:chExt cx="851666" cy="846482"/>
          </a:xfrm>
        </p:grpSpPr>
        <p:sp>
          <p:nvSpPr>
            <p:cNvPr id="211" name="Shape 365"/>
            <p:cNvSpPr>
              <a:spLocks noChangeAspect="1"/>
            </p:cNvSpPr>
            <p:nvPr/>
          </p:nvSpPr>
          <p:spPr>
            <a:xfrm>
              <a:off x="125673" y="1"/>
              <a:ext cx="432000" cy="4319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212" name="Group 368"/>
            <p:cNvGrpSpPr/>
            <p:nvPr/>
          </p:nvGrpSpPr>
          <p:grpSpPr>
            <a:xfrm>
              <a:off x="-98362" y="72000"/>
              <a:ext cx="851666" cy="774483"/>
              <a:chOff x="-85942" y="62787"/>
              <a:chExt cx="851666" cy="774482"/>
            </a:xfrm>
          </p:grpSpPr>
          <p:pic>
            <p:nvPicPr>
              <p:cNvPr id="213" name="_-14.png"/>
              <p:cNvPicPr>
                <a:picLocks noChangeAspect="1"/>
              </p:cNvPicPr>
              <p:nvPr/>
            </p:nvPicPr>
            <p:blipFill>
              <a:blip r:embed="rId24">
                <a:extLst/>
              </a:blip>
              <a:srcRect l="17420" t="26419" r="17420" b="26419"/>
              <a:stretch>
                <a:fillRect/>
              </a:stretch>
            </p:blipFill>
            <p:spPr>
              <a:xfrm>
                <a:off x="195918" y="62787"/>
                <a:ext cx="348171" cy="287999"/>
              </a:xfrm>
              <a:prstGeom prst="rect">
                <a:avLst/>
              </a:prstGeom>
              <a:ln w="3175" cap="flat">
                <a:noFill/>
                <a:miter lim="400000"/>
              </a:ln>
              <a:effectLst/>
            </p:spPr>
          </p:pic>
          <p:sp>
            <p:nvSpPr>
              <p:cNvPr id="214" name="Shape 367"/>
              <p:cNvSpPr/>
              <p:nvPr/>
            </p:nvSpPr>
            <p:spPr>
              <a:xfrm>
                <a:off x="-85942" y="427027"/>
                <a:ext cx="851666" cy="4102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lvl="0" algn="ctr">
                  <a:defRPr sz="1800"/>
                </a:pPr>
                <a:r>
                  <a:rPr lang="en-GB" sz="1333" dirty="0">
                    <a:solidFill>
                      <a:schemeClr val="accent4"/>
                    </a:solidFill>
                    <a:latin typeface="Arial" charset="0"/>
                    <a:ea typeface="Arial" charset="0"/>
                    <a:cs typeface="Arial" charset="0"/>
                    <a:sym typeface="Helvetica"/>
                  </a:rPr>
                  <a:t>Business Monitoring</a:t>
                </a:r>
                <a:endParaRPr sz="1333" dirty="0">
                  <a:solidFill>
                    <a:schemeClr val="accent4"/>
                  </a:solidFill>
                  <a:latin typeface="Arial" charset="0"/>
                  <a:ea typeface="Arial" charset="0"/>
                  <a:cs typeface="Arial" charset="0"/>
                  <a:sym typeface="Helvetica"/>
                </a:endParaRPr>
              </a:p>
            </p:txBody>
          </p:sp>
        </p:grpSp>
      </p:grpSp>
      <p:grpSp>
        <p:nvGrpSpPr>
          <p:cNvPr id="215" name="Group 374"/>
          <p:cNvGrpSpPr/>
          <p:nvPr/>
        </p:nvGrpSpPr>
        <p:grpSpPr>
          <a:xfrm>
            <a:off x="1535709" y="1903195"/>
            <a:ext cx="928139" cy="641794"/>
            <a:chOff x="-137173" y="0"/>
            <a:chExt cx="928134" cy="641793"/>
          </a:xfrm>
        </p:grpSpPr>
        <p:sp>
          <p:nvSpPr>
            <p:cNvPr id="216" name="Shape 370"/>
            <p:cNvSpPr>
              <a:spLocks noChangeAspect="1"/>
            </p:cNvSpPr>
            <p:nvPr/>
          </p:nvSpPr>
          <p:spPr>
            <a:xfrm>
              <a:off x="106864" y="0"/>
              <a:ext cx="432000"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8" name="Group 373"/>
            <p:cNvGrpSpPr/>
            <p:nvPr/>
          </p:nvGrpSpPr>
          <p:grpSpPr>
            <a:xfrm>
              <a:off x="-137173" y="63806"/>
              <a:ext cx="928134" cy="577987"/>
              <a:chOff x="-125649" y="54594"/>
              <a:chExt cx="928133" cy="577986"/>
            </a:xfrm>
          </p:grpSpPr>
          <p:pic>
            <p:nvPicPr>
              <p:cNvPr id="219" name="_-20.png"/>
              <p:cNvPicPr>
                <a:picLocks noChangeAspect="1"/>
              </p:cNvPicPr>
              <p:nvPr/>
            </p:nvPicPr>
            <p:blipFill>
              <a:blip r:embed="rId27">
                <a:extLst/>
              </a:blip>
              <a:srcRect l="12622" t="15591" r="9640" b="22263"/>
              <a:stretch>
                <a:fillRect/>
              </a:stretch>
            </p:blipFill>
            <p:spPr>
              <a:xfrm>
                <a:off x="163721" y="54594"/>
                <a:ext cx="361700" cy="287999"/>
              </a:xfrm>
              <a:prstGeom prst="rect">
                <a:avLst/>
              </a:prstGeom>
              <a:ln w="3175" cap="flat">
                <a:noFill/>
                <a:miter lim="400000"/>
              </a:ln>
              <a:effectLst/>
            </p:spPr>
          </p:pic>
          <p:sp>
            <p:nvSpPr>
              <p:cNvPr id="220" name="Shape 372"/>
              <p:cNvSpPr/>
              <p:nvPr/>
            </p:nvSpPr>
            <p:spPr>
              <a:xfrm>
                <a:off x="-125649" y="427460"/>
                <a:ext cx="928133"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lgn="ctr">
                  <a:defRPr sz="1800"/>
                </a:pPr>
                <a:r>
                  <a:rPr lang="en-GB" sz="1333" dirty="0">
                    <a:solidFill>
                      <a:schemeClr val="accent4"/>
                    </a:solidFill>
                    <a:latin typeface="Arial" charset="0"/>
                    <a:ea typeface="Arial" charset="0"/>
                    <a:cs typeface="Arial" charset="0"/>
                    <a:sym typeface="Helvetica"/>
                  </a:rPr>
                  <a:t>Governance</a:t>
                </a:r>
                <a:endParaRPr sz="1333" dirty="0">
                  <a:solidFill>
                    <a:schemeClr val="accent4"/>
                  </a:solidFill>
                  <a:latin typeface="Arial" charset="0"/>
                  <a:ea typeface="Arial" charset="0"/>
                  <a:cs typeface="Arial" charset="0"/>
                  <a:sym typeface="Helvetica"/>
                </a:endParaRPr>
              </a:p>
            </p:txBody>
          </p:sp>
        </p:grpSp>
      </p:grpSp>
      <p:sp>
        <p:nvSpPr>
          <p:cNvPr id="14" name="Rectangle 13"/>
          <p:cNvSpPr/>
          <p:nvPr/>
        </p:nvSpPr>
        <p:spPr>
          <a:xfrm>
            <a:off x="5336648" y="4095872"/>
            <a:ext cx="567057" cy="736179"/>
          </a:xfrm>
          <a:prstGeom prst="rect">
            <a:avLst/>
          </a:prstGeom>
          <a:solidFill>
            <a:schemeClr val="bg1">
              <a:alpha val="9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21" name="Group 271"/>
          <p:cNvGrpSpPr/>
          <p:nvPr/>
        </p:nvGrpSpPr>
        <p:grpSpPr>
          <a:xfrm>
            <a:off x="5358409" y="4148359"/>
            <a:ext cx="520976" cy="638357"/>
            <a:chOff x="145985" y="0"/>
            <a:chExt cx="520973" cy="638355"/>
          </a:xfrm>
        </p:grpSpPr>
        <p:sp>
          <p:nvSpPr>
            <p:cNvPr id="222" name="Shape 267"/>
            <p:cNvSpPr>
              <a:spLocks noChangeAspect="1"/>
            </p:cNvSpPr>
            <p:nvPr/>
          </p:nvSpPr>
          <p:spPr>
            <a:xfrm>
              <a:off x="190469" y="0"/>
              <a:ext cx="431999" cy="43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333">
                <a:solidFill>
                  <a:schemeClr val="accent4"/>
                </a:solidFill>
                <a:latin typeface="Arial" charset="0"/>
                <a:ea typeface="Arial" charset="0"/>
                <a:cs typeface="Arial" charset="0"/>
              </a:endParaRPr>
            </a:p>
          </p:txBody>
        </p:sp>
        <p:grpSp>
          <p:nvGrpSpPr>
            <p:cNvPr id="223" name="Group 270"/>
            <p:cNvGrpSpPr/>
            <p:nvPr/>
          </p:nvGrpSpPr>
          <p:grpSpPr>
            <a:xfrm>
              <a:off x="145985" y="54510"/>
              <a:ext cx="520973" cy="583845"/>
              <a:chOff x="160121" y="54510"/>
              <a:chExt cx="520972" cy="583844"/>
            </a:xfrm>
          </p:grpSpPr>
          <p:pic>
            <p:nvPicPr>
              <p:cNvPr id="224" name="_-16.png"/>
              <p:cNvPicPr>
                <a:picLocks noChangeAspect="1"/>
              </p:cNvPicPr>
              <p:nvPr/>
            </p:nvPicPr>
            <p:blipFill>
              <a:blip r:embed="rId26">
                <a:extLst/>
              </a:blip>
              <a:srcRect l="26965" t="19145" r="26965" b="19145"/>
              <a:stretch>
                <a:fillRect/>
              </a:stretch>
            </p:blipFill>
            <p:spPr>
              <a:xfrm>
                <a:off x="299669" y="54510"/>
                <a:ext cx="241874" cy="323999"/>
              </a:xfrm>
              <a:prstGeom prst="rect">
                <a:avLst/>
              </a:prstGeom>
              <a:ln w="3175" cap="flat">
                <a:noFill/>
                <a:miter lim="400000"/>
              </a:ln>
              <a:effectLst/>
            </p:spPr>
          </p:pic>
          <p:sp>
            <p:nvSpPr>
              <p:cNvPr id="225" name="Shape 269"/>
              <p:cNvSpPr/>
              <p:nvPr/>
            </p:nvSpPr>
            <p:spPr>
              <a:xfrm>
                <a:off x="160121" y="433234"/>
                <a:ext cx="520972" cy="2051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1333" b="0" dirty="0">
                    <a:solidFill>
                      <a:schemeClr val="accent4"/>
                    </a:solidFill>
                    <a:latin typeface="Arial" charset="0"/>
                    <a:ea typeface="Arial" charset="0"/>
                    <a:cs typeface="Arial" charset="0"/>
                  </a:rPr>
                  <a:t>Events</a:t>
                </a:r>
              </a:p>
            </p:txBody>
          </p:sp>
        </p:grpSp>
      </p:grpSp>
      <p:cxnSp>
        <p:nvCxnSpPr>
          <p:cNvPr id="350" name="Straight Arrow Connector 349"/>
          <p:cNvCxnSpPr/>
          <p:nvPr/>
        </p:nvCxnSpPr>
        <p:spPr>
          <a:xfrm>
            <a:off x="5823219" y="4377641"/>
            <a:ext cx="767533" cy="691"/>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08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 xmlns:a16="http://schemas.microsoft.com/office/drawing/2014/main" id="{10981047-F4D7-B64B-89EE-9816E19EBB43}"/>
              </a:ext>
            </a:extLst>
          </p:cNvPr>
          <p:cNvSpPr/>
          <p:nvPr/>
        </p:nvSpPr>
        <p:spPr>
          <a:xfrm>
            <a:off x="7459911" y="1767367"/>
            <a:ext cx="4297924" cy="46113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 xmlns:a16="http://schemas.microsoft.com/office/drawing/2014/main" id="{7A9475B7-3E65-0D44-87EC-7B9B36EAC253}"/>
              </a:ext>
            </a:extLst>
          </p:cNvPr>
          <p:cNvSpPr/>
          <p:nvPr/>
        </p:nvSpPr>
        <p:spPr>
          <a:xfrm>
            <a:off x="7688873" y="1957882"/>
            <a:ext cx="3840000" cy="384323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74819" y="169235"/>
            <a:ext cx="10358120" cy="1348931"/>
          </a:xfrm>
        </p:spPr>
        <p:txBody>
          <a:bodyPr>
            <a:normAutofit/>
          </a:bodyPr>
          <a:lstStyle/>
          <a:p>
            <a:endParaRPr lang="en-US" sz="500" b="1" dirty="0">
              <a:latin typeface="+mn-lt"/>
            </a:endParaRPr>
          </a:p>
          <a:p>
            <a:r>
              <a:rPr lang="en-US" dirty="0" err="1">
                <a:latin typeface="+mn-lt"/>
              </a:rPr>
              <a:t>Organisations</a:t>
            </a:r>
            <a:endParaRPr lang="en-US" sz="2400" dirty="0">
              <a:latin typeface="+mn-lt"/>
            </a:endParaRPr>
          </a:p>
        </p:txBody>
      </p:sp>
      <p:sp>
        <p:nvSpPr>
          <p:cNvPr id="4" name="Text Placeholder 3">
            <a:extLst>
              <a:ext uri="{FF2B5EF4-FFF2-40B4-BE49-F238E27FC236}">
                <a16:creationId xmlns="" xmlns:a16="http://schemas.microsoft.com/office/drawing/2014/main" id="{3207BA3B-4B43-D64A-AAD8-6C6FED3D37B1}"/>
              </a:ext>
            </a:extLst>
          </p:cNvPr>
          <p:cNvSpPr>
            <a:spLocks noGrp="1"/>
          </p:cNvSpPr>
          <p:nvPr>
            <p:ph type="body" sz="quarter" idx="22"/>
          </p:nvPr>
        </p:nvSpPr>
        <p:spPr>
          <a:xfrm>
            <a:off x="-5025" y="1953302"/>
            <a:ext cx="6740104" cy="4425399"/>
          </a:xfrm>
        </p:spPr>
        <p:txBody>
          <a:bodyPr>
            <a:normAutofit fontScale="92500" lnSpcReduction="10000"/>
          </a:bodyPr>
          <a:lstStyle/>
          <a:p>
            <a:pPr lvl="1"/>
            <a:r>
              <a:rPr lang="en-US" sz="2267" dirty="0"/>
              <a:t>An </a:t>
            </a:r>
            <a:r>
              <a:rPr lang="en-US" sz="2267" dirty="0" err="1"/>
              <a:t>organisation</a:t>
            </a:r>
            <a:r>
              <a:rPr lang="en-US" sz="2267" dirty="0"/>
              <a:t> is created within the scope of an IBM Cloud Account</a:t>
            </a:r>
          </a:p>
          <a:p>
            <a:pPr lvl="1"/>
            <a:r>
              <a:rPr lang="en-US" sz="2267" dirty="0"/>
              <a:t>An IBM Cloud Account can create multiple </a:t>
            </a:r>
            <a:r>
              <a:rPr lang="en-US" sz="2267" dirty="0" err="1"/>
              <a:t>organisations</a:t>
            </a:r>
            <a:r>
              <a:rPr lang="en-US" sz="2267" dirty="0"/>
              <a:t> on its behalf</a:t>
            </a:r>
          </a:p>
          <a:p>
            <a:pPr lvl="1"/>
            <a:r>
              <a:rPr lang="en-US" sz="2267" dirty="0"/>
              <a:t>Each </a:t>
            </a:r>
            <a:r>
              <a:rPr lang="en-US" sz="2267" dirty="0" err="1"/>
              <a:t>organisation</a:t>
            </a:r>
            <a:r>
              <a:rPr lang="en-US" sz="2267" dirty="0"/>
              <a:t> includes:</a:t>
            </a:r>
          </a:p>
          <a:p>
            <a:pPr lvl="2"/>
            <a:r>
              <a:rPr lang="en-US" sz="1867" dirty="0"/>
              <a:t>Membership Services Provider (MSP) for identities</a:t>
            </a:r>
          </a:p>
          <a:p>
            <a:pPr lvl="2"/>
            <a:r>
              <a:rPr lang="en-US" sz="1867" dirty="0"/>
              <a:t>Administrator(s)</a:t>
            </a:r>
          </a:p>
          <a:p>
            <a:pPr lvl="2"/>
            <a:r>
              <a:rPr lang="en-US" sz="1867" dirty="0"/>
              <a:t>Users</a:t>
            </a:r>
          </a:p>
          <a:p>
            <a:pPr lvl="2"/>
            <a:r>
              <a:rPr lang="en-US" sz="1867" dirty="0"/>
              <a:t>Peers</a:t>
            </a:r>
          </a:p>
          <a:p>
            <a:pPr lvl="2"/>
            <a:r>
              <a:rPr lang="en-US" sz="1867" dirty="0"/>
              <a:t>Fabric-CAs</a:t>
            </a:r>
          </a:p>
          <a:p>
            <a:pPr lvl="1"/>
            <a:r>
              <a:rPr lang="en-US" sz="2267" dirty="0"/>
              <a:t>A network includes many </a:t>
            </a:r>
            <a:r>
              <a:rPr lang="en-US" sz="2267" dirty="0" err="1"/>
              <a:t>organisations</a:t>
            </a:r>
            <a:r>
              <a:rPr lang="en-US" sz="2267" dirty="0"/>
              <a:t> representing a consortium</a:t>
            </a:r>
          </a:p>
          <a:p>
            <a:pPr lvl="1"/>
            <a:r>
              <a:rPr lang="en-US" sz="2267" dirty="0"/>
              <a:t>Each </a:t>
            </a:r>
            <a:r>
              <a:rPr lang="en-US" sz="2267" dirty="0" err="1"/>
              <a:t>organisation</a:t>
            </a:r>
            <a:r>
              <a:rPr lang="en-US" sz="2267" dirty="0"/>
              <a:t> has an ID</a:t>
            </a:r>
          </a:p>
        </p:txBody>
      </p:sp>
      <p:sp>
        <p:nvSpPr>
          <p:cNvPr id="219" name="TextBox 218"/>
          <p:cNvSpPr txBox="1"/>
          <p:nvPr/>
        </p:nvSpPr>
        <p:spPr>
          <a:xfrm>
            <a:off x="8685277" y="5435010"/>
            <a:ext cx="2012361" cy="338554"/>
          </a:xfrm>
          <a:prstGeom prst="rect">
            <a:avLst/>
          </a:prstGeom>
          <a:noFill/>
        </p:spPr>
        <p:txBody>
          <a:bodyPr wrap="square" rtlCol="0">
            <a:spAutoFit/>
          </a:bodyPr>
          <a:lstStyle/>
          <a:p>
            <a:pPr algn="ctr"/>
            <a:r>
              <a:rPr lang="en-US" sz="1600" dirty="0"/>
              <a:t>ID = Org1</a:t>
            </a:r>
          </a:p>
        </p:txBody>
      </p:sp>
      <p:sp>
        <p:nvSpPr>
          <p:cNvPr id="39" name="TextBox 38">
            <a:extLst>
              <a:ext uri="{FF2B5EF4-FFF2-40B4-BE49-F238E27FC236}">
                <a16:creationId xmlns="" xmlns:a16="http://schemas.microsoft.com/office/drawing/2014/main" id="{2E8109DB-2342-6447-9801-23ED8E4CA791}"/>
              </a:ext>
            </a:extLst>
          </p:cNvPr>
          <p:cNvSpPr txBox="1"/>
          <p:nvPr/>
        </p:nvSpPr>
        <p:spPr>
          <a:xfrm>
            <a:off x="7877861" y="2737227"/>
            <a:ext cx="694352" cy="276999"/>
          </a:xfrm>
          <a:prstGeom prst="rect">
            <a:avLst/>
          </a:prstGeom>
          <a:noFill/>
          <a:effectLst/>
        </p:spPr>
        <p:txBody>
          <a:bodyPr wrap="square" rtlCol="0">
            <a:spAutoFit/>
          </a:bodyPr>
          <a:lstStyle/>
          <a:p>
            <a:pPr algn="ctr"/>
            <a:r>
              <a:rPr lang="en-US" sz="1200" dirty="0">
                <a:cs typeface="Calibri"/>
              </a:rPr>
              <a:t>User</a:t>
            </a:r>
            <a:endParaRPr lang="en-US" sz="400" dirty="0">
              <a:cs typeface="Calibri"/>
            </a:endParaRPr>
          </a:p>
        </p:txBody>
      </p:sp>
      <p:grpSp>
        <p:nvGrpSpPr>
          <p:cNvPr id="46" name="Group 45">
            <a:extLst>
              <a:ext uri="{FF2B5EF4-FFF2-40B4-BE49-F238E27FC236}">
                <a16:creationId xmlns="" xmlns:a16="http://schemas.microsoft.com/office/drawing/2014/main" id="{DD39EB13-2CBA-244C-A958-CA4AF832F9F4}"/>
              </a:ext>
            </a:extLst>
          </p:cNvPr>
          <p:cNvGrpSpPr/>
          <p:nvPr/>
        </p:nvGrpSpPr>
        <p:grpSpPr>
          <a:xfrm>
            <a:off x="8796581" y="2354473"/>
            <a:ext cx="472888" cy="765507"/>
            <a:chOff x="5701137" y="2384637"/>
            <a:chExt cx="1133935" cy="1812371"/>
          </a:xfrm>
        </p:grpSpPr>
        <p:sp>
          <p:nvSpPr>
            <p:cNvPr id="47" name="Oval 46">
              <a:extLst>
                <a:ext uri="{FF2B5EF4-FFF2-40B4-BE49-F238E27FC236}">
                  <a16:creationId xmlns="" xmlns:a16="http://schemas.microsoft.com/office/drawing/2014/main" id="{BF929AD6-81C3-7545-9876-396C8962E947}"/>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48" name="Round Same Side Corner Rectangle 47">
              <a:extLst>
                <a:ext uri="{FF2B5EF4-FFF2-40B4-BE49-F238E27FC236}">
                  <a16:creationId xmlns="" xmlns:a16="http://schemas.microsoft.com/office/drawing/2014/main" id="{DFAB15A2-DC15-B74E-93F6-2C6AFA0DAB25}"/>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sp>
        <p:nvSpPr>
          <p:cNvPr id="43" name="TextBox 42">
            <a:extLst>
              <a:ext uri="{FF2B5EF4-FFF2-40B4-BE49-F238E27FC236}">
                <a16:creationId xmlns="" xmlns:a16="http://schemas.microsoft.com/office/drawing/2014/main" id="{31349788-0C67-4A41-8ABC-F067DE43E282}"/>
              </a:ext>
            </a:extLst>
          </p:cNvPr>
          <p:cNvSpPr txBox="1"/>
          <p:nvPr/>
        </p:nvSpPr>
        <p:spPr>
          <a:xfrm>
            <a:off x="8069675" y="4922647"/>
            <a:ext cx="694352" cy="276999"/>
          </a:xfrm>
          <a:prstGeom prst="rect">
            <a:avLst/>
          </a:prstGeom>
          <a:noFill/>
          <a:effectLst/>
        </p:spPr>
        <p:txBody>
          <a:bodyPr wrap="square" rtlCol="0">
            <a:spAutoFit/>
          </a:bodyPr>
          <a:lstStyle/>
          <a:p>
            <a:pPr algn="ctr"/>
            <a:r>
              <a:rPr lang="en-US" sz="1200" dirty="0">
                <a:cs typeface="Calibri"/>
              </a:rPr>
              <a:t>MSP</a:t>
            </a:r>
            <a:endParaRPr lang="en-US" sz="400" dirty="0">
              <a:cs typeface="Calibri"/>
            </a:endParaRPr>
          </a:p>
        </p:txBody>
      </p:sp>
      <p:sp>
        <p:nvSpPr>
          <p:cNvPr id="44" name="TextBox 43">
            <a:extLst>
              <a:ext uri="{FF2B5EF4-FFF2-40B4-BE49-F238E27FC236}">
                <a16:creationId xmlns="" xmlns:a16="http://schemas.microsoft.com/office/drawing/2014/main" id="{84B360B3-DB63-774B-8E10-CAAC4E10D95D}"/>
              </a:ext>
            </a:extLst>
          </p:cNvPr>
          <p:cNvSpPr txBox="1"/>
          <p:nvPr/>
        </p:nvSpPr>
        <p:spPr>
          <a:xfrm>
            <a:off x="9181791" y="4934765"/>
            <a:ext cx="694352" cy="276999"/>
          </a:xfrm>
          <a:prstGeom prst="rect">
            <a:avLst/>
          </a:prstGeom>
          <a:noFill/>
          <a:effectLst/>
        </p:spPr>
        <p:txBody>
          <a:bodyPr wrap="square" rtlCol="0">
            <a:spAutoFit/>
          </a:bodyPr>
          <a:lstStyle/>
          <a:p>
            <a:pPr algn="ctr"/>
            <a:r>
              <a:rPr lang="en-US" sz="1200" dirty="0">
                <a:cs typeface="Calibri"/>
              </a:rPr>
              <a:t>Peer</a:t>
            </a:r>
            <a:endParaRPr lang="en-US" sz="400" dirty="0">
              <a:cs typeface="Calibri"/>
            </a:endParaRPr>
          </a:p>
        </p:txBody>
      </p:sp>
      <p:grpSp>
        <p:nvGrpSpPr>
          <p:cNvPr id="40" name="Group 39">
            <a:extLst>
              <a:ext uri="{FF2B5EF4-FFF2-40B4-BE49-F238E27FC236}">
                <a16:creationId xmlns="" xmlns:a16="http://schemas.microsoft.com/office/drawing/2014/main" id="{B065D5E0-0E60-FE4E-B515-BEBCA5F2BDF5}"/>
              </a:ext>
            </a:extLst>
          </p:cNvPr>
          <p:cNvGrpSpPr/>
          <p:nvPr/>
        </p:nvGrpSpPr>
        <p:grpSpPr>
          <a:xfrm>
            <a:off x="8465763" y="2392561"/>
            <a:ext cx="472888" cy="765507"/>
            <a:chOff x="5701137" y="2384637"/>
            <a:chExt cx="1133935" cy="1812371"/>
          </a:xfrm>
        </p:grpSpPr>
        <p:sp>
          <p:nvSpPr>
            <p:cNvPr id="41" name="Oval 40">
              <a:extLst>
                <a:ext uri="{FF2B5EF4-FFF2-40B4-BE49-F238E27FC236}">
                  <a16:creationId xmlns="" xmlns:a16="http://schemas.microsoft.com/office/drawing/2014/main" id="{E9A39132-5AEC-444D-BF42-977DD3A4809E}"/>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42" name="Round Same Side Corner Rectangle 41">
              <a:extLst>
                <a:ext uri="{FF2B5EF4-FFF2-40B4-BE49-F238E27FC236}">
                  <a16:creationId xmlns="" xmlns:a16="http://schemas.microsoft.com/office/drawing/2014/main" id="{93A7FDAD-D7C8-A143-A5EC-9C492855AEDB}"/>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49" name="Group 48">
            <a:extLst>
              <a:ext uri="{FF2B5EF4-FFF2-40B4-BE49-F238E27FC236}">
                <a16:creationId xmlns="" xmlns:a16="http://schemas.microsoft.com/office/drawing/2014/main" id="{52C5B500-FB88-F141-BA0E-82C37AD1D859}"/>
              </a:ext>
            </a:extLst>
          </p:cNvPr>
          <p:cNvGrpSpPr/>
          <p:nvPr/>
        </p:nvGrpSpPr>
        <p:grpSpPr>
          <a:xfrm>
            <a:off x="10496495" y="2328439"/>
            <a:ext cx="472888" cy="765507"/>
            <a:chOff x="5701137" y="2384637"/>
            <a:chExt cx="1133935" cy="1812371"/>
          </a:xfrm>
        </p:grpSpPr>
        <p:sp>
          <p:nvSpPr>
            <p:cNvPr id="50" name="Oval 49">
              <a:extLst>
                <a:ext uri="{FF2B5EF4-FFF2-40B4-BE49-F238E27FC236}">
                  <a16:creationId xmlns="" xmlns:a16="http://schemas.microsoft.com/office/drawing/2014/main" id="{7BEF1FA0-0426-7E41-91E4-4920E4FE751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51" name="Round Same Side Corner Rectangle 50">
              <a:extLst>
                <a:ext uri="{FF2B5EF4-FFF2-40B4-BE49-F238E27FC236}">
                  <a16:creationId xmlns="" xmlns:a16="http://schemas.microsoft.com/office/drawing/2014/main" id="{54AF19E6-101E-7A4A-AB90-F8A40D7603E0}"/>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33" name="Group 32">
            <a:extLst>
              <a:ext uri="{FF2B5EF4-FFF2-40B4-BE49-F238E27FC236}">
                <a16:creationId xmlns="" xmlns:a16="http://schemas.microsoft.com/office/drawing/2014/main" id="{72EADB8E-6090-D341-BBFD-A1E641805EAC}"/>
              </a:ext>
            </a:extLst>
          </p:cNvPr>
          <p:cNvGrpSpPr/>
          <p:nvPr/>
        </p:nvGrpSpPr>
        <p:grpSpPr>
          <a:xfrm>
            <a:off x="9583990" y="2392561"/>
            <a:ext cx="1060789" cy="765507"/>
            <a:chOff x="5502369" y="3560517"/>
            <a:chExt cx="940626" cy="694408"/>
          </a:xfrm>
        </p:grpSpPr>
        <p:sp>
          <p:nvSpPr>
            <p:cNvPr id="34" name="TextBox 33">
              <a:extLst>
                <a:ext uri="{FF2B5EF4-FFF2-40B4-BE49-F238E27FC236}">
                  <a16:creationId xmlns="" xmlns:a16="http://schemas.microsoft.com/office/drawing/2014/main" id="{7F6D54B5-1C04-5B49-9B1F-9480C29F0105}"/>
                </a:ext>
              </a:extLst>
            </p:cNvPr>
            <p:cNvSpPr txBox="1"/>
            <p:nvPr/>
          </p:nvSpPr>
          <p:spPr>
            <a:xfrm>
              <a:off x="5502369" y="3873171"/>
              <a:ext cx="615698" cy="251272"/>
            </a:xfrm>
            <a:prstGeom prst="rect">
              <a:avLst/>
            </a:prstGeom>
            <a:noFill/>
            <a:effectLst/>
          </p:spPr>
          <p:txBody>
            <a:bodyPr wrap="square" rtlCol="0">
              <a:spAutoFit/>
            </a:bodyPr>
            <a:lstStyle/>
            <a:p>
              <a:pPr algn="ctr"/>
              <a:r>
                <a:rPr lang="en-US" sz="1200" dirty="0">
                  <a:cs typeface="Calibri"/>
                </a:rPr>
                <a:t>Admin</a:t>
              </a:r>
              <a:endParaRPr lang="en-US" sz="400" dirty="0">
                <a:cs typeface="Calibri"/>
              </a:endParaRPr>
            </a:p>
          </p:txBody>
        </p:sp>
        <p:grpSp>
          <p:nvGrpSpPr>
            <p:cNvPr id="35" name="Group 34">
              <a:extLst>
                <a:ext uri="{FF2B5EF4-FFF2-40B4-BE49-F238E27FC236}">
                  <a16:creationId xmlns="" xmlns:a16="http://schemas.microsoft.com/office/drawing/2014/main" id="{E359A1B5-49C3-5E42-A3AD-1F63357BF176}"/>
                </a:ext>
              </a:extLst>
            </p:cNvPr>
            <p:cNvGrpSpPr/>
            <p:nvPr/>
          </p:nvGrpSpPr>
          <p:grpSpPr>
            <a:xfrm>
              <a:off x="6023675" y="3560517"/>
              <a:ext cx="419320" cy="694408"/>
              <a:chOff x="5701137" y="2384637"/>
              <a:chExt cx="1133935" cy="1812371"/>
            </a:xfrm>
          </p:grpSpPr>
          <p:sp>
            <p:nvSpPr>
              <p:cNvPr id="36" name="Oval 35">
                <a:extLst>
                  <a:ext uri="{FF2B5EF4-FFF2-40B4-BE49-F238E27FC236}">
                    <a16:creationId xmlns="" xmlns:a16="http://schemas.microsoft.com/office/drawing/2014/main" id="{AFAB13A0-EEB2-4F47-9BDE-2924C38F3D00}"/>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37" name="Round Same Side Corner Rectangle 36">
                <a:extLst>
                  <a:ext uri="{FF2B5EF4-FFF2-40B4-BE49-F238E27FC236}">
                    <a16:creationId xmlns="" xmlns:a16="http://schemas.microsoft.com/office/drawing/2014/main" id="{5E57087A-B6BD-8544-A100-BC5BBCE5C864}"/>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sp>
        <p:nvSpPr>
          <p:cNvPr id="52" name="Rounded Rectangle 51">
            <a:extLst>
              <a:ext uri="{FF2B5EF4-FFF2-40B4-BE49-F238E27FC236}">
                <a16:creationId xmlns="" xmlns:a16="http://schemas.microsoft.com/office/drawing/2014/main" id="{44CDACA4-6932-894A-816F-AC74C05770EE}"/>
              </a:ext>
            </a:extLst>
          </p:cNvPr>
          <p:cNvSpPr/>
          <p:nvPr/>
        </p:nvSpPr>
        <p:spPr>
          <a:xfrm>
            <a:off x="9329537" y="3928751"/>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p>
        </p:txBody>
      </p:sp>
      <p:sp>
        <p:nvSpPr>
          <p:cNvPr id="27" name="Rounded Rectangle 26">
            <a:extLst>
              <a:ext uri="{FF2B5EF4-FFF2-40B4-BE49-F238E27FC236}">
                <a16:creationId xmlns="" xmlns:a16="http://schemas.microsoft.com/office/drawing/2014/main" id="{EF6E1689-FD96-3E49-A75F-0D733D06E995}"/>
              </a:ext>
            </a:extLst>
          </p:cNvPr>
          <p:cNvSpPr/>
          <p:nvPr/>
        </p:nvSpPr>
        <p:spPr>
          <a:xfrm>
            <a:off x="9130169" y="4133338"/>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p>
        </p:txBody>
      </p:sp>
      <p:sp>
        <p:nvSpPr>
          <p:cNvPr id="55" name="Rectangle 54">
            <a:extLst>
              <a:ext uri="{FF2B5EF4-FFF2-40B4-BE49-F238E27FC236}">
                <a16:creationId xmlns="" xmlns:a16="http://schemas.microsoft.com/office/drawing/2014/main" id="{3C79817A-0200-AD41-B8BD-CE9CF868E0E2}"/>
              </a:ext>
            </a:extLst>
          </p:cNvPr>
          <p:cNvSpPr/>
          <p:nvPr/>
        </p:nvSpPr>
        <p:spPr>
          <a:xfrm>
            <a:off x="8176163" y="3921131"/>
            <a:ext cx="788104" cy="75562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67" b="1" dirty="0">
              <a:solidFill>
                <a:schemeClr val="tx1"/>
              </a:solidFill>
            </a:endParaRPr>
          </a:p>
        </p:txBody>
      </p:sp>
      <p:pic>
        <p:nvPicPr>
          <p:cNvPr id="56" name="Picture 7" descr="Interconnected_icon_bk">
            <a:extLst>
              <a:ext uri="{FF2B5EF4-FFF2-40B4-BE49-F238E27FC236}">
                <a16:creationId xmlns="" xmlns:a16="http://schemas.microsoft.com/office/drawing/2014/main" id="{0E39858C-134B-784D-AD73-F9C468D84567}"/>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11230" y="3913582"/>
            <a:ext cx="743044" cy="7623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 xmlns:a16="http://schemas.microsoft.com/office/drawing/2014/main" id="{E60753E9-7F7C-B04F-A5CF-054A417C402E}"/>
              </a:ext>
            </a:extLst>
          </p:cNvPr>
          <p:cNvSpPr/>
          <p:nvPr/>
        </p:nvSpPr>
        <p:spPr>
          <a:xfrm>
            <a:off x="8010263" y="4158309"/>
            <a:ext cx="788104" cy="75562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67" b="1" dirty="0">
              <a:solidFill>
                <a:schemeClr val="tx1"/>
              </a:solidFill>
            </a:endParaRPr>
          </a:p>
        </p:txBody>
      </p:sp>
      <p:pic>
        <p:nvPicPr>
          <p:cNvPr id="31" name="Picture 7" descr="Interconnected_icon_bk">
            <a:extLst>
              <a:ext uri="{FF2B5EF4-FFF2-40B4-BE49-F238E27FC236}">
                <a16:creationId xmlns="" xmlns:a16="http://schemas.microsoft.com/office/drawing/2014/main" id="{84525C8F-9520-3F48-914E-8C8AC3C57A35}"/>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5330" y="4150760"/>
            <a:ext cx="743044" cy="7623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 xmlns:a16="http://schemas.microsoft.com/office/drawing/2014/main" id="{7FBD20B4-4235-A643-A987-02DD2040AECB}"/>
              </a:ext>
            </a:extLst>
          </p:cNvPr>
          <p:cNvSpPr/>
          <p:nvPr/>
        </p:nvSpPr>
        <p:spPr>
          <a:xfrm>
            <a:off x="167640" y="1151523"/>
            <a:ext cx="11105564" cy="461665"/>
          </a:xfrm>
          <a:prstGeom prst="rect">
            <a:avLst/>
          </a:prstGeom>
        </p:spPr>
        <p:txBody>
          <a:bodyPr wrap="square">
            <a:spAutoFit/>
          </a:bodyPr>
          <a:lstStyle/>
          <a:p>
            <a:r>
              <a:rPr lang="en-US" sz="2400" dirty="0"/>
              <a:t>Each member </a:t>
            </a:r>
            <a:r>
              <a:rPr lang="en-US" sz="2400" dirty="0" err="1"/>
              <a:t>organisation</a:t>
            </a:r>
            <a:r>
              <a:rPr lang="en-US" sz="2400" dirty="0"/>
              <a:t> defines boundaries within the network</a:t>
            </a:r>
          </a:p>
        </p:txBody>
      </p:sp>
      <p:sp>
        <p:nvSpPr>
          <p:cNvPr id="38" name="Rounded Rectangle 37">
            <a:extLst>
              <a:ext uri="{FF2B5EF4-FFF2-40B4-BE49-F238E27FC236}">
                <a16:creationId xmlns="" xmlns:a16="http://schemas.microsoft.com/office/drawing/2014/main" id="{365F865E-6F42-8042-A7D4-17CF0A91FBB7}"/>
              </a:ext>
            </a:extLst>
          </p:cNvPr>
          <p:cNvSpPr/>
          <p:nvPr/>
        </p:nvSpPr>
        <p:spPr>
          <a:xfrm>
            <a:off x="10475605" y="3928750"/>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7" name="Rounded Rectangle 56">
            <a:extLst>
              <a:ext uri="{FF2B5EF4-FFF2-40B4-BE49-F238E27FC236}">
                <a16:creationId xmlns="" xmlns:a16="http://schemas.microsoft.com/office/drawing/2014/main" id="{7A76D536-B45A-C74A-99CC-F876BECFC2AA}"/>
              </a:ext>
            </a:extLst>
          </p:cNvPr>
          <p:cNvSpPr/>
          <p:nvPr/>
        </p:nvSpPr>
        <p:spPr>
          <a:xfrm>
            <a:off x="10309705" y="4158462"/>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45" name="TextBox 44">
            <a:extLst>
              <a:ext uri="{FF2B5EF4-FFF2-40B4-BE49-F238E27FC236}">
                <a16:creationId xmlns="" xmlns:a16="http://schemas.microsoft.com/office/drawing/2014/main" id="{859108DB-299D-E64B-81CA-5C8D4D9E0EB0}"/>
              </a:ext>
            </a:extLst>
          </p:cNvPr>
          <p:cNvSpPr txBox="1"/>
          <p:nvPr/>
        </p:nvSpPr>
        <p:spPr>
          <a:xfrm>
            <a:off x="8602692" y="5910730"/>
            <a:ext cx="2012361" cy="338554"/>
          </a:xfrm>
          <a:prstGeom prst="rect">
            <a:avLst/>
          </a:prstGeom>
          <a:noFill/>
        </p:spPr>
        <p:txBody>
          <a:bodyPr wrap="square" rtlCol="0">
            <a:spAutoFit/>
          </a:bodyPr>
          <a:lstStyle/>
          <a:p>
            <a:pPr algn="ctr"/>
            <a:r>
              <a:rPr lang="en-US" sz="1600" dirty="0"/>
              <a:t>IBM Cloud Account</a:t>
            </a:r>
          </a:p>
        </p:txBody>
      </p:sp>
    </p:spTree>
    <p:extLst>
      <p:ext uri="{BB962C8B-B14F-4D97-AF65-F5344CB8AC3E}">
        <p14:creationId xmlns:p14="http://schemas.microsoft.com/office/powerpoint/2010/main" val="4111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ounded Rectangle 157">
            <a:extLst>
              <a:ext uri="{FF2B5EF4-FFF2-40B4-BE49-F238E27FC236}">
                <a16:creationId xmlns="" xmlns:a16="http://schemas.microsoft.com/office/drawing/2014/main" id="{431157D2-2FAF-3F49-BE27-53C81F15A29E}"/>
              </a:ext>
            </a:extLst>
          </p:cNvPr>
          <p:cNvSpPr/>
          <p:nvPr/>
        </p:nvSpPr>
        <p:spPr>
          <a:xfrm>
            <a:off x="6284984" y="1207007"/>
            <a:ext cx="5394953" cy="49250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ounded Rectangle 133">
            <a:extLst>
              <a:ext uri="{FF2B5EF4-FFF2-40B4-BE49-F238E27FC236}">
                <a16:creationId xmlns="" xmlns:a16="http://schemas.microsoft.com/office/drawing/2014/main" id="{CBE1EA74-950E-7D48-A9B0-9632F0ABD506}"/>
              </a:ext>
            </a:extLst>
          </p:cNvPr>
          <p:cNvSpPr/>
          <p:nvPr/>
        </p:nvSpPr>
        <p:spPr>
          <a:xfrm>
            <a:off x="9578637" y="1499617"/>
            <a:ext cx="1808691" cy="4223447"/>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 xmlns:a16="http://schemas.microsoft.com/office/drawing/2014/main" id="{076CCA3A-0097-E94D-9561-645DB64B78F4}"/>
              </a:ext>
            </a:extLst>
          </p:cNvPr>
          <p:cNvSpPr/>
          <p:nvPr/>
        </p:nvSpPr>
        <p:spPr>
          <a:xfrm>
            <a:off x="6508803" y="1499617"/>
            <a:ext cx="2841995" cy="4224257"/>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6666753" y="3637307"/>
            <a:ext cx="2551119" cy="166791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9753462" y="1715059"/>
            <a:ext cx="1467799" cy="35901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167640" y="62705"/>
            <a:ext cx="10358120" cy="1348931"/>
          </a:xfrm>
        </p:spPr>
        <p:txBody>
          <a:bodyPr>
            <a:normAutofit/>
          </a:bodyPr>
          <a:lstStyle/>
          <a:p>
            <a:endParaRPr lang="en-US" sz="500" b="1" dirty="0">
              <a:latin typeface="+mn-lt"/>
            </a:endParaRPr>
          </a:p>
          <a:p>
            <a:r>
              <a:rPr lang="en-US" dirty="0">
                <a:latin typeface="+mn-lt"/>
              </a:rPr>
              <a:t>Initial Starter Plan Network</a:t>
            </a:r>
            <a:endParaRPr lang="en-US" sz="2400" dirty="0">
              <a:latin typeface="+mn-lt"/>
            </a:endParaRPr>
          </a:p>
        </p:txBody>
      </p:sp>
      <p:cxnSp>
        <p:nvCxnSpPr>
          <p:cNvPr id="74" name="Curved Connector 64">
            <a:extLst>
              <a:ext uri="{FF2B5EF4-FFF2-40B4-BE49-F238E27FC236}">
                <a16:creationId xmlns="" xmlns:a16="http://schemas.microsoft.com/office/drawing/2014/main" id="{37FC1D0E-B1BF-7B40-BF81-75E82BD83D99}"/>
              </a:ext>
            </a:extLst>
          </p:cNvPr>
          <p:cNvCxnSpPr>
            <a:cxnSpLocks/>
            <a:stCxn id="160" idx="3"/>
          </p:cNvCxnSpPr>
          <p:nvPr/>
        </p:nvCxnSpPr>
        <p:spPr>
          <a:xfrm>
            <a:off x="8701245" y="4283689"/>
            <a:ext cx="1052216"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 xmlns:a16="http://schemas.microsoft.com/office/drawing/2014/main" id="{C43AD1A0-B73C-7B4B-BD48-D52F2FAD960B}"/>
              </a:ext>
            </a:extLst>
          </p:cNvPr>
          <p:cNvGrpSpPr/>
          <p:nvPr/>
        </p:nvGrpSpPr>
        <p:grpSpPr>
          <a:xfrm>
            <a:off x="7759544" y="4756824"/>
            <a:ext cx="576021" cy="152400"/>
            <a:chOff x="2259061" y="4546976"/>
            <a:chExt cx="576021" cy="152400"/>
          </a:xfrm>
        </p:grpSpPr>
        <p:sp>
          <p:nvSpPr>
            <p:cNvPr id="82" name="Rectangle 81">
              <a:extLst>
                <a:ext uri="{FF2B5EF4-FFF2-40B4-BE49-F238E27FC236}">
                  <a16:creationId xmlns="" xmlns:a16="http://schemas.microsoft.com/office/drawing/2014/main" id="{4791D51A-F3EE-8745-8925-9156870C9014}"/>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 xmlns:a16="http://schemas.microsoft.com/office/drawing/2014/main" id="{F4B0CE24-A0B7-A44C-98D1-432B0E3B679B}"/>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 xmlns:a16="http://schemas.microsoft.com/office/drawing/2014/main" id="{732874C8-1261-A145-8793-C96D04C15785}"/>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 xmlns:a16="http://schemas.microsoft.com/office/drawing/2014/main" id="{241DD283-613B-794A-9B3D-22CD40E69123}"/>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15" name="TextBox 114">
            <a:extLst>
              <a:ext uri="{FF2B5EF4-FFF2-40B4-BE49-F238E27FC236}">
                <a16:creationId xmlns="" xmlns:a16="http://schemas.microsoft.com/office/drawing/2014/main" id="{677C5C14-BB2C-E14E-BD19-99530220430A}"/>
              </a:ext>
            </a:extLst>
          </p:cNvPr>
          <p:cNvSpPr txBox="1"/>
          <p:nvPr/>
        </p:nvSpPr>
        <p:spPr>
          <a:xfrm>
            <a:off x="6991628" y="4976508"/>
            <a:ext cx="2012361" cy="338554"/>
          </a:xfrm>
          <a:prstGeom prst="rect">
            <a:avLst/>
          </a:prstGeom>
          <a:noFill/>
        </p:spPr>
        <p:txBody>
          <a:bodyPr wrap="square" rtlCol="0">
            <a:spAutoFit/>
          </a:bodyPr>
          <a:lstStyle/>
          <a:p>
            <a:pPr algn="ctr"/>
            <a:r>
              <a:rPr lang="en-US" sz="1600" dirty="0"/>
              <a:t>Org2</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9469804" y="4956267"/>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6453384" y="5316244"/>
            <a:ext cx="2996421" cy="338554"/>
          </a:xfrm>
          <a:prstGeom prst="rect">
            <a:avLst/>
          </a:prstGeom>
          <a:noFill/>
        </p:spPr>
        <p:txBody>
          <a:bodyPr wrap="square" rtlCol="0">
            <a:spAutoFit/>
          </a:bodyPr>
          <a:lstStyle/>
          <a:p>
            <a:pPr algn="ctr"/>
            <a:r>
              <a:rPr lang="en-US" sz="1600" dirty="0"/>
              <a:t>Initiator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7903647" y="388489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p>
        </p:txBody>
      </p:sp>
      <p:sp>
        <p:nvSpPr>
          <p:cNvPr id="69" name="Rounded Rectangle 68">
            <a:extLst>
              <a:ext uri="{FF2B5EF4-FFF2-40B4-BE49-F238E27FC236}">
                <a16:creationId xmlns="" xmlns:a16="http://schemas.microsoft.com/office/drawing/2014/main" id="{ECA06323-6F13-6849-90BF-96526C023226}"/>
              </a:ext>
            </a:extLst>
          </p:cNvPr>
          <p:cNvSpPr/>
          <p:nvPr/>
        </p:nvSpPr>
        <p:spPr>
          <a:xfrm>
            <a:off x="8414109" y="45785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0" name="Rounded Rectangle 69">
            <a:extLst>
              <a:ext uri="{FF2B5EF4-FFF2-40B4-BE49-F238E27FC236}">
                <a16:creationId xmlns="" xmlns:a16="http://schemas.microsoft.com/office/drawing/2014/main" id="{1AA3A0C0-5B57-D34E-930D-C27A2951A820}"/>
              </a:ext>
            </a:extLst>
          </p:cNvPr>
          <p:cNvSpPr/>
          <p:nvPr/>
        </p:nvSpPr>
        <p:spPr>
          <a:xfrm>
            <a:off x="8651016" y="476893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6936146" y="3868217"/>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23" name="Rounded Rectangle 122">
            <a:extLst>
              <a:ext uri="{FF2B5EF4-FFF2-40B4-BE49-F238E27FC236}">
                <a16:creationId xmlns="" xmlns:a16="http://schemas.microsoft.com/office/drawing/2014/main" id="{E3CA3B85-66B3-6447-BEBA-98911C28A5A2}"/>
              </a:ext>
            </a:extLst>
          </p:cNvPr>
          <p:cNvSpPr/>
          <p:nvPr/>
        </p:nvSpPr>
        <p:spPr>
          <a:xfrm>
            <a:off x="10088561" y="3111339"/>
            <a:ext cx="797599" cy="7975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35" name="TextBox 134">
            <a:extLst>
              <a:ext uri="{FF2B5EF4-FFF2-40B4-BE49-F238E27FC236}">
                <a16:creationId xmlns="" xmlns:a16="http://schemas.microsoft.com/office/drawing/2014/main" id="{DDF0F394-A8FE-904A-ACCC-58A3F5E57B1F}"/>
              </a:ext>
            </a:extLst>
          </p:cNvPr>
          <p:cNvSpPr txBox="1"/>
          <p:nvPr/>
        </p:nvSpPr>
        <p:spPr>
          <a:xfrm>
            <a:off x="8977772" y="5299696"/>
            <a:ext cx="2996421" cy="338554"/>
          </a:xfrm>
          <a:prstGeom prst="rect">
            <a:avLst/>
          </a:prstGeom>
          <a:noFill/>
        </p:spPr>
        <p:txBody>
          <a:bodyPr wrap="square" rtlCol="0">
            <a:spAutoFit/>
          </a:bodyPr>
          <a:lstStyle/>
          <a:p>
            <a:pPr algn="ctr"/>
            <a:r>
              <a:rPr lang="en-US" sz="1600" dirty="0"/>
              <a:t>IBM</a:t>
            </a:r>
          </a:p>
        </p:txBody>
      </p:sp>
      <p:sp>
        <p:nvSpPr>
          <p:cNvPr id="136" name="TextBox 135">
            <a:extLst>
              <a:ext uri="{FF2B5EF4-FFF2-40B4-BE49-F238E27FC236}">
                <a16:creationId xmlns="" xmlns:a16="http://schemas.microsoft.com/office/drawing/2014/main" id="{7DB3C643-568C-6045-B373-83B33D9CF771}"/>
              </a:ext>
            </a:extLst>
          </p:cNvPr>
          <p:cNvSpPr txBox="1"/>
          <p:nvPr/>
        </p:nvSpPr>
        <p:spPr>
          <a:xfrm>
            <a:off x="8492381" y="5749756"/>
            <a:ext cx="1303028" cy="338554"/>
          </a:xfrm>
          <a:prstGeom prst="rect">
            <a:avLst/>
          </a:prstGeom>
          <a:noFill/>
        </p:spPr>
        <p:txBody>
          <a:bodyPr wrap="square" rtlCol="0">
            <a:spAutoFit/>
          </a:bodyPr>
          <a:lstStyle/>
          <a:p>
            <a:pPr algn="ctr"/>
            <a:r>
              <a:rPr lang="en-US" sz="1600" dirty="0"/>
              <a:t>Network</a:t>
            </a:r>
          </a:p>
        </p:txBody>
      </p:sp>
      <p:graphicFrame>
        <p:nvGraphicFramePr>
          <p:cNvPr id="137" name="Table 136">
            <a:extLst>
              <a:ext uri="{FF2B5EF4-FFF2-40B4-BE49-F238E27FC236}">
                <a16:creationId xmlns="" xmlns:a16="http://schemas.microsoft.com/office/drawing/2014/main" id="{E7911B15-004E-C746-A8FC-A5FD91D07242}"/>
              </a:ext>
            </a:extLst>
          </p:cNvPr>
          <p:cNvGraphicFramePr>
            <a:graphicFrameLocks noGrp="1"/>
          </p:cNvGraphicFramePr>
          <p:nvPr>
            <p:extLst/>
          </p:nvPr>
        </p:nvGraphicFramePr>
        <p:xfrm>
          <a:off x="1216646" y="2230599"/>
          <a:ext cx="3833854" cy="3901440"/>
        </p:xfrm>
        <a:graphic>
          <a:graphicData uri="http://schemas.openxmlformats.org/drawingml/2006/table">
            <a:tbl>
              <a:tblPr firstRow="1" bandRow="1">
                <a:tableStyleId>{00A15C55-8517-42AA-B614-E9B94910E393}</a:tableStyleId>
              </a:tblPr>
              <a:tblGrid>
                <a:gridCol w="2049971">
                  <a:extLst>
                    <a:ext uri="{9D8B030D-6E8A-4147-A177-3AD203B41FA5}">
                      <a16:colId xmlns="" xmlns:a16="http://schemas.microsoft.com/office/drawing/2014/main" val="1873750307"/>
                    </a:ext>
                  </a:extLst>
                </a:gridCol>
                <a:gridCol w="1783883">
                  <a:extLst>
                    <a:ext uri="{9D8B030D-6E8A-4147-A177-3AD203B41FA5}">
                      <a16:colId xmlns="" xmlns:a16="http://schemas.microsoft.com/office/drawing/2014/main" val="1463725331"/>
                    </a:ext>
                  </a:extLst>
                </a:gridCol>
              </a:tblGrid>
              <a:tr h="325120">
                <a:tc>
                  <a:txBody>
                    <a:bodyPr/>
                    <a:lstStyle/>
                    <a:p>
                      <a:r>
                        <a:rPr lang="en-US" sz="1300" dirty="0"/>
                        <a:t>Plan</a:t>
                      </a:r>
                    </a:p>
                  </a:txBody>
                  <a:tcPr marL="121920" marR="121920" marT="60960" marB="60960"/>
                </a:tc>
                <a:tc>
                  <a:txBody>
                    <a:bodyPr/>
                    <a:lstStyle/>
                    <a:p>
                      <a:pPr algn="ctr"/>
                      <a:r>
                        <a:rPr lang="en-US" sz="1300" dirty="0"/>
                        <a:t>Starter</a:t>
                      </a:r>
                    </a:p>
                  </a:txBody>
                  <a:tcPr marL="121920" marR="121920" marT="60960" marB="60960"/>
                </a:tc>
                <a:extLst>
                  <a:ext uri="{0D108BD9-81ED-4DB2-BD59-A6C34878D82A}">
                    <a16:rowId xmlns="" xmlns:a16="http://schemas.microsoft.com/office/drawing/2014/main" val="2456710130"/>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Ordering Service</a:t>
                      </a:r>
                    </a:p>
                  </a:txBody>
                  <a:tcPr marL="121920" marR="121920" marT="60960" marB="60960"/>
                </a:tc>
                <a:tc>
                  <a:txBody>
                    <a:bodyPr/>
                    <a:lstStyle/>
                    <a:p>
                      <a:pPr algn="ctr"/>
                      <a:r>
                        <a:rPr lang="en-US" sz="1300" dirty="0"/>
                        <a:t>Solo (1 </a:t>
                      </a:r>
                      <a:r>
                        <a:rPr lang="en-US" sz="1300" dirty="0" err="1"/>
                        <a:t>orderer</a:t>
                      </a:r>
                      <a:r>
                        <a:rPr lang="en-US" sz="1300" dirty="0"/>
                        <a:t>)</a:t>
                      </a:r>
                    </a:p>
                  </a:txBody>
                  <a:tcPr marL="121920" marR="121920" marT="60960" marB="60960"/>
                </a:tc>
                <a:extLst>
                  <a:ext uri="{0D108BD9-81ED-4DB2-BD59-A6C34878D82A}">
                    <a16:rowId xmlns="" xmlns:a16="http://schemas.microsoft.com/office/drawing/2014/main" val="3169319075"/>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Initial # of orgs</a:t>
                      </a:r>
                    </a:p>
                  </a:txBody>
                  <a:tcPr marL="121920" marR="121920" marT="60960" marB="60960"/>
                </a:tc>
                <a:tc>
                  <a:txBody>
                    <a:bodyPr/>
                    <a:lstStyle/>
                    <a:p>
                      <a:pPr algn="ctr"/>
                      <a:r>
                        <a:rPr lang="en-US" sz="1300" dirty="0"/>
                        <a:t>3</a:t>
                      </a:r>
                    </a:p>
                  </a:txBody>
                  <a:tcPr marL="121920" marR="121920" marT="60960" marB="60960"/>
                </a:tc>
                <a:extLst>
                  <a:ext uri="{0D108BD9-81ED-4DB2-BD59-A6C34878D82A}">
                    <a16:rowId xmlns="" xmlns:a16="http://schemas.microsoft.com/office/drawing/2014/main" val="2415482461"/>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Max # of orgs</a:t>
                      </a:r>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Unlimited*</a:t>
                      </a:r>
                    </a:p>
                  </a:txBody>
                  <a:tcPr marL="121920" marR="121920" marT="60960" marB="60960"/>
                </a:tc>
                <a:extLst>
                  <a:ext uri="{0D108BD9-81ED-4DB2-BD59-A6C34878D82A}">
                    <a16:rowId xmlns="" xmlns:a16="http://schemas.microsoft.com/office/drawing/2014/main" val="1285937137"/>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Initial peers per org</a:t>
                      </a:r>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1</a:t>
                      </a:r>
                    </a:p>
                  </a:txBody>
                  <a:tcPr marL="121920" marR="121920" marT="60960" marB="60960"/>
                </a:tc>
                <a:extLst>
                  <a:ext uri="{0D108BD9-81ED-4DB2-BD59-A6C34878D82A}">
                    <a16:rowId xmlns="" xmlns:a16="http://schemas.microsoft.com/office/drawing/2014/main" val="97210276"/>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Max peers per org</a:t>
                      </a:r>
                    </a:p>
                  </a:txBody>
                  <a:tcPr marL="121920" marR="121920" marT="60960" marB="60960"/>
                </a:tc>
                <a:tc>
                  <a:txBody>
                    <a:bodyPr/>
                    <a:lstStyle/>
                    <a:p>
                      <a:pPr algn="ctr"/>
                      <a:r>
                        <a:rPr lang="en-US" sz="1300" dirty="0"/>
                        <a:t>Unlimited</a:t>
                      </a:r>
                    </a:p>
                  </a:txBody>
                  <a:tcPr marL="121920" marR="121920" marT="60960" marB="60960"/>
                </a:tc>
                <a:extLst>
                  <a:ext uri="{0D108BD9-81ED-4DB2-BD59-A6C34878D82A}">
                    <a16:rowId xmlns="" xmlns:a16="http://schemas.microsoft.com/office/drawing/2014/main" val="979662635"/>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CPU per peer</a:t>
                      </a:r>
                    </a:p>
                  </a:txBody>
                  <a:tcPr marL="121920" marR="121920" marT="60960" marB="60960"/>
                </a:tc>
                <a:tc>
                  <a:txBody>
                    <a:bodyPr/>
                    <a:lstStyle/>
                    <a:p>
                      <a:pPr algn="ctr"/>
                      <a:r>
                        <a:rPr lang="en-US" sz="1300" dirty="0"/>
                        <a:t>1</a:t>
                      </a:r>
                    </a:p>
                  </a:txBody>
                  <a:tcPr marL="121920" marR="121920" marT="60960" marB="60960"/>
                </a:tc>
                <a:extLst>
                  <a:ext uri="{0D108BD9-81ED-4DB2-BD59-A6C34878D82A}">
                    <a16:rowId xmlns="" xmlns:a16="http://schemas.microsoft.com/office/drawing/2014/main" val="707561272"/>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RAM per peer</a:t>
                      </a:r>
                    </a:p>
                  </a:txBody>
                  <a:tcPr marL="121920" marR="121920" marT="60960" marB="60960"/>
                </a:tc>
                <a:tc>
                  <a:txBody>
                    <a:bodyPr/>
                    <a:lstStyle/>
                    <a:p>
                      <a:pPr algn="ctr"/>
                      <a:r>
                        <a:rPr lang="en-US" sz="1300" dirty="0"/>
                        <a:t>2GB</a:t>
                      </a:r>
                    </a:p>
                  </a:txBody>
                  <a:tcPr marL="121920" marR="121920" marT="60960" marB="60960"/>
                </a:tc>
                <a:extLst>
                  <a:ext uri="{0D108BD9-81ED-4DB2-BD59-A6C34878D82A}">
                    <a16:rowId xmlns="" xmlns:a16="http://schemas.microsoft.com/office/drawing/2014/main" val="1647588718"/>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CA nodes per org</a:t>
                      </a:r>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1</a:t>
                      </a:r>
                    </a:p>
                  </a:txBody>
                  <a:tcPr marL="121920" marR="121920" marT="60960" marB="60960"/>
                </a:tc>
                <a:extLst>
                  <a:ext uri="{0D108BD9-81ED-4DB2-BD59-A6C34878D82A}">
                    <a16:rowId xmlns="" xmlns:a16="http://schemas.microsoft.com/office/drawing/2014/main" val="28409553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Max Storage </a:t>
                      </a:r>
                    </a:p>
                  </a:txBody>
                  <a:tcPr marL="121920" marR="121920" marT="60960" marB="60960"/>
                </a:tc>
                <a:tc>
                  <a:txBody>
                    <a:bodyPr/>
                    <a:lstStyle/>
                    <a:p>
                      <a:pPr algn="ctr"/>
                      <a:r>
                        <a:rPr lang="en-US" sz="1300" dirty="0"/>
                        <a:t>20GB (network)</a:t>
                      </a:r>
                    </a:p>
                  </a:txBody>
                  <a:tcPr marL="121920" marR="121920" marT="60960" marB="60960"/>
                </a:tc>
                <a:extLst>
                  <a:ext uri="{0D108BD9-81ED-4DB2-BD59-A6C34878D82A}">
                    <a16:rowId xmlns="" xmlns:a16="http://schemas.microsoft.com/office/drawing/2014/main" val="240291285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Max # of channels</a:t>
                      </a:r>
                    </a:p>
                  </a:txBody>
                  <a:tcPr marL="121920" marR="121920" marT="60960" marB="60960"/>
                </a:tc>
                <a:tc>
                  <a:txBody>
                    <a:bodyPr/>
                    <a:lstStyle/>
                    <a:p>
                      <a:pPr algn="ctr"/>
                      <a:r>
                        <a:rPr lang="en-US" sz="1300" dirty="0"/>
                        <a:t>150</a:t>
                      </a:r>
                    </a:p>
                  </a:txBody>
                  <a:tcPr marL="121920" marR="121920" marT="60960" marB="60960"/>
                </a:tc>
                <a:extLst>
                  <a:ext uri="{0D108BD9-81ED-4DB2-BD59-A6C34878D82A}">
                    <a16:rowId xmlns="" xmlns:a16="http://schemas.microsoft.com/office/drawing/2014/main" val="1755496676"/>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Max # of instantiations</a:t>
                      </a:r>
                    </a:p>
                  </a:txBody>
                  <a:tcPr marL="121920" marR="121920" marT="60960" marB="60960"/>
                </a:tc>
                <a:tc>
                  <a:txBody>
                    <a:bodyPr/>
                    <a:lstStyle/>
                    <a:p>
                      <a:pPr algn="ctr"/>
                      <a:r>
                        <a:rPr lang="en-US" sz="1300" dirty="0"/>
                        <a:t>10</a:t>
                      </a:r>
                    </a:p>
                  </a:txBody>
                  <a:tcPr marL="121920" marR="121920" marT="60960" marB="60960"/>
                </a:tc>
                <a:extLst>
                  <a:ext uri="{0D108BD9-81ED-4DB2-BD59-A6C34878D82A}">
                    <a16:rowId xmlns="" xmlns:a16="http://schemas.microsoft.com/office/drawing/2014/main" val="668825057"/>
                  </a:ext>
                </a:extLst>
              </a:tr>
            </a:tbl>
          </a:graphicData>
        </a:graphic>
      </p:graphicFrame>
      <p:sp>
        <p:nvSpPr>
          <p:cNvPr id="9" name="TextBox 8">
            <a:extLst>
              <a:ext uri="{FF2B5EF4-FFF2-40B4-BE49-F238E27FC236}">
                <a16:creationId xmlns="" xmlns:a16="http://schemas.microsoft.com/office/drawing/2014/main" id="{61B7DD23-D8B4-984D-B7F2-3D5DA8D16C1F}"/>
              </a:ext>
            </a:extLst>
          </p:cNvPr>
          <p:cNvSpPr txBox="1"/>
          <p:nvPr/>
        </p:nvSpPr>
        <p:spPr>
          <a:xfrm>
            <a:off x="1877568" y="6508919"/>
            <a:ext cx="9960864" cy="297454"/>
          </a:xfrm>
          <a:prstGeom prst="rect">
            <a:avLst/>
          </a:prstGeom>
          <a:noFill/>
        </p:spPr>
        <p:txBody>
          <a:bodyPr wrap="square" rtlCol="0">
            <a:spAutoFit/>
          </a:bodyPr>
          <a:lstStyle/>
          <a:p>
            <a:r>
              <a:rPr lang="en-US" sz="1333" dirty="0"/>
              <a:t>(*) Additional orgs and peers within initiator’s cloud membership</a:t>
            </a:r>
          </a:p>
        </p:txBody>
      </p:sp>
      <p:sp>
        <p:nvSpPr>
          <p:cNvPr id="139" name="Rounded Rectangle 138">
            <a:extLst>
              <a:ext uri="{FF2B5EF4-FFF2-40B4-BE49-F238E27FC236}">
                <a16:creationId xmlns="" xmlns:a16="http://schemas.microsoft.com/office/drawing/2014/main" id="{5BA12F47-3257-9843-898E-4A27AAE61BA2}"/>
              </a:ext>
            </a:extLst>
          </p:cNvPr>
          <p:cNvSpPr/>
          <p:nvPr/>
        </p:nvSpPr>
        <p:spPr>
          <a:xfrm>
            <a:off x="6656251" y="1715059"/>
            <a:ext cx="2551119" cy="166791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0" name="Curved Connector 64">
            <a:extLst>
              <a:ext uri="{FF2B5EF4-FFF2-40B4-BE49-F238E27FC236}">
                <a16:creationId xmlns="" xmlns:a16="http://schemas.microsoft.com/office/drawing/2014/main" id="{3EE3C93B-0429-F147-B532-26809183BF63}"/>
              </a:ext>
            </a:extLst>
          </p:cNvPr>
          <p:cNvCxnSpPr>
            <a:cxnSpLocks/>
            <a:stCxn id="147" idx="3"/>
          </p:cNvCxnSpPr>
          <p:nvPr/>
        </p:nvCxnSpPr>
        <p:spPr>
          <a:xfrm>
            <a:off x="8690744" y="2361441"/>
            <a:ext cx="1062717"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141" name="Group 140">
            <a:extLst>
              <a:ext uri="{FF2B5EF4-FFF2-40B4-BE49-F238E27FC236}">
                <a16:creationId xmlns="" xmlns:a16="http://schemas.microsoft.com/office/drawing/2014/main" id="{FE76654C-5986-D94B-AA42-5A068262D65E}"/>
              </a:ext>
            </a:extLst>
          </p:cNvPr>
          <p:cNvGrpSpPr/>
          <p:nvPr/>
        </p:nvGrpSpPr>
        <p:grpSpPr>
          <a:xfrm>
            <a:off x="7749043" y="2834576"/>
            <a:ext cx="576021" cy="152400"/>
            <a:chOff x="2259061" y="4546976"/>
            <a:chExt cx="576021" cy="152400"/>
          </a:xfrm>
        </p:grpSpPr>
        <p:sp>
          <p:nvSpPr>
            <p:cNvPr id="142" name="Rectangle 141">
              <a:extLst>
                <a:ext uri="{FF2B5EF4-FFF2-40B4-BE49-F238E27FC236}">
                  <a16:creationId xmlns="" xmlns:a16="http://schemas.microsoft.com/office/drawing/2014/main" id="{64E89FD5-F1D0-284B-9298-2EF8491801ED}"/>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 xmlns:a16="http://schemas.microsoft.com/office/drawing/2014/main" id="{9894EBF9-AE10-8C44-ADE0-140E019B01E0}"/>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 xmlns:a16="http://schemas.microsoft.com/office/drawing/2014/main" id="{464D6109-D0CC-B148-9E17-DF6C8DA8BB95}"/>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 xmlns:a16="http://schemas.microsoft.com/office/drawing/2014/main" id="{FF4DAEB8-083F-A149-B7A6-00A9D15A928F}"/>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46" name="TextBox 145">
            <a:extLst>
              <a:ext uri="{FF2B5EF4-FFF2-40B4-BE49-F238E27FC236}">
                <a16:creationId xmlns="" xmlns:a16="http://schemas.microsoft.com/office/drawing/2014/main" id="{F6537560-8E9F-9049-89C1-2BB997EADAE2}"/>
              </a:ext>
            </a:extLst>
          </p:cNvPr>
          <p:cNvSpPr txBox="1"/>
          <p:nvPr/>
        </p:nvSpPr>
        <p:spPr>
          <a:xfrm>
            <a:off x="6981126" y="3054260"/>
            <a:ext cx="2012361" cy="338554"/>
          </a:xfrm>
          <a:prstGeom prst="rect">
            <a:avLst/>
          </a:prstGeom>
          <a:noFill/>
        </p:spPr>
        <p:txBody>
          <a:bodyPr wrap="square" rtlCol="0">
            <a:spAutoFit/>
          </a:bodyPr>
          <a:lstStyle/>
          <a:p>
            <a:pPr algn="ctr"/>
            <a:r>
              <a:rPr lang="en-US" sz="1600" dirty="0"/>
              <a:t>Org1</a:t>
            </a:r>
          </a:p>
        </p:txBody>
      </p:sp>
      <p:sp>
        <p:nvSpPr>
          <p:cNvPr id="147" name="Rounded Rectangle 146">
            <a:extLst>
              <a:ext uri="{FF2B5EF4-FFF2-40B4-BE49-F238E27FC236}">
                <a16:creationId xmlns="" xmlns:a16="http://schemas.microsoft.com/office/drawing/2014/main" id="{1DA273C9-A95B-B54E-B859-F531284C4FFF}"/>
              </a:ext>
            </a:extLst>
          </p:cNvPr>
          <p:cNvSpPr/>
          <p:nvPr/>
        </p:nvSpPr>
        <p:spPr>
          <a:xfrm>
            <a:off x="7893146" y="19626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p>
        </p:txBody>
      </p:sp>
      <p:sp>
        <p:nvSpPr>
          <p:cNvPr id="148" name="Rounded Rectangle 147">
            <a:extLst>
              <a:ext uri="{FF2B5EF4-FFF2-40B4-BE49-F238E27FC236}">
                <a16:creationId xmlns="" xmlns:a16="http://schemas.microsoft.com/office/drawing/2014/main" id="{CE578CC4-3E4F-3E44-AA29-4B7DEB617419}"/>
              </a:ext>
            </a:extLst>
          </p:cNvPr>
          <p:cNvSpPr/>
          <p:nvPr/>
        </p:nvSpPr>
        <p:spPr>
          <a:xfrm>
            <a:off x="8403608" y="2656272"/>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149" name="Rounded Rectangle 148">
            <a:extLst>
              <a:ext uri="{FF2B5EF4-FFF2-40B4-BE49-F238E27FC236}">
                <a16:creationId xmlns="" xmlns:a16="http://schemas.microsoft.com/office/drawing/2014/main" id="{2C54F0C4-DE20-1944-8964-38FEECA5A5A0}"/>
              </a:ext>
            </a:extLst>
          </p:cNvPr>
          <p:cNvSpPr/>
          <p:nvPr/>
        </p:nvSpPr>
        <p:spPr>
          <a:xfrm>
            <a:off x="8640515" y="284668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50" name="Rounded Rectangle 149">
            <a:extLst>
              <a:ext uri="{FF2B5EF4-FFF2-40B4-BE49-F238E27FC236}">
                <a16:creationId xmlns="" xmlns:a16="http://schemas.microsoft.com/office/drawing/2014/main" id="{B6BF457F-164C-A040-9916-BA68985A7D11}"/>
              </a:ext>
            </a:extLst>
          </p:cNvPr>
          <p:cNvSpPr/>
          <p:nvPr/>
        </p:nvSpPr>
        <p:spPr>
          <a:xfrm>
            <a:off x="6925645" y="19459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42" name="Rectangle 41">
            <a:extLst>
              <a:ext uri="{FF2B5EF4-FFF2-40B4-BE49-F238E27FC236}">
                <a16:creationId xmlns="" xmlns:a16="http://schemas.microsoft.com/office/drawing/2014/main" id="{20D1CC37-7763-6C42-B806-F143B760056C}"/>
              </a:ext>
            </a:extLst>
          </p:cNvPr>
          <p:cNvSpPr/>
          <p:nvPr/>
        </p:nvSpPr>
        <p:spPr>
          <a:xfrm>
            <a:off x="167639" y="951258"/>
            <a:ext cx="6048556" cy="1200329"/>
          </a:xfrm>
          <a:prstGeom prst="rect">
            <a:avLst/>
          </a:prstGeom>
        </p:spPr>
        <p:txBody>
          <a:bodyPr wrap="square">
            <a:spAutoFit/>
          </a:bodyPr>
          <a:lstStyle/>
          <a:p>
            <a:r>
              <a:rPr lang="en-US" sz="2400" dirty="0"/>
              <a:t>The initial setup for a starter plan network which is intended for development purposes</a:t>
            </a:r>
          </a:p>
        </p:txBody>
      </p:sp>
    </p:spTree>
    <p:extLst>
      <p:ext uri="{BB962C8B-B14F-4D97-AF65-F5344CB8AC3E}">
        <p14:creationId xmlns:p14="http://schemas.microsoft.com/office/powerpoint/2010/main" val="60556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866544" y="1432616"/>
            <a:ext cx="10280808" cy="276999"/>
          </a:xfrm>
        </p:spPr>
        <p:txBody>
          <a:bodyPr/>
          <a:lstStyle/>
          <a:p>
            <a:pPr>
              <a:tabLst>
                <a:tab pos="7281679" algn="l"/>
              </a:tabLst>
            </a:pPr>
            <a:r>
              <a:rPr lang="en-US" sz="1800" dirty="0"/>
              <a:t>Topic                                                                                                                        approx. time</a:t>
            </a:r>
          </a:p>
        </p:txBody>
      </p:sp>
      <p:sp>
        <p:nvSpPr>
          <p:cNvPr id="7" name="Content Placeholder 6"/>
          <p:cNvSpPr>
            <a:spLocks noGrp="1"/>
          </p:cNvSpPr>
          <p:nvPr>
            <p:ph sz="quarter" idx="15"/>
          </p:nvPr>
        </p:nvSpPr>
        <p:spPr>
          <a:xfrm>
            <a:off x="866544" y="1924820"/>
            <a:ext cx="10513835" cy="3022263"/>
          </a:xfrm>
        </p:spPr>
        <p:txBody>
          <a:bodyPr>
            <a:noAutofit/>
          </a:bodyPr>
          <a:lstStyle/>
          <a:p>
            <a:pPr marL="316531" indent="-316531">
              <a:buFont typeface="Wingdings" pitchFamily="2" charset="2"/>
              <a:buAutoNum type="arabicPeriod"/>
              <a:tabLst>
                <a:tab pos="7281679" algn="l"/>
              </a:tabLst>
            </a:pPr>
            <a:r>
              <a:rPr lang="en-US" sz="1600" dirty="0"/>
              <a:t>IBM </a:t>
            </a:r>
            <a:r>
              <a:rPr lang="en-US" sz="1600" dirty="0" err="1"/>
              <a:t>Blockchain</a:t>
            </a:r>
            <a:r>
              <a:rPr lang="en-US" sz="1600" dirty="0"/>
              <a:t> Platform </a:t>
            </a:r>
            <a:r>
              <a:rPr lang="en-US" sz="1600" dirty="0" smtClean="0"/>
              <a:t>Overview</a:t>
            </a:r>
            <a:r>
              <a:rPr lang="en-US" sz="1600" dirty="0"/>
              <a:t>	</a:t>
            </a:r>
            <a:r>
              <a:rPr lang="en-US" sz="1600" dirty="0" smtClean="0"/>
              <a:t>		10 min.</a:t>
            </a:r>
          </a:p>
          <a:p>
            <a:pPr marL="316531" indent="-316531">
              <a:buAutoNum type="arabicPeriod"/>
              <a:tabLst>
                <a:tab pos="7281679" algn="l"/>
              </a:tabLst>
            </a:pPr>
            <a:r>
              <a:rPr lang="en-US" sz="1600" dirty="0" smtClean="0"/>
              <a:t>Getting Started</a:t>
            </a:r>
            <a:r>
              <a:rPr lang="en-US" sz="1600" dirty="0"/>
              <a:t>			</a:t>
            </a:r>
            <a:r>
              <a:rPr lang="en-US" sz="1600" dirty="0" smtClean="0"/>
              <a:t>15 </a:t>
            </a:r>
            <a:r>
              <a:rPr lang="en-US" sz="1600" dirty="0"/>
              <a:t>min.</a:t>
            </a:r>
          </a:p>
          <a:p>
            <a:pPr marL="316531" indent="-316531">
              <a:buAutoNum type="arabicPeriod"/>
              <a:tabLst>
                <a:tab pos="7281679" algn="l"/>
              </a:tabLst>
            </a:pPr>
            <a:r>
              <a:rPr lang="en-US" sz="1600" dirty="0" smtClean="0"/>
              <a:t>Technical Deep Dive </a:t>
            </a:r>
            <a:r>
              <a:rPr lang="en-US" sz="1600" dirty="0"/>
              <a:t>			</a:t>
            </a:r>
            <a:r>
              <a:rPr lang="en-US" sz="1600" dirty="0" smtClean="0"/>
              <a:t>45 </a:t>
            </a:r>
            <a:r>
              <a:rPr lang="en-US" sz="1600" dirty="0"/>
              <a:t>min</a:t>
            </a:r>
            <a:r>
              <a:rPr lang="en-US" sz="1600" dirty="0" smtClean="0"/>
              <a:t>.</a:t>
            </a:r>
            <a:endParaRPr lang="en-US" sz="1600" dirty="0"/>
          </a:p>
          <a:p>
            <a:pPr marL="0" indent="0">
              <a:buNone/>
              <a:tabLst>
                <a:tab pos="7281679" algn="l"/>
              </a:tabLst>
            </a:pPr>
            <a:r>
              <a:rPr lang="en-US" sz="1600" dirty="0"/>
              <a:t>		</a:t>
            </a:r>
          </a:p>
          <a:p>
            <a:pPr marL="0" indent="0">
              <a:buNone/>
            </a:pPr>
            <a:r>
              <a:rPr lang="en-US" sz="1600" dirty="0"/>
              <a:t>In this webinar, the learner will gain </a:t>
            </a:r>
            <a:r>
              <a:rPr lang="en-US" sz="1600" dirty="0" smtClean="0"/>
              <a:t>a </a:t>
            </a:r>
            <a:r>
              <a:rPr lang="en-US" sz="1600" dirty="0"/>
              <a:t>more advanced knowledge on </a:t>
            </a:r>
            <a:r>
              <a:rPr lang="en-US" sz="1600" dirty="0" err="1"/>
              <a:t>blockchain</a:t>
            </a:r>
            <a:r>
              <a:rPr lang="en-US" sz="1600" dirty="0"/>
              <a:t> and gain a technical deep-dive into parts of the </a:t>
            </a:r>
            <a:r>
              <a:rPr lang="en-US" sz="1600" dirty="0" smtClean="0"/>
              <a:t>IBM </a:t>
            </a:r>
            <a:r>
              <a:rPr lang="en-US" sz="1600" dirty="0" err="1"/>
              <a:t>blockchain</a:t>
            </a:r>
            <a:r>
              <a:rPr lang="en-US" sz="1600" dirty="0"/>
              <a:t> </a:t>
            </a:r>
            <a:r>
              <a:rPr lang="en-US" sz="1600" dirty="0" smtClean="0"/>
              <a:t>platform.</a:t>
            </a:r>
          </a:p>
          <a:p>
            <a:pPr marL="0" indent="0">
              <a:buNone/>
            </a:pPr>
            <a:endParaRPr lang="en-US" sz="1600" b="1" dirty="0"/>
          </a:p>
          <a:p>
            <a:pPr marL="0" indent="0">
              <a:buNone/>
            </a:pPr>
            <a:r>
              <a:rPr lang="en-US" sz="1600" b="1" dirty="0" smtClean="0"/>
              <a:t>Acknowledgements</a:t>
            </a:r>
            <a:r>
              <a:rPr lang="en-US" sz="1600" b="1" dirty="0"/>
              <a:t>:</a:t>
            </a:r>
          </a:p>
          <a:p>
            <a:pPr marL="0" indent="0">
              <a:buNone/>
              <a:tabLst>
                <a:tab pos="7281679" algn="l"/>
              </a:tabLst>
            </a:pPr>
            <a:r>
              <a:rPr lang="en-US" sz="1600" dirty="0"/>
              <a:t>This material was created by </a:t>
            </a:r>
            <a:r>
              <a:rPr lang="en-US" sz="1600" b="1" dirty="0" smtClean="0"/>
              <a:t>IBM. </a:t>
            </a:r>
            <a:endParaRPr lang="en-US" sz="1600" b="1"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337563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ument 29"/>
          <p:cNvSpPr/>
          <p:nvPr/>
        </p:nvSpPr>
        <p:spPr>
          <a:xfrm>
            <a:off x="1456597" y="4302730"/>
            <a:ext cx="9185571" cy="2092908"/>
          </a:xfrm>
          <a:prstGeom prst="flowChartDocumen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22"/>
          </p:nvPr>
        </p:nvSpPr>
        <p:spPr>
          <a:xfrm>
            <a:off x="167640" y="1456111"/>
            <a:ext cx="11863232" cy="2680696"/>
          </a:xfrm>
        </p:spPr>
        <p:txBody>
          <a:bodyPr>
            <a:normAutofit lnSpcReduction="10000"/>
          </a:bodyPr>
          <a:lstStyle/>
          <a:p>
            <a:r>
              <a:rPr lang="en-US" sz="1867" dirty="0"/>
              <a:t>The </a:t>
            </a:r>
            <a:r>
              <a:rPr lang="en-US" sz="1867" dirty="0">
                <a:solidFill>
                  <a:srgbClr val="457CFF"/>
                </a:solidFill>
              </a:rPr>
              <a:t>Fabric ledger </a:t>
            </a:r>
            <a:r>
              <a:rPr lang="en-US" sz="1867" dirty="0"/>
              <a:t>is maintained by each peer and includes the </a:t>
            </a:r>
            <a:r>
              <a:rPr lang="en-US" sz="1867" dirty="0" err="1">
                <a:solidFill>
                  <a:srgbClr val="457CFF"/>
                </a:solidFill>
              </a:rPr>
              <a:t>blockchain</a:t>
            </a:r>
            <a:r>
              <a:rPr lang="en-US" sz="1867" dirty="0">
                <a:solidFill>
                  <a:srgbClr val="457CFF"/>
                </a:solidFill>
              </a:rPr>
              <a:t> and </a:t>
            </a:r>
            <a:r>
              <a:rPr lang="en-US" sz="1867" dirty="0" err="1">
                <a:solidFill>
                  <a:srgbClr val="457CFF"/>
                </a:solidFill>
              </a:rPr>
              <a:t>worldstate</a:t>
            </a:r>
            <a:endParaRPr lang="en-US" sz="1867" dirty="0"/>
          </a:p>
          <a:p>
            <a:r>
              <a:rPr lang="en-US" sz="1867" dirty="0"/>
              <a:t>A separate ledger is maintained for each channel the peer joins</a:t>
            </a:r>
          </a:p>
          <a:p>
            <a:r>
              <a:rPr lang="en-US" sz="1867" dirty="0"/>
              <a:t>Transaction </a:t>
            </a:r>
            <a:r>
              <a:rPr lang="en-US" sz="1867" dirty="0">
                <a:solidFill>
                  <a:srgbClr val="457CFF"/>
                </a:solidFill>
              </a:rPr>
              <a:t>read/write sets</a:t>
            </a:r>
            <a:r>
              <a:rPr lang="en-US" sz="1867" dirty="0"/>
              <a:t> are written to the </a:t>
            </a:r>
            <a:r>
              <a:rPr lang="en-US" sz="1867" dirty="0" err="1"/>
              <a:t>blockchain</a:t>
            </a:r>
            <a:endParaRPr lang="en-US" sz="1867" dirty="0"/>
          </a:p>
          <a:p>
            <a:r>
              <a:rPr lang="en-US" sz="1867" dirty="0">
                <a:solidFill>
                  <a:srgbClr val="457CFF"/>
                </a:solidFill>
              </a:rPr>
              <a:t>Channel configurations </a:t>
            </a:r>
            <a:r>
              <a:rPr lang="en-US" sz="1867" dirty="0"/>
              <a:t>are also written to the </a:t>
            </a:r>
            <a:r>
              <a:rPr lang="en-US" sz="1867" dirty="0" err="1"/>
              <a:t>blockchain</a:t>
            </a:r>
            <a:endParaRPr lang="en-US" sz="1867" dirty="0"/>
          </a:p>
          <a:p>
            <a:r>
              <a:rPr lang="en-US" sz="1867" dirty="0"/>
              <a:t>The </a:t>
            </a:r>
            <a:r>
              <a:rPr lang="en-US" sz="1867" dirty="0" err="1"/>
              <a:t>worldstate</a:t>
            </a:r>
            <a:r>
              <a:rPr lang="en-US" sz="1867" dirty="0"/>
              <a:t> can be either </a:t>
            </a:r>
            <a:r>
              <a:rPr lang="en-US" sz="1867" dirty="0" err="1"/>
              <a:t>LevelDB</a:t>
            </a:r>
            <a:r>
              <a:rPr lang="en-US" sz="1867" dirty="0"/>
              <a:t> (default) or </a:t>
            </a:r>
            <a:r>
              <a:rPr lang="en-US" sz="1867" dirty="0" err="1"/>
              <a:t>CouchDB</a:t>
            </a:r>
            <a:endParaRPr lang="en-US" sz="1867" dirty="0"/>
          </a:p>
          <a:p>
            <a:pPr lvl="1"/>
            <a:r>
              <a:rPr lang="en-US" sz="1867" dirty="0" err="1">
                <a:solidFill>
                  <a:srgbClr val="457CFF"/>
                </a:solidFill>
              </a:rPr>
              <a:t>LevelDB</a:t>
            </a:r>
            <a:r>
              <a:rPr lang="en-US" sz="1867" dirty="0">
                <a:solidFill>
                  <a:srgbClr val="457CFF"/>
                </a:solidFill>
              </a:rPr>
              <a:t> </a:t>
            </a:r>
            <a:r>
              <a:rPr lang="en-US" sz="1867" dirty="0"/>
              <a:t>is a simple key/value store</a:t>
            </a:r>
          </a:p>
          <a:p>
            <a:pPr lvl="1"/>
            <a:r>
              <a:rPr lang="en-US" sz="1867" dirty="0" err="1">
                <a:solidFill>
                  <a:srgbClr val="457CFF"/>
                </a:solidFill>
              </a:rPr>
              <a:t>CouchDB</a:t>
            </a:r>
            <a:r>
              <a:rPr lang="en-US" sz="1867" dirty="0">
                <a:solidFill>
                  <a:srgbClr val="457CFF"/>
                </a:solidFill>
              </a:rPr>
              <a:t> </a:t>
            </a:r>
            <a:r>
              <a:rPr lang="en-US" sz="1867" dirty="0"/>
              <a:t>is a document store that allows complex queries</a:t>
            </a:r>
          </a:p>
          <a:p>
            <a:r>
              <a:rPr lang="en-US" sz="1867" dirty="0"/>
              <a:t>The smart contact decides what is written to the </a:t>
            </a:r>
            <a:r>
              <a:rPr lang="en-US" sz="1867" dirty="0" err="1"/>
              <a:t>worldstate</a:t>
            </a:r>
            <a:endParaRPr lang="en-US" sz="1867" dirty="0"/>
          </a:p>
          <a:p>
            <a:endParaRPr lang="en-US" dirty="0"/>
          </a:p>
        </p:txBody>
      </p:sp>
      <p:sp>
        <p:nvSpPr>
          <p:cNvPr id="4" name="Rectangle 3"/>
          <p:cNvSpPr/>
          <p:nvPr/>
        </p:nvSpPr>
        <p:spPr>
          <a:xfrm>
            <a:off x="1917819" y="4635239"/>
            <a:ext cx="1080653" cy="108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Config</a:t>
            </a:r>
            <a:r>
              <a:rPr lang="en-US" dirty="0">
                <a:solidFill>
                  <a:schemeClr val="tx1"/>
                </a:solidFill>
              </a:rPr>
              <a:t> Block</a:t>
            </a:r>
          </a:p>
          <a:p>
            <a:pPr algn="ctr"/>
            <a:r>
              <a:rPr lang="en-US" dirty="0">
                <a:solidFill>
                  <a:schemeClr val="tx1"/>
                </a:solidFill>
              </a:rPr>
              <a:t>0</a:t>
            </a:r>
          </a:p>
        </p:txBody>
      </p:sp>
      <p:sp>
        <p:nvSpPr>
          <p:cNvPr id="5" name="Rectangle 4"/>
          <p:cNvSpPr/>
          <p:nvPr/>
        </p:nvSpPr>
        <p:spPr>
          <a:xfrm>
            <a:off x="3598982" y="4635239"/>
            <a:ext cx="1080653" cy="108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Config</a:t>
            </a:r>
            <a:endParaRPr lang="en-US" dirty="0">
              <a:solidFill>
                <a:schemeClr val="tx1"/>
              </a:solidFill>
            </a:endParaRPr>
          </a:p>
          <a:p>
            <a:pPr algn="ctr"/>
            <a:r>
              <a:rPr lang="en-US" dirty="0">
                <a:solidFill>
                  <a:schemeClr val="tx1"/>
                </a:solidFill>
              </a:rPr>
              <a:t>Block</a:t>
            </a:r>
          </a:p>
          <a:p>
            <a:pPr algn="ctr"/>
            <a:r>
              <a:rPr lang="en-US" dirty="0">
                <a:solidFill>
                  <a:schemeClr val="tx1"/>
                </a:solidFill>
              </a:rPr>
              <a:t>1</a:t>
            </a:r>
          </a:p>
        </p:txBody>
      </p:sp>
      <p:sp>
        <p:nvSpPr>
          <p:cNvPr id="6" name="Rectangle 5"/>
          <p:cNvSpPr/>
          <p:nvPr/>
        </p:nvSpPr>
        <p:spPr>
          <a:xfrm>
            <a:off x="5306246" y="4635239"/>
            <a:ext cx="1080653" cy="108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2400" rIns="0" rtlCol="0" anchor="ctr"/>
          <a:lstStyle/>
          <a:p>
            <a:pPr algn="ctr"/>
            <a:r>
              <a:rPr lang="en-US" sz="1600" dirty="0">
                <a:solidFill>
                  <a:schemeClr val="tx1"/>
                </a:solidFill>
              </a:rPr>
              <a:t>Transaction</a:t>
            </a:r>
          </a:p>
          <a:p>
            <a:pPr algn="ctr"/>
            <a:r>
              <a:rPr lang="en-US" dirty="0">
                <a:solidFill>
                  <a:schemeClr val="tx1"/>
                </a:solidFill>
              </a:rPr>
              <a:t>Block</a:t>
            </a:r>
          </a:p>
          <a:p>
            <a:pPr algn="ctr"/>
            <a:r>
              <a:rPr lang="en-US" dirty="0">
                <a:solidFill>
                  <a:schemeClr val="tx1"/>
                </a:solidFill>
              </a:rPr>
              <a:t>2</a:t>
            </a:r>
          </a:p>
        </p:txBody>
      </p:sp>
      <p:sp>
        <p:nvSpPr>
          <p:cNvPr id="7" name="Rectangle 6"/>
          <p:cNvSpPr/>
          <p:nvPr/>
        </p:nvSpPr>
        <p:spPr>
          <a:xfrm>
            <a:off x="7013510" y="4635239"/>
            <a:ext cx="1080653" cy="1080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2400" rIns="0" rtlCol="0" anchor="ctr"/>
          <a:lstStyle/>
          <a:p>
            <a:pPr algn="ctr"/>
            <a:r>
              <a:rPr lang="en-US" sz="1600" dirty="0">
                <a:solidFill>
                  <a:schemeClr val="tx1"/>
                </a:solidFill>
              </a:rPr>
              <a:t>Transaction</a:t>
            </a:r>
          </a:p>
          <a:p>
            <a:pPr algn="ctr"/>
            <a:r>
              <a:rPr lang="en-US" dirty="0">
                <a:solidFill>
                  <a:schemeClr val="tx1"/>
                </a:solidFill>
              </a:rPr>
              <a:t>Block</a:t>
            </a:r>
          </a:p>
          <a:p>
            <a:pPr algn="ctr"/>
            <a:r>
              <a:rPr lang="en-US" dirty="0">
                <a:solidFill>
                  <a:schemeClr val="tx1"/>
                </a:solidFill>
              </a:rPr>
              <a:t>3</a:t>
            </a:r>
          </a:p>
        </p:txBody>
      </p:sp>
      <p:cxnSp>
        <p:nvCxnSpPr>
          <p:cNvPr id="12" name="Straight Arrow Connector 11"/>
          <p:cNvCxnSpPr>
            <a:stCxn id="5" idx="0"/>
            <a:endCxn id="4" idx="3"/>
          </p:cNvCxnSpPr>
          <p:nvPr/>
        </p:nvCxnSpPr>
        <p:spPr>
          <a:xfrm rot="16200000" flipH="1" flipV="1">
            <a:off x="3298727" y="4334984"/>
            <a:ext cx="540327" cy="1140837"/>
          </a:xfrm>
          <a:prstGeom prst="bentConnector4">
            <a:avLst>
              <a:gd name="adj1" fmla="val -42308"/>
              <a:gd name="adj2" fmla="val 7368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1"/>
          <p:cNvCxnSpPr>
            <a:stCxn id="6" idx="0"/>
            <a:endCxn id="5" idx="3"/>
          </p:cNvCxnSpPr>
          <p:nvPr/>
        </p:nvCxnSpPr>
        <p:spPr>
          <a:xfrm rot="16200000" flipH="1" flipV="1">
            <a:off x="4992941" y="4321933"/>
            <a:ext cx="540327" cy="1166939"/>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1"/>
          <p:cNvCxnSpPr>
            <a:stCxn id="7" idx="0"/>
            <a:endCxn id="6" idx="3"/>
          </p:cNvCxnSpPr>
          <p:nvPr/>
        </p:nvCxnSpPr>
        <p:spPr>
          <a:xfrm rot="16200000" flipH="1" flipV="1">
            <a:off x="6700205" y="4321933"/>
            <a:ext cx="540327" cy="1166939"/>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79514" y="5630478"/>
            <a:ext cx="957263" cy="318100"/>
          </a:xfrm>
          <a:prstGeom prst="rect">
            <a:avLst/>
          </a:prstGeom>
          <a:noFill/>
        </p:spPr>
        <p:txBody>
          <a:bodyPr wrap="square" rtlCol="0">
            <a:spAutoFit/>
          </a:bodyPr>
          <a:lstStyle/>
          <a:p>
            <a:pPr algn="ctr"/>
            <a:r>
              <a:rPr lang="en-US" sz="1467" dirty="0">
                <a:solidFill>
                  <a:schemeClr val="bg1"/>
                </a:solidFill>
              </a:rPr>
              <a:t>Genesis</a:t>
            </a:r>
          </a:p>
        </p:txBody>
      </p:sp>
      <p:sp>
        <p:nvSpPr>
          <p:cNvPr id="11" name="Text Placeholder 10"/>
          <p:cNvSpPr>
            <a:spLocks noGrp="1"/>
          </p:cNvSpPr>
          <p:nvPr>
            <p:ph type="body" sz="quarter" idx="13"/>
          </p:nvPr>
        </p:nvSpPr>
        <p:spPr/>
        <p:txBody>
          <a:bodyPr/>
          <a:lstStyle/>
          <a:p>
            <a:r>
              <a:rPr lang="en-US" dirty="0"/>
              <a:t>Fabric Ledger</a:t>
            </a:r>
          </a:p>
        </p:txBody>
      </p:sp>
      <p:sp>
        <p:nvSpPr>
          <p:cNvPr id="25" name="Can 24"/>
          <p:cNvSpPr/>
          <p:nvPr/>
        </p:nvSpPr>
        <p:spPr>
          <a:xfrm>
            <a:off x="8830596" y="4635240"/>
            <a:ext cx="1376779" cy="1092561"/>
          </a:xfrm>
          <a:prstGeom prst="can">
            <a:avLst/>
          </a:prstGeom>
          <a:solidFill>
            <a:srgbClr val="ED21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p:nvSpPr>
        <p:spPr>
          <a:xfrm>
            <a:off x="8836401" y="5052770"/>
            <a:ext cx="1370975" cy="369332"/>
          </a:xfrm>
          <a:prstGeom prst="rect">
            <a:avLst/>
          </a:prstGeom>
          <a:noFill/>
        </p:spPr>
        <p:txBody>
          <a:bodyPr wrap="square" rtlCol="0">
            <a:spAutoFit/>
          </a:bodyPr>
          <a:lstStyle/>
          <a:p>
            <a:pPr algn="ctr"/>
            <a:r>
              <a:rPr lang="en-US" dirty="0" err="1">
                <a:solidFill>
                  <a:schemeClr val="bg1"/>
                </a:solidFill>
              </a:rPr>
              <a:t>Worldstate</a:t>
            </a:r>
            <a:endParaRPr lang="en-US" dirty="0">
              <a:solidFill>
                <a:schemeClr val="bg1"/>
              </a:solidFill>
            </a:endParaRPr>
          </a:p>
        </p:txBody>
      </p:sp>
      <p:sp>
        <p:nvSpPr>
          <p:cNvPr id="28" name="TextBox 27"/>
          <p:cNvSpPr txBox="1"/>
          <p:nvPr/>
        </p:nvSpPr>
        <p:spPr>
          <a:xfrm>
            <a:off x="4227531" y="5727801"/>
            <a:ext cx="1495224" cy="379656"/>
          </a:xfrm>
          <a:prstGeom prst="rect">
            <a:avLst/>
          </a:prstGeom>
          <a:noFill/>
        </p:spPr>
        <p:txBody>
          <a:bodyPr wrap="square" rtlCol="0">
            <a:spAutoFit/>
          </a:bodyPr>
          <a:lstStyle/>
          <a:p>
            <a:pPr algn="ctr"/>
            <a:r>
              <a:rPr lang="en-US" sz="1867" dirty="0" err="1">
                <a:solidFill>
                  <a:schemeClr val="bg1"/>
                </a:solidFill>
              </a:rPr>
              <a:t>Blockchain</a:t>
            </a:r>
            <a:endParaRPr lang="en-US" sz="1467" dirty="0">
              <a:solidFill>
                <a:schemeClr val="bg1"/>
              </a:solidFill>
            </a:endParaRPr>
          </a:p>
        </p:txBody>
      </p:sp>
    </p:spTree>
    <p:extLst>
      <p:ext uri="{BB962C8B-B14F-4D97-AF65-F5344CB8AC3E}">
        <p14:creationId xmlns:p14="http://schemas.microsoft.com/office/powerpoint/2010/main" val="1622413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6A15A8E-8AC3-0F40-8C2F-6C32BFABA3E6}"/>
              </a:ext>
            </a:extLst>
          </p:cNvPr>
          <p:cNvSpPr>
            <a:spLocks noGrp="1"/>
          </p:cNvSpPr>
          <p:nvPr>
            <p:ph type="body" sz="quarter" idx="13"/>
          </p:nvPr>
        </p:nvSpPr>
        <p:spPr/>
        <p:txBody>
          <a:bodyPr/>
          <a:lstStyle/>
          <a:p>
            <a:r>
              <a:rPr lang="en-US" dirty="0"/>
              <a:t>Summary of a Block</a:t>
            </a:r>
          </a:p>
        </p:txBody>
      </p:sp>
      <p:graphicFrame>
        <p:nvGraphicFramePr>
          <p:cNvPr id="4" name="Table 3">
            <a:extLst>
              <a:ext uri="{FF2B5EF4-FFF2-40B4-BE49-F238E27FC236}">
                <a16:creationId xmlns="" xmlns:a16="http://schemas.microsoft.com/office/drawing/2014/main" id="{EA70E720-CAD1-ED4A-A773-5B89EF99B0E7}"/>
              </a:ext>
            </a:extLst>
          </p:cNvPr>
          <p:cNvGraphicFramePr>
            <a:graphicFrameLocks noGrp="1"/>
          </p:cNvGraphicFramePr>
          <p:nvPr>
            <p:extLst/>
          </p:nvPr>
        </p:nvGraphicFramePr>
        <p:xfrm>
          <a:off x="1261802" y="1512311"/>
          <a:ext cx="9740455" cy="4551680"/>
        </p:xfrm>
        <a:graphic>
          <a:graphicData uri="http://schemas.openxmlformats.org/drawingml/2006/table">
            <a:tbl>
              <a:tblPr firstRow="1" bandRow="1">
                <a:tableStyleId>{E8B1032C-EA38-4F05-BA0D-38AFFFC7BED3}</a:tableStyleId>
              </a:tblPr>
              <a:tblGrid>
                <a:gridCol w="648320">
                  <a:extLst>
                    <a:ext uri="{9D8B030D-6E8A-4147-A177-3AD203B41FA5}">
                      <a16:colId xmlns="" xmlns:a16="http://schemas.microsoft.com/office/drawing/2014/main" val="984423271"/>
                    </a:ext>
                  </a:extLst>
                </a:gridCol>
                <a:gridCol w="897891">
                  <a:extLst>
                    <a:ext uri="{9D8B030D-6E8A-4147-A177-3AD203B41FA5}">
                      <a16:colId xmlns="" xmlns:a16="http://schemas.microsoft.com/office/drawing/2014/main" val="3821709098"/>
                    </a:ext>
                  </a:extLst>
                </a:gridCol>
                <a:gridCol w="842856">
                  <a:extLst>
                    <a:ext uri="{9D8B030D-6E8A-4147-A177-3AD203B41FA5}">
                      <a16:colId xmlns="" xmlns:a16="http://schemas.microsoft.com/office/drawing/2014/main" val="1370231729"/>
                    </a:ext>
                  </a:extLst>
                </a:gridCol>
                <a:gridCol w="2223852">
                  <a:extLst>
                    <a:ext uri="{9D8B030D-6E8A-4147-A177-3AD203B41FA5}">
                      <a16:colId xmlns="" xmlns:a16="http://schemas.microsoft.com/office/drawing/2014/main" val="3562038174"/>
                    </a:ext>
                  </a:extLst>
                </a:gridCol>
                <a:gridCol w="1316143">
                  <a:extLst>
                    <a:ext uri="{9D8B030D-6E8A-4147-A177-3AD203B41FA5}">
                      <a16:colId xmlns="" xmlns:a16="http://schemas.microsoft.com/office/drawing/2014/main" val="1867541464"/>
                    </a:ext>
                  </a:extLst>
                </a:gridCol>
                <a:gridCol w="1379465">
                  <a:extLst>
                    <a:ext uri="{9D8B030D-6E8A-4147-A177-3AD203B41FA5}">
                      <a16:colId xmlns="" xmlns:a16="http://schemas.microsoft.com/office/drawing/2014/main" val="3997091845"/>
                    </a:ext>
                  </a:extLst>
                </a:gridCol>
                <a:gridCol w="2431928">
                  <a:extLst>
                    <a:ext uri="{9D8B030D-6E8A-4147-A177-3AD203B41FA5}">
                      <a16:colId xmlns="" xmlns:a16="http://schemas.microsoft.com/office/drawing/2014/main" val="1957096692"/>
                    </a:ext>
                  </a:extLst>
                </a:gridCol>
              </a:tblGrid>
              <a:tr h="325120">
                <a:tc gridSpan="3">
                  <a:txBody>
                    <a:bodyPr/>
                    <a:lstStyle/>
                    <a:p>
                      <a:pPr algn="ctr"/>
                      <a:r>
                        <a:rPr lang="en-US" sz="1300" b="0" dirty="0"/>
                        <a:t>Header</a:t>
                      </a:r>
                    </a:p>
                  </a:txBody>
                  <a:tcPr marL="120000" marR="121920" marT="60960" marB="60960"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alpha val="50000"/>
                      </a:schemeClr>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alpha val="50000"/>
                      </a:schemeClr>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alpha val="50000"/>
                      </a:schemeClr>
                    </a:solidFill>
                  </a:tcPr>
                </a:tc>
                <a:tc>
                  <a:txBody>
                    <a:bodyPr/>
                    <a:lstStyle/>
                    <a:p>
                      <a:pPr algn="ctr"/>
                      <a:r>
                        <a:rPr lang="en-US" sz="1300" b="0" dirty="0"/>
                        <a:t>Number</a:t>
                      </a:r>
                    </a:p>
                  </a:txBody>
                  <a:tcPr marL="121920" marR="121920" marT="60960" marB="6096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alpha val="50000"/>
                      </a:schemeClr>
                    </a:solidFill>
                  </a:tcPr>
                </a:tc>
                <a:tc gridSpan="2">
                  <a:txBody>
                    <a:bodyPr/>
                    <a:lstStyle/>
                    <a:p>
                      <a:pPr algn="ctr"/>
                      <a:r>
                        <a:rPr lang="en-US" sz="1300" b="0" dirty="0"/>
                        <a:t>Previous hash (</a:t>
                      </a:r>
                      <a:r>
                        <a:rPr lang="en-US" sz="1300" b="0" dirty="0" err="1"/>
                        <a:t>merkel</a:t>
                      </a:r>
                      <a:r>
                        <a:rPr lang="en-US" sz="1300" b="0" dirty="0"/>
                        <a:t> root)</a:t>
                      </a:r>
                      <a:endParaRPr lang="en-US" sz="2400" dirty="0"/>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alpha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a:txBody>
                    <a:bodyPr/>
                    <a:lstStyle/>
                    <a:p>
                      <a:pPr algn="ctr"/>
                      <a:r>
                        <a:rPr lang="en-US" sz="1300" b="0" dirty="0"/>
                        <a:t>Data hash (</a:t>
                      </a:r>
                      <a:r>
                        <a:rPr lang="en-US" sz="1300" b="0" dirty="0" err="1"/>
                        <a:t>merkel</a:t>
                      </a:r>
                      <a:r>
                        <a:rPr lang="en-US" sz="1300" b="0" dirty="0"/>
                        <a:t> root)</a:t>
                      </a:r>
                      <a:endParaRPr lang="en-US" sz="2400" dirty="0"/>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alpha val="50000"/>
                      </a:schemeClr>
                    </a:solidFill>
                  </a:tcPr>
                </a:tc>
                <a:extLst>
                  <a:ext uri="{0D108BD9-81ED-4DB2-BD59-A6C34878D82A}">
                    <a16:rowId xmlns="" xmlns:a16="http://schemas.microsoft.com/office/drawing/2014/main" val="200414513"/>
                  </a:ext>
                </a:extLst>
              </a:tr>
              <a:tr h="325120">
                <a:tc rowSpan="11">
                  <a:txBody>
                    <a:bodyPr/>
                    <a:lstStyle/>
                    <a:p>
                      <a:pPr algn="ctr"/>
                      <a:r>
                        <a:rPr lang="en-US" sz="1300" dirty="0"/>
                        <a:t>Block Data</a:t>
                      </a:r>
                    </a:p>
                    <a:p>
                      <a:pPr algn="ctr"/>
                      <a:r>
                        <a:rPr lang="en-US" sz="1300" dirty="0"/>
                        <a:t>(repeated per transaction)</a:t>
                      </a:r>
                    </a:p>
                  </a:txBody>
                  <a:tcPr marL="120000" marR="121920" marT="60960" marB="60960"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alpha val="50000"/>
                      </a:schemeClr>
                    </a:solidFill>
                  </a:tcPr>
                </a:tc>
                <a:tc gridSpan="2">
                  <a:txBody>
                    <a:bodyPr/>
                    <a:lstStyle/>
                    <a:p>
                      <a:pPr algn="ctr"/>
                      <a:r>
                        <a:rPr lang="en-US" sz="1300" dirty="0"/>
                        <a:t>Signature</a:t>
                      </a:r>
                    </a:p>
                  </a:txBody>
                  <a:tcPr marL="121920" marR="121920" marT="60960" marB="6096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t>Client signature of transaction payload</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52097060"/>
                  </a:ext>
                </a:extLst>
              </a:tr>
              <a:tr h="325120">
                <a:tc vMerge="1">
                  <a:txBody>
                    <a:bodyPr/>
                    <a:lstStyle/>
                    <a:p>
                      <a:pPr algn="ctr"/>
                      <a:endParaRPr lang="en-US" sz="1000" dirty="0"/>
                    </a:p>
                  </a:txBody>
                  <a:tcPr marL="90000"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alpha val="50000"/>
                      </a:schemeClr>
                    </a:solidFill>
                  </a:tcPr>
                </a:tc>
                <a:tc rowSpan="10">
                  <a:txBody>
                    <a:bodyPr/>
                    <a:lstStyle/>
                    <a:p>
                      <a:pPr algn="ctr"/>
                      <a:r>
                        <a:rPr lang="en-US" sz="1300" dirty="0"/>
                        <a:t>Payload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a:txBody>
                    <a:bodyPr/>
                    <a:lstStyle/>
                    <a:p>
                      <a:pPr algn="ctr"/>
                      <a:r>
                        <a:rPr lang="en-US" sz="1300" dirty="0"/>
                        <a:t>Header</a:t>
                      </a:r>
                    </a:p>
                  </a:txBody>
                  <a:tcPr marL="121920" marR="121920" marT="60960" marB="6096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2">
                  <a:txBody>
                    <a:bodyPr/>
                    <a:lstStyle/>
                    <a:p>
                      <a:pPr algn="ctr"/>
                      <a:r>
                        <a:rPr lang="en-US" sz="1300" dirty="0"/>
                        <a:t>Channel Header (timestamp, </a:t>
                      </a:r>
                      <a:r>
                        <a:rPr lang="en-US" sz="1300" dirty="0" err="1"/>
                        <a:t>tx_id</a:t>
                      </a:r>
                      <a:r>
                        <a:rPr lang="en-US" sz="1300" dirty="0"/>
                        <a:t>, type, …)</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gridSpan="2">
                  <a:txBody>
                    <a:bodyPr/>
                    <a:lstStyle/>
                    <a:p>
                      <a:pPr algn="ctr"/>
                      <a:r>
                        <a:rPr lang="en-US" sz="1300" dirty="0"/>
                        <a:t>Signature Header (client </a:t>
                      </a:r>
                      <a:r>
                        <a:rPr lang="en-US" sz="1300" dirty="0">
                          <a:solidFill>
                            <a:schemeClr val="tx1"/>
                          </a:solidFill>
                        </a:rPr>
                        <a:t>certificate</a:t>
                      </a:r>
                      <a:r>
                        <a:rPr lang="en-US" sz="1300" dirty="0"/>
                        <a:t>) </a:t>
                      </a:r>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pPr algn="ctr"/>
                      <a:r>
                        <a:rPr lang="en-US" sz="1000" dirty="0"/>
                        <a:t>Signature Header (creator certificate)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extLst>
                  <a:ext uri="{0D108BD9-81ED-4DB2-BD59-A6C34878D82A}">
                    <a16:rowId xmlns="" xmlns:a16="http://schemas.microsoft.com/office/drawing/2014/main" val="2841710409"/>
                  </a:ext>
                </a:extLst>
              </a:tr>
              <a:tr h="325120">
                <a:tc vMerge="1">
                  <a:txBody>
                    <a:bodyPr/>
                    <a:lstStyle/>
                    <a:p>
                      <a:pPr algn="ctr"/>
                      <a:endParaRPr lang="en-US" sz="1000" dirty="0"/>
                    </a:p>
                  </a:txBody>
                  <a:tcPr marL="90000"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rowSpan="9">
                  <a:txBody>
                    <a:bodyPr/>
                    <a:lstStyle/>
                    <a:p>
                      <a:pPr algn="ctr"/>
                      <a:r>
                        <a:rPr lang="en-US" sz="1300" dirty="0"/>
                        <a:t>Data</a:t>
                      </a:r>
                    </a:p>
                  </a:txBody>
                  <a:tcPr marL="121920" marR="121920" marT="60960" marB="6096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2">
                  <a:txBody>
                    <a:bodyPr/>
                    <a:lstStyle/>
                    <a:p>
                      <a:pPr algn="ctr"/>
                      <a:r>
                        <a:rPr lang="en-US" sz="1300" dirty="0"/>
                        <a:t>Client </a:t>
                      </a:r>
                      <a:r>
                        <a:rPr lang="en-US" sz="1300" dirty="0">
                          <a:solidFill>
                            <a:schemeClr val="tx1"/>
                          </a:solidFill>
                        </a:rPr>
                        <a:t>certificate</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gridSpan="2">
                  <a:txBody>
                    <a:bodyPr/>
                    <a:lstStyle/>
                    <a:p>
                      <a:pPr algn="ctr"/>
                      <a:r>
                        <a:rPr lang="en-US" sz="1300" dirty="0" err="1"/>
                        <a:t>MspId</a:t>
                      </a:r>
                      <a:endParaRPr lang="en-US" sz="13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3427809714"/>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Proposal </a:t>
                      </a:r>
                      <a:r>
                        <a:rPr lang="en-US" sz="1300" dirty="0">
                          <a:solidFill>
                            <a:schemeClr val="tx1"/>
                          </a:solidFill>
                        </a:rPr>
                        <a:t>payload</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gridSpan="2">
                  <a:txBody>
                    <a:bodyPr/>
                    <a:lstStyle/>
                    <a:p>
                      <a:pPr algn="ctr"/>
                      <a:r>
                        <a:rPr lang="en-US" sz="1300" dirty="0"/>
                        <a:t>Proposal hash</a:t>
                      </a:r>
                      <a:endParaRPr lang="en-US" sz="24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861516661"/>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solidFill>
                            <a:schemeClr val="tx1"/>
                          </a:solidFill>
                        </a:rPr>
                        <a:t>Array of keys read (key and version of value)</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859443237"/>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solidFill>
                            <a:schemeClr val="tx1"/>
                          </a:solidFill>
                        </a:rPr>
                        <a:t>Array of keys written (key/value and delete flag)</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604981252"/>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solidFill>
                            <a:schemeClr val="tx1"/>
                          </a:solidFill>
                        </a:rPr>
                        <a:t>Array of </a:t>
                      </a:r>
                      <a:r>
                        <a:rPr lang="en-US" sz="1300" dirty="0" err="1">
                          <a:solidFill>
                            <a:schemeClr val="tx1"/>
                          </a:solidFill>
                        </a:rPr>
                        <a:t>range_queries</a:t>
                      </a:r>
                      <a:r>
                        <a:rPr lang="en-US" sz="1300" dirty="0">
                          <a:solidFill>
                            <a:schemeClr val="tx1"/>
                          </a:solidFill>
                        </a:rPr>
                        <a:t> (start/end key and list)</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141485906"/>
                  </a:ext>
                </a:extLst>
              </a:tr>
              <a:tr h="325120">
                <a:tc vMerge="1">
                  <a:txBody>
                    <a:bodyPr/>
                    <a:lstStyle/>
                    <a:p>
                      <a:pPr algn="ctr"/>
                      <a:endParaRPr lang="en-US" sz="1000" dirty="0"/>
                    </a:p>
                  </a:txBody>
                  <a:tcPr marL="90000"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solidFill>
                            <a:schemeClr val="tx1"/>
                          </a:solidFill>
                        </a:rPr>
                        <a:t>Events (</a:t>
                      </a:r>
                      <a:r>
                        <a:rPr lang="en-US" sz="1300" dirty="0" err="1">
                          <a:solidFill>
                            <a:schemeClr val="tx1"/>
                          </a:solidFill>
                        </a:rPr>
                        <a:t>chaincode_id</a:t>
                      </a:r>
                      <a:r>
                        <a:rPr lang="en-US" sz="1300" dirty="0">
                          <a:solidFill>
                            <a:schemeClr val="tx1"/>
                          </a:solidFill>
                        </a:rPr>
                        <a:t>, </a:t>
                      </a:r>
                      <a:r>
                        <a:rPr lang="en-US" sz="1300" dirty="0" err="1">
                          <a:solidFill>
                            <a:schemeClr val="tx1"/>
                          </a:solidFill>
                        </a:rPr>
                        <a:t>tx_id</a:t>
                      </a:r>
                      <a:r>
                        <a:rPr lang="en-US" sz="1300" dirty="0">
                          <a:solidFill>
                            <a:schemeClr val="tx1"/>
                          </a:solidFill>
                        </a:rPr>
                        <a:t>, name, payload)</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230270865"/>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err="1">
                          <a:solidFill>
                            <a:schemeClr val="tx1"/>
                          </a:solidFill>
                        </a:rPr>
                        <a:t>Chaincode</a:t>
                      </a:r>
                      <a:r>
                        <a:rPr lang="en-US" sz="1300" dirty="0">
                          <a:solidFill>
                            <a:schemeClr val="tx1"/>
                          </a:solidFill>
                        </a:rPr>
                        <a:t> response (status, message, payload)</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3162222763"/>
                  </a:ext>
                </a:extLst>
              </a:tr>
              <a:tr h="325120">
                <a:tc vMerge="1">
                  <a:txBody>
                    <a:bodyPr/>
                    <a:lstStyle/>
                    <a:p>
                      <a:endParaRPr lang="en-US"/>
                    </a:p>
                  </a:txBody>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err="1">
                          <a:solidFill>
                            <a:schemeClr val="tx1"/>
                          </a:solidFill>
                        </a:rPr>
                        <a:t>Chaincode</a:t>
                      </a:r>
                      <a:r>
                        <a:rPr lang="en-US" sz="1300" dirty="0">
                          <a:solidFill>
                            <a:schemeClr val="tx1"/>
                          </a:solidFill>
                        </a:rPr>
                        <a:t> ID (path, name, version)</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4105033400"/>
                  </a:ext>
                </a:extLst>
              </a:tr>
              <a:tr h="325120">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pPr algn="ctr"/>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gridSpan="4">
                  <a:txBody>
                    <a:bodyPr/>
                    <a:lstStyle/>
                    <a:p>
                      <a:pPr algn="ctr"/>
                      <a:r>
                        <a:rPr lang="en-US" sz="1300" dirty="0">
                          <a:solidFill>
                            <a:schemeClr val="tx1"/>
                          </a:solidFill>
                        </a:rPr>
                        <a:t>Array of endorsers (</a:t>
                      </a:r>
                      <a:r>
                        <a:rPr lang="en-US" sz="1300" dirty="0" err="1">
                          <a:solidFill>
                            <a:schemeClr val="tx1"/>
                          </a:solidFill>
                        </a:rPr>
                        <a:t>mspid</a:t>
                      </a:r>
                      <a:r>
                        <a:rPr lang="en-US" sz="1300" dirty="0">
                          <a:solidFill>
                            <a:schemeClr val="tx1"/>
                          </a:solidFill>
                        </a:rPr>
                        <a:t>, certificate, signature)</a:t>
                      </a:r>
                      <a:endParaRPr lang="en-US" sz="2400" dirty="0">
                        <a:solidFill>
                          <a:schemeClr val="tx1"/>
                        </a:solidFill>
                      </a:endParaRP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alpha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2237329250"/>
                  </a:ext>
                </a:extLst>
              </a:tr>
              <a:tr h="325120">
                <a:tc rowSpan="2"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Block Metadata</a:t>
                      </a:r>
                    </a:p>
                  </a:txBody>
                  <a:tcPr marL="120000" marR="121920" marT="60960" marB="60960" anchor="ctr" anchorCtr="1">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rowSpan="2" h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rowSpan="2" h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t>Array of </a:t>
                      </a:r>
                      <a:r>
                        <a:rPr lang="en-US" sz="1300" dirty="0" err="1"/>
                        <a:t>orderers</a:t>
                      </a:r>
                      <a:r>
                        <a:rPr lang="en-US" sz="1300" dirty="0"/>
                        <a:t> (</a:t>
                      </a:r>
                      <a:r>
                        <a:rPr lang="en-US" sz="1300" dirty="0" err="1"/>
                        <a:t>mspid</a:t>
                      </a:r>
                      <a:r>
                        <a:rPr lang="en-US" sz="1300" dirty="0"/>
                        <a:t>, certificate, signature)</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770182732"/>
                  </a:ext>
                </a:extLst>
              </a:tr>
              <a:tr h="325120">
                <a:tc gridSpan="3" vMerge="1">
                  <a:txBody>
                    <a:bodyPr/>
                    <a:lstStyle/>
                    <a:p>
                      <a:endParaRPr lang="en-US" sz="1000" dirty="0"/>
                    </a:p>
                  </a:txBody>
                  <a:tcPr/>
                </a:tc>
                <a:tc hMerge="1"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hMerge="1" vMerge="1">
                  <a:txBody>
                    <a:bodyPr/>
                    <a:lstStyle/>
                    <a:p>
                      <a:pPr algn="ct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gridSpan="4">
                  <a:txBody>
                    <a:bodyPr/>
                    <a:lstStyle/>
                    <a:p>
                      <a:pPr algn="ctr"/>
                      <a:r>
                        <a:rPr lang="en-US" sz="1300" dirty="0"/>
                        <a:t>Array of transaction valid flags</a:t>
                      </a:r>
                    </a:p>
                  </a:txBody>
                  <a:tcPr marL="121920" marR="121920" marT="60960" marB="6096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alpha val="50000"/>
                      </a:schemeClr>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882405887"/>
                  </a:ext>
                </a:extLst>
              </a:tr>
            </a:tbl>
          </a:graphicData>
        </a:graphic>
      </p:graphicFrame>
      <p:sp>
        <p:nvSpPr>
          <p:cNvPr id="5" name="Text Placeholder 3">
            <a:extLst>
              <a:ext uri="{FF2B5EF4-FFF2-40B4-BE49-F238E27FC236}">
                <a16:creationId xmlns="" xmlns:a16="http://schemas.microsoft.com/office/drawing/2014/main" id="{ED0F1692-0499-1040-870B-7A9CD52AAA32}"/>
              </a:ext>
            </a:extLst>
          </p:cNvPr>
          <p:cNvSpPr txBox="1">
            <a:spLocks/>
          </p:cNvSpPr>
          <p:nvPr/>
        </p:nvSpPr>
        <p:spPr>
          <a:xfrm>
            <a:off x="167639" y="1030314"/>
            <a:ext cx="11843739" cy="511236"/>
          </a:xfrm>
          <a:prstGeom prst="rect">
            <a:avLst/>
          </a:prstGeom>
        </p:spPr>
        <p:txBody>
          <a:bodyPr vert="horz" lIns="121920" tIns="60960" rIns="121920" bIns="60960" rtlCol="0">
            <a:normAutofit/>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33" dirty="0"/>
              <a:t>This is a summary of a block within the ledger</a:t>
            </a:r>
          </a:p>
        </p:txBody>
      </p:sp>
      <p:cxnSp>
        <p:nvCxnSpPr>
          <p:cNvPr id="6" name="Straight Arrow Connector 5">
            <a:extLst>
              <a:ext uri="{FF2B5EF4-FFF2-40B4-BE49-F238E27FC236}">
                <a16:creationId xmlns="" xmlns:a16="http://schemas.microsoft.com/office/drawing/2014/main" id="{266A5851-31AF-4047-9B02-EA46DAB04496}"/>
              </a:ext>
            </a:extLst>
          </p:cNvPr>
          <p:cNvCxnSpPr/>
          <p:nvPr/>
        </p:nvCxnSpPr>
        <p:spPr>
          <a:xfrm>
            <a:off x="3665675" y="6184816"/>
            <a:ext cx="733658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 xmlns:a16="http://schemas.microsoft.com/office/drawing/2014/main" id="{47D06442-FC9D-F84E-BB27-CC936E79CB25}"/>
              </a:ext>
            </a:extLst>
          </p:cNvPr>
          <p:cNvCxnSpPr>
            <a:cxnSpLocks/>
          </p:cNvCxnSpPr>
          <p:nvPr/>
        </p:nvCxnSpPr>
        <p:spPr>
          <a:xfrm>
            <a:off x="1261802" y="6178088"/>
            <a:ext cx="2403873" cy="67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 xmlns:a16="http://schemas.microsoft.com/office/drawing/2014/main" id="{E324CC15-B1E7-714A-AD73-36C207C428A6}"/>
              </a:ext>
            </a:extLst>
          </p:cNvPr>
          <p:cNvSpPr txBox="1"/>
          <p:nvPr/>
        </p:nvSpPr>
        <p:spPr>
          <a:xfrm>
            <a:off x="6863047" y="6178089"/>
            <a:ext cx="1146532" cy="307777"/>
          </a:xfrm>
          <a:prstGeom prst="rect">
            <a:avLst/>
          </a:prstGeom>
          <a:noFill/>
        </p:spPr>
        <p:txBody>
          <a:bodyPr wrap="square" rtlCol="0">
            <a:spAutoFit/>
          </a:bodyPr>
          <a:lstStyle/>
          <a:p>
            <a:pPr algn="ctr"/>
            <a:r>
              <a:rPr lang="en-US" sz="1400" dirty="0"/>
              <a:t>Data</a:t>
            </a:r>
          </a:p>
        </p:txBody>
      </p:sp>
      <p:sp>
        <p:nvSpPr>
          <p:cNvPr id="10" name="TextBox 9">
            <a:extLst>
              <a:ext uri="{FF2B5EF4-FFF2-40B4-BE49-F238E27FC236}">
                <a16:creationId xmlns="" xmlns:a16="http://schemas.microsoft.com/office/drawing/2014/main" id="{CDC1BE99-9B53-DF4A-9F7D-E240055A3CCA}"/>
              </a:ext>
            </a:extLst>
          </p:cNvPr>
          <p:cNvSpPr txBox="1"/>
          <p:nvPr/>
        </p:nvSpPr>
        <p:spPr>
          <a:xfrm>
            <a:off x="1890473" y="6168136"/>
            <a:ext cx="1146532" cy="307777"/>
          </a:xfrm>
          <a:prstGeom prst="rect">
            <a:avLst/>
          </a:prstGeom>
          <a:noFill/>
        </p:spPr>
        <p:txBody>
          <a:bodyPr wrap="square" rtlCol="0">
            <a:spAutoFit/>
          </a:bodyPr>
          <a:lstStyle/>
          <a:p>
            <a:pPr algn="ctr"/>
            <a:r>
              <a:rPr lang="en-US" sz="1400" dirty="0"/>
              <a:t>Index</a:t>
            </a:r>
          </a:p>
        </p:txBody>
      </p:sp>
      <p:cxnSp>
        <p:nvCxnSpPr>
          <p:cNvPr id="11" name="Straight Arrow Connector 10">
            <a:extLst>
              <a:ext uri="{FF2B5EF4-FFF2-40B4-BE49-F238E27FC236}">
                <a16:creationId xmlns="" xmlns:a16="http://schemas.microsoft.com/office/drawing/2014/main" id="{AE99A7DA-E19D-1649-9DAC-C4E181EB1262}"/>
              </a:ext>
            </a:extLst>
          </p:cNvPr>
          <p:cNvCxnSpPr>
            <a:cxnSpLocks/>
          </p:cNvCxnSpPr>
          <p:nvPr/>
        </p:nvCxnSpPr>
        <p:spPr>
          <a:xfrm flipV="1">
            <a:off x="1138455" y="1512311"/>
            <a:ext cx="0" cy="454831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 xmlns:a16="http://schemas.microsoft.com/office/drawing/2014/main" id="{9AEFAB70-5474-204B-879C-A4402B5F6AFA}"/>
              </a:ext>
            </a:extLst>
          </p:cNvPr>
          <p:cNvSpPr txBox="1"/>
          <p:nvPr/>
        </p:nvSpPr>
        <p:spPr>
          <a:xfrm rot="16200000">
            <a:off x="390783" y="3472796"/>
            <a:ext cx="1146532" cy="307777"/>
          </a:xfrm>
          <a:prstGeom prst="rect">
            <a:avLst/>
          </a:prstGeom>
          <a:noFill/>
        </p:spPr>
        <p:txBody>
          <a:bodyPr wrap="square" rtlCol="0">
            <a:spAutoFit/>
          </a:bodyPr>
          <a:lstStyle/>
          <a:p>
            <a:pPr algn="ctr"/>
            <a:r>
              <a:rPr lang="en-US" sz="1400" dirty="0"/>
              <a:t>Block</a:t>
            </a:r>
          </a:p>
        </p:txBody>
      </p:sp>
    </p:spTree>
    <p:extLst>
      <p:ext uri="{BB962C8B-B14F-4D97-AF65-F5344CB8AC3E}">
        <p14:creationId xmlns:p14="http://schemas.microsoft.com/office/powerpoint/2010/main" val="3876645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smtClean="0">
                <a:latin typeface="Ubuntu" panose="020B0504030602030204" pitchFamily="34" charset="0"/>
              </a:rPr>
              <a:t>Network Consensus </a:t>
            </a:r>
            <a:endParaRPr lang="en-US" sz="4800" b="1" i="1" dirty="0">
              <a:latin typeface="Ubuntu" panose="020B0504030602030204" pitchFamily="34" charset="0"/>
            </a:endParaRPr>
          </a:p>
        </p:txBody>
      </p:sp>
    </p:spTree>
    <p:extLst>
      <p:ext uri="{BB962C8B-B14F-4D97-AF65-F5344CB8AC3E}">
        <p14:creationId xmlns:p14="http://schemas.microsoft.com/office/powerpoint/2010/main" val="416575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a:bodyPr>
          <a:lstStyle/>
          <a:p>
            <a:r>
              <a:rPr lang="en-US" dirty="0"/>
              <a:t>Nodes and roles</a:t>
            </a:r>
            <a:endParaRPr lang="en-US" dirty="0">
              <a:latin typeface="Arial Regular" charset="0"/>
            </a:endParaRPr>
          </a:p>
        </p:txBody>
      </p:sp>
      <p:graphicFrame>
        <p:nvGraphicFramePr>
          <p:cNvPr id="6" name="Table 5"/>
          <p:cNvGraphicFramePr>
            <a:graphicFrameLocks noGrp="1"/>
          </p:cNvGraphicFramePr>
          <p:nvPr>
            <p:extLst/>
          </p:nvPr>
        </p:nvGraphicFramePr>
        <p:xfrm>
          <a:off x="1484604" y="1126893"/>
          <a:ext cx="9326466" cy="4754880"/>
        </p:xfrm>
        <a:graphic>
          <a:graphicData uri="http://schemas.openxmlformats.org/drawingml/2006/table">
            <a:tbl>
              <a:tblPr firstRow="1" bandRow="1">
                <a:tableStyleId>{5940675A-B579-460E-94D1-54222C63F5DA}</a:tableStyleId>
              </a:tblPr>
              <a:tblGrid>
                <a:gridCol w="1753051">
                  <a:extLst>
                    <a:ext uri="{9D8B030D-6E8A-4147-A177-3AD203B41FA5}">
                      <a16:colId xmlns="" xmlns:a16="http://schemas.microsoft.com/office/drawing/2014/main" val="20000"/>
                    </a:ext>
                  </a:extLst>
                </a:gridCol>
                <a:gridCol w="7573415">
                  <a:extLst>
                    <a:ext uri="{9D8B030D-6E8A-4147-A177-3AD203B41FA5}">
                      <a16:colId xmlns="" xmlns:a16="http://schemas.microsoft.com/office/drawing/2014/main" val="20001"/>
                    </a:ext>
                  </a:extLst>
                </a:gridCol>
              </a:tblGrid>
              <a:tr h="1584960">
                <a:tc>
                  <a:txBody>
                    <a:bodyPr/>
                    <a:lstStyle/>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txBody>
                  <a:tcPr marL="121920" marR="121920" marT="60960" marB="6096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900" b="1" i="0" dirty="0">
                          <a:solidFill>
                            <a:srgbClr val="2163FF"/>
                          </a:solidFill>
                          <a:latin typeface="+mn-lt"/>
                        </a:rPr>
                        <a:t>Peer:</a:t>
                      </a:r>
                      <a:r>
                        <a:rPr lang="en-US" sz="1900" b="0" i="0" dirty="0">
                          <a:latin typeface="+mn-lt"/>
                        </a:rPr>
                        <a:t> Maintains ledger and state.</a:t>
                      </a:r>
                      <a:r>
                        <a:rPr lang="en-US" sz="1900" b="0" i="0" baseline="0" dirty="0">
                          <a:latin typeface="+mn-lt"/>
                        </a:rPr>
                        <a:t> </a:t>
                      </a:r>
                      <a:r>
                        <a:rPr lang="en-US" sz="1900" b="0" i="0" dirty="0">
                          <a:latin typeface="+mn-lt"/>
                        </a:rPr>
                        <a:t>Commits transactions.</a:t>
                      </a:r>
                      <a:r>
                        <a:rPr lang="en-US" sz="1900" b="0" i="0" baseline="0" dirty="0">
                          <a:latin typeface="+mn-lt"/>
                        </a:rPr>
                        <a:t> May </a:t>
                      </a:r>
                      <a:r>
                        <a:rPr lang="en-US" sz="1800" b="0" i="0" baseline="0" dirty="0">
                          <a:latin typeface="+mn-lt"/>
                        </a:rPr>
                        <a:t>hold smart contract (</a:t>
                      </a:r>
                      <a:r>
                        <a:rPr lang="en-US" sz="1800" b="0" i="0" baseline="0" dirty="0" err="1">
                          <a:latin typeface="+mn-lt"/>
                        </a:rPr>
                        <a:t>chaincode</a:t>
                      </a:r>
                      <a:r>
                        <a:rPr lang="en-US" sz="1800" b="0" i="0" baseline="0" dirty="0">
                          <a:latin typeface="+mn-lt"/>
                        </a:rPr>
                        <a:t>).</a:t>
                      </a:r>
                      <a:endParaRPr lang="en-US" sz="1900" b="0" i="0" dirty="0">
                        <a:latin typeface="+mn-lt"/>
                      </a:endParaRPr>
                    </a:p>
                  </a:txBody>
                  <a:tcPr marL="121920" marR="121920" marT="60960" marB="60960" anchor="ctr"/>
                </a:tc>
                <a:extLst>
                  <a:ext uri="{0D108BD9-81ED-4DB2-BD59-A6C34878D82A}">
                    <a16:rowId xmlns="" xmlns:a16="http://schemas.microsoft.com/office/drawing/2014/main" val="10000"/>
                  </a:ext>
                </a:extLst>
              </a:tr>
              <a:tr h="1584960">
                <a:tc>
                  <a:txBody>
                    <a:bodyPr/>
                    <a:lstStyle/>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txBody>
                  <a:tcPr marL="121920" marR="121920" marT="60960" marB="6096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900" b="1" i="0" dirty="0">
                          <a:solidFill>
                            <a:srgbClr val="2163FF"/>
                          </a:solidFill>
                          <a:latin typeface="+mn-lt"/>
                        </a:rPr>
                        <a:t>Endorsing Peer:</a:t>
                      </a:r>
                      <a:r>
                        <a:rPr lang="en-US" sz="1900" b="0" i="0" dirty="0">
                          <a:latin typeface="+mn-lt"/>
                        </a:rPr>
                        <a:t> Specialized peer also endorses transactions by receiving a transaction proposal and responds by granting or denying endorsement. Must hold smart contract.</a:t>
                      </a:r>
                      <a:endParaRPr lang="en-US" sz="2400" b="0" i="0" dirty="0">
                        <a:latin typeface="+mn-lt"/>
                      </a:endParaRPr>
                    </a:p>
                  </a:txBody>
                  <a:tcPr marL="121920" marR="121920" marT="60960" marB="60960" anchor="ctr"/>
                </a:tc>
                <a:extLst>
                  <a:ext uri="{0D108BD9-81ED-4DB2-BD59-A6C34878D82A}">
                    <a16:rowId xmlns="" xmlns:a16="http://schemas.microsoft.com/office/drawing/2014/main" val="10001"/>
                  </a:ext>
                </a:extLst>
              </a:tr>
              <a:tr h="1584960">
                <a:tc>
                  <a:txBody>
                    <a:bodyPr/>
                    <a:lstStyle/>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p>
                      <a:endParaRPr lang="en-US" sz="2400" b="0" i="0" dirty="0">
                        <a:latin typeface="Arial Regular" charset="0"/>
                      </a:endParaRPr>
                    </a:p>
                  </a:txBody>
                  <a:tcPr marL="121920" marR="121920" marT="60960" marB="60960"/>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900" b="1" i="0" dirty="0">
                          <a:solidFill>
                            <a:srgbClr val="2163FF"/>
                          </a:solidFill>
                          <a:latin typeface="+mn-lt"/>
                        </a:rPr>
                        <a:t>Ordering Node:</a:t>
                      </a:r>
                      <a:r>
                        <a:rPr lang="en-US" sz="1900" b="0" i="0" dirty="0">
                          <a:solidFill>
                            <a:srgbClr val="2163FF"/>
                          </a:solidFill>
                          <a:latin typeface="+mn-lt"/>
                        </a:rPr>
                        <a:t> </a:t>
                      </a:r>
                      <a:r>
                        <a:rPr lang="en-US" sz="1900" b="0" i="0" dirty="0">
                          <a:latin typeface="+mn-lt"/>
                        </a:rPr>
                        <a:t>Approves the inclusion of transaction blocks into the ledger and communicates with committing and endorsing peer nodes. Does not hold smart</a:t>
                      </a:r>
                      <a:r>
                        <a:rPr lang="en-US" sz="1900" b="0" i="0" baseline="0" dirty="0">
                          <a:latin typeface="+mn-lt"/>
                        </a:rPr>
                        <a:t> contract. Does not hold ledger.</a:t>
                      </a:r>
                      <a:endParaRPr lang="en-US" sz="2400" b="0" i="0" dirty="0">
                        <a:latin typeface="+mn-lt"/>
                      </a:endParaRPr>
                    </a:p>
                  </a:txBody>
                  <a:tcPr marL="121920" marR="121920" marT="60960" marB="60960" anchor="ctr"/>
                </a:tc>
                <a:extLst>
                  <a:ext uri="{0D108BD9-81ED-4DB2-BD59-A6C34878D82A}">
                    <a16:rowId xmlns="" xmlns:a16="http://schemas.microsoft.com/office/drawing/2014/main" val="10002"/>
                  </a:ext>
                </a:extLst>
              </a:tr>
            </a:tbl>
          </a:graphicData>
        </a:graphic>
      </p:graphicFrame>
      <p:sp>
        <p:nvSpPr>
          <p:cNvPr id="5" name="Rounded Rectangle 4"/>
          <p:cNvSpPr/>
          <p:nvPr/>
        </p:nvSpPr>
        <p:spPr>
          <a:xfrm>
            <a:off x="1923228" y="3044115"/>
            <a:ext cx="912000" cy="9120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7" name="Rounded Rectangle 6"/>
          <p:cNvSpPr/>
          <p:nvPr/>
        </p:nvSpPr>
        <p:spPr>
          <a:xfrm>
            <a:off x="1923228" y="4619700"/>
            <a:ext cx="912000" cy="9120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9" name="Rounded Rectangle 8">
            <a:extLst>
              <a:ext uri="{FF2B5EF4-FFF2-40B4-BE49-F238E27FC236}">
                <a16:creationId xmlns="" xmlns:a16="http://schemas.microsoft.com/office/drawing/2014/main" id="{741CDD73-C91A-4B43-90B0-2787E9D1B9B7}"/>
              </a:ext>
            </a:extLst>
          </p:cNvPr>
          <p:cNvSpPr/>
          <p:nvPr/>
        </p:nvSpPr>
        <p:spPr>
          <a:xfrm>
            <a:off x="1923228" y="1468529"/>
            <a:ext cx="912000" cy="9120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Tree>
    <p:extLst>
      <p:ext uri="{BB962C8B-B14F-4D97-AF65-F5344CB8AC3E}">
        <p14:creationId xmlns:p14="http://schemas.microsoft.com/office/powerpoint/2010/main" val="2688958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Hyperledger</a:t>
            </a:r>
            <a:r>
              <a:rPr lang="en-US" dirty="0"/>
              <a:t> Fabric Consensus</a:t>
            </a:r>
          </a:p>
        </p:txBody>
      </p:sp>
      <p:sp>
        <p:nvSpPr>
          <p:cNvPr id="3" name="Text Placeholder 2"/>
          <p:cNvSpPr>
            <a:spLocks noGrp="1"/>
          </p:cNvSpPr>
          <p:nvPr>
            <p:ph type="body" sz="quarter" idx="22"/>
          </p:nvPr>
        </p:nvSpPr>
        <p:spPr>
          <a:xfrm>
            <a:off x="328768" y="1693177"/>
            <a:ext cx="11863232" cy="3954959"/>
          </a:xfrm>
        </p:spPr>
        <p:txBody>
          <a:bodyPr>
            <a:normAutofit/>
          </a:bodyPr>
          <a:lstStyle/>
          <a:p>
            <a:pPr marL="0" indent="0">
              <a:buNone/>
            </a:pPr>
            <a:r>
              <a:rPr lang="en-US" sz="2400" dirty="0"/>
              <a:t>Consensus is achieved using the following transaction flow:</a:t>
            </a:r>
          </a:p>
        </p:txBody>
      </p:sp>
      <p:graphicFrame>
        <p:nvGraphicFramePr>
          <p:cNvPr id="4" name="Diagram 3"/>
          <p:cNvGraphicFramePr/>
          <p:nvPr>
            <p:extLst/>
          </p:nvPr>
        </p:nvGraphicFramePr>
        <p:xfrm>
          <a:off x="2218724" y="144459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50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ounded Rectangle 186"/>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 xmlns:a16="http://schemas.microsoft.com/office/drawing/2014/main" id="{E9647F43-1F84-6047-BFA8-B547D7E474EB}"/>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82">
            <a:extLst>
              <a:ext uri="{FF2B5EF4-FFF2-40B4-BE49-F238E27FC236}">
                <a16:creationId xmlns="" xmlns:a16="http://schemas.microsoft.com/office/drawing/2014/main" id="{9D70833F-8731-9742-8EAC-0EDFA73892CD}"/>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 xmlns:a16="http://schemas.microsoft.com/office/drawing/2014/main" id="{45CA1C59-41A5-314E-AED9-AA291F295707}"/>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 xmlns:a16="http://schemas.microsoft.com/office/drawing/2014/main" id="{48BD2E68-6C70-334E-8EFA-278CC6E05AE4}"/>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 xmlns:a16="http://schemas.microsoft.com/office/drawing/2014/main" id="{73D89CF8-7E28-F648-B47B-504CDE9A6A6E}"/>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83">
            <a:extLst>
              <a:ext uri="{FF2B5EF4-FFF2-40B4-BE49-F238E27FC236}">
                <a16:creationId xmlns="" xmlns:a16="http://schemas.microsoft.com/office/drawing/2014/main" id="{9D9A44C8-EF50-1248-8858-92057B9167E3}"/>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a:off x="7937118" y="1715713"/>
            <a:ext cx="3908601" cy="977487"/>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sp>
        <p:nvSpPr>
          <p:cNvPr id="19" name="TextBox 18"/>
          <p:cNvSpPr txBox="1"/>
          <p:nvPr/>
        </p:nvSpPr>
        <p:spPr>
          <a:xfrm>
            <a:off x="7516861" y="1158008"/>
            <a:ext cx="4675140" cy="2862322"/>
          </a:xfrm>
          <a:prstGeom prst="rect">
            <a:avLst/>
          </a:prstGeom>
          <a:noFill/>
          <a:ln>
            <a:noFill/>
          </a:ln>
        </p:spPr>
        <p:txBody>
          <a:bodyPr wrap="square" rtlCol="0">
            <a:spAutoFit/>
          </a:bodyPr>
          <a:lstStyle/>
          <a:p>
            <a:pPr algn="ctr"/>
            <a:r>
              <a:rPr lang="en-US" dirty="0">
                <a:solidFill>
                  <a:srgbClr val="FF0000"/>
                </a:solidFill>
              </a:rPr>
              <a:t>Application proposes transaction</a:t>
            </a:r>
          </a:p>
          <a:p>
            <a:endParaRPr lang="en-US" dirty="0"/>
          </a:p>
          <a:p>
            <a:pPr marL="656150" indent="-182029"/>
            <a:r>
              <a:rPr lang="en-US" dirty="0"/>
              <a:t>Endorsement policy:</a:t>
            </a:r>
          </a:p>
          <a:p>
            <a:pPr marL="774681" indent="-175680">
              <a:buFont typeface="Arial" charset="0"/>
              <a:buChar char="•"/>
            </a:pPr>
            <a:r>
              <a:rPr lang="en-US" dirty="0"/>
              <a:t>“E</a:t>
            </a:r>
            <a:r>
              <a:rPr lang="en-US" baseline="-25000" dirty="0"/>
              <a:t>0,</a:t>
            </a:r>
            <a:r>
              <a:rPr lang="en-US" dirty="0"/>
              <a:t> E</a:t>
            </a:r>
            <a:r>
              <a:rPr lang="en-US" baseline="-25000" dirty="0"/>
              <a:t>1</a:t>
            </a:r>
            <a:r>
              <a:rPr lang="en-US" dirty="0"/>
              <a:t> and E</a:t>
            </a:r>
            <a:r>
              <a:rPr lang="en-US" baseline="-25000" dirty="0"/>
              <a:t>2</a:t>
            </a:r>
            <a:r>
              <a:rPr lang="en-US" dirty="0"/>
              <a:t> must sign”</a:t>
            </a:r>
          </a:p>
          <a:p>
            <a:pPr marL="774681" indent="-175680">
              <a:buFont typeface="Arial" charset="0"/>
              <a:buChar char="•"/>
            </a:pPr>
            <a:r>
              <a:rPr lang="en-US" dirty="0"/>
              <a:t>(P</a:t>
            </a:r>
            <a:r>
              <a:rPr lang="en-US" baseline="-25000" dirty="0"/>
              <a:t>3</a:t>
            </a:r>
            <a:r>
              <a:rPr lang="en-US" dirty="0"/>
              <a:t>, P</a:t>
            </a:r>
            <a:r>
              <a:rPr lang="en-US" baseline="-25000" dirty="0"/>
              <a:t>4</a:t>
            </a:r>
            <a:r>
              <a:rPr lang="en-US" dirty="0"/>
              <a:t> </a:t>
            </a:r>
            <a:r>
              <a:rPr lang="en-US" baseline="-25000" dirty="0"/>
              <a:t> </a:t>
            </a:r>
            <a:r>
              <a:rPr lang="en-US" dirty="0"/>
              <a:t>are not part of the policy)</a:t>
            </a:r>
            <a:endParaRPr lang="en-US" baseline="-25000" dirty="0"/>
          </a:p>
          <a:p>
            <a:pPr marL="480472" indent="-179913"/>
            <a:endParaRPr lang="en-US" dirty="0"/>
          </a:p>
          <a:p>
            <a:pPr marL="304792" indent="-4233"/>
            <a:r>
              <a:rPr lang="en-US" dirty="0"/>
              <a:t>Client application submits a transaction proposal for Smart Contract A. It must target the required peers {E</a:t>
            </a:r>
            <a:r>
              <a:rPr lang="en-US" baseline="-25000" dirty="0"/>
              <a:t>0</a:t>
            </a:r>
            <a:r>
              <a:rPr lang="en-US" dirty="0"/>
              <a:t>, E</a:t>
            </a:r>
            <a:r>
              <a:rPr lang="en-US" baseline="-25000" dirty="0"/>
              <a:t>1</a:t>
            </a:r>
            <a:r>
              <a:rPr lang="en-US" dirty="0"/>
              <a:t>, E</a:t>
            </a:r>
            <a:r>
              <a:rPr lang="en-US" baseline="-25000" dirty="0"/>
              <a:t>2</a:t>
            </a:r>
            <a:r>
              <a:rPr lang="en-US" dirty="0"/>
              <a:t>}</a:t>
            </a:r>
          </a:p>
          <a:p>
            <a:pPr marL="480472" indent="-179913"/>
            <a:endParaRPr lang="en-US" dirty="0"/>
          </a:p>
        </p:txBody>
      </p:sp>
      <p:sp>
        <p:nvSpPr>
          <p:cNvPr id="132" name="Rounded Rectangle 131">
            <a:extLst>
              <a:ext uri="{FF2B5EF4-FFF2-40B4-BE49-F238E27FC236}">
                <a16:creationId xmlns="" xmlns:a16="http://schemas.microsoft.com/office/drawing/2014/main" id="{56486860-EFC0-094A-A919-73D1DC7FC87E}"/>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ounded Rectangle 132">
            <a:extLst>
              <a:ext uri="{FF2B5EF4-FFF2-40B4-BE49-F238E27FC236}">
                <a16:creationId xmlns="" xmlns:a16="http://schemas.microsoft.com/office/drawing/2014/main" id="{D64EB21E-D0FF-0C4F-8923-EE14C2B7C5FB}"/>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p:nvPr>
        </p:nvSpPr>
        <p:spPr/>
        <p:txBody>
          <a:bodyPr/>
          <a:lstStyle/>
          <a:p>
            <a:r>
              <a:rPr lang="en-US" dirty="0">
                <a:latin typeface="+mn-lt"/>
              </a:rPr>
              <a:t>Sample transaction: Step 1/7 – Propose transaction</a:t>
            </a:r>
          </a:p>
        </p:txBody>
      </p:sp>
      <p:sp>
        <p:nvSpPr>
          <p:cNvPr id="16" name="Rounded Rectangle 15"/>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00" name="Rounded Rectangle 99"/>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13" name="Rounded Rectangle 112"/>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cxnSp>
        <p:nvCxnSpPr>
          <p:cNvPr id="26" name="Straight Arrow Connector 25"/>
          <p:cNvCxnSpPr>
            <a:stCxn id="3" idx="3"/>
            <a:endCxn id="16" idx="1"/>
          </p:cNvCxnSpPr>
          <p:nvPr/>
        </p:nvCxnSpPr>
        <p:spPr>
          <a:xfrm flipV="1">
            <a:off x="1259579" y="1863503"/>
            <a:ext cx="1545131" cy="1376932"/>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3" idx="3"/>
            <a:endCxn id="100" idx="1"/>
          </p:cNvCxnSpPr>
          <p:nvPr/>
        </p:nvCxnSpPr>
        <p:spPr>
          <a:xfrm>
            <a:off x="1259579" y="3240435"/>
            <a:ext cx="1545131" cy="1415"/>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3" idx="3"/>
            <a:endCxn id="113" idx="1"/>
          </p:cNvCxnSpPr>
          <p:nvPr/>
        </p:nvCxnSpPr>
        <p:spPr>
          <a:xfrm>
            <a:off x="1259579" y="3240435"/>
            <a:ext cx="1545131" cy="1352364"/>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0" y="2700793"/>
            <a:ext cx="1259579" cy="1079283"/>
            <a:chOff x="0" y="2025595"/>
            <a:chExt cx="944684" cy="809462"/>
          </a:xfrm>
        </p:grpSpPr>
        <p:sp>
          <p:nvSpPr>
            <p:cNvPr id="6" name="Rectangle 5"/>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52" name="Group 51"/>
            <p:cNvGrpSpPr/>
            <p:nvPr/>
          </p:nvGrpSpPr>
          <p:grpSpPr>
            <a:xfrm>
              <a:off x="93037" y="2025595"/>
              <a:ext cx="851647" cy="809462"/>
              <a:chOff x="265172" y="2308763"/>
              <a:chExt cx="712071" cy="676800"/>
            </a:xfrm>
          </p:grpSpPr>
          <p:sp>
            <p:nvSpPr>
              <p:cNvPr id="3" name="Rounded Rectangle 2"/>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8" name="Straight Connector 47"/>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189" name="TextBox 188"/>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193" name="Folded Corner 192"/>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92" name="Rounded Rectangle 91"/>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98" name="Rounded Rectangle 97"/>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86" name="Rounded Rectangle 85"/>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87" name="Rounded Rectangle 86"/>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88" name="Rounded Rectangle 87"/>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89" name="Rounded Rectangle 88"/>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90" name="Rounded Rectangle 89"/>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91" name="Rounded Rectangle 90"/>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24" name="Rounded Rectangle 123"/>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25" name="Rounded Rectangle 124"/>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107" name="Group 106">
            <a:extLst>
              <a:ext uri="{FF2B5EF4-FFF2-40B4-BE49-F238E27FC236}">
                <a16:creationId xmlns="" xmlns:a16="http://schemas.microsoft.com/office/drawing/2014/main" id="{2264FD7D-6CB3-D44C-BFAD-B80300519CF3}"/>
              </a:ext>
            </a:extLst>
          </p:cNvPr>
          <p:cNvGrpSpPr/>
          <p:nvPr/>
        </p:nvGrpSpPr>
        <p:grpSpPr>
          <a:xfrm>
            <a:off x="5117741" y="3098801"/>
            <a:ext cx="1874376" cy="1798007"/>
            <a:chOff x="3767821" y="2964559"/>
            <a:chExt cx="1405782" cy="1348505"/>
          </a:xfrm>
        </p:grpSpPr>
        <p:sp>
          <p:nvSpPr>
            <p:cNvPr id="114" name="Rounded Rectangle 113">
              <a:extLst>
                <a:ext uri="{FF2B5EF4-FFF2-40B4-BE49-F238E27FC236}">
                  <a16:creationId xmlns="" xmlns:a16="http://schemas.microsoft.com/office/drawing/2014/main" id="{F31C08FE-D42B-FB41-8CD2-3BDAD2A44649}"/>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15" name="Rounded Rectangle 114">
              <a:extLst>
                <a:ext uri="{FF2B5EF4-FFF2-40B4-BE49-F238E27FC236}">
                  <a16:creationId xmlns="" xmlns:a16="http://schemas.microsoft.com/office/drawing/2014/main" id="{A557031C-7579-3F49-ACFA-E4BB2B338E70}"/>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6" name="Straight Connector 125">
              <a:extLst>
                <a:ext uri="{FF2B5EF4-FFF2-40B4-BE49-F238E27FC236}">
                  <a16:creationId xmlns="" xmlns:a16="http://schemas.microsoft.com/office/drawing/2014/main" id="{093D5A3D-4CDA-234E-B6A0-43BDCF8C3C76}"/>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34903424-190F-4744-85A3-49EFEFA193AC}"/>
                </a:ext>
              </a:extLst>
            </p:cNvPr>
            <p:cNvCxnSpPr>
              <a:cxnSpLocks/>
              <a:endCxn id="114"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952FE7D0-A365-5D40-A13B-4389D526E24F}"/>
                </a:ext>
              </a:extLst>
            </p:cNvPr>
            <p:cNvCxnSpPr>
              <a:cxnSpLocks/>
              <a:endCxn id="131"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1" name="Rounded Rectangle 130">
              <a:extLst>
                <a:ext uri="{FF2B5EF4-FFF2-40B4-BE49-F238E27FC236}">
                  <a16:creationId xmlns="" xmlns:a16="http://schemas.microsoft.com/office/drawing/2014/main" id="{2B739A43-346E-5F42-9159-FF7EC02932FA}"/>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135" name="TextBox 134">
            <a:extLst>
              <a:ext uri="{FF2B5EF4-FFF2-40B4-BE49-F238E27FC236}">
                <a16:creationId xmlns="" xmlns:a16="http://schemas.microsoft.com/office/drawing/2014/main" id="{567A1987-CB97-294D-8FDC-D8169B7DB136}"/>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136" name="TextBox 135">
            <a:extLst>
              <a:ext uri="{FF2B5EF4-FFF2-40B4-BE49-F238E27FC236}">
                <a16:creationId xmlns="" xmlns:a16="http://schemas.microsoft.com/office/drawing/2014/main" id="{A827437C-2D92-564C-815B-E9E27E29C64C}"/>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137" name="TextBox 136">
            <a:extLst>
              <a:ext uri="{FF2B5EF4-FFF2-40B4-BE49-F238E27FC236}">
                <a16:creationId xmlns="" xmlns:a16="http://schemas.microsoft.com/office/drawing/2014/main" id="{E25D14A7-283A-FD49-8DCC-3E394C801B20}"/>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138" name="TextBox 137">
            <a:extLst>
              <a:ext uri="{FF2B5EF4-FFF2-40B4-BE49-F238E27FC236}">
                <a16:creationId xmlns="" xmlns:a16="http://schemas.microsoft.com/office/drawing/2014/main" id="{5D32AEF2-E58B-5D4A-92BB-214023CA492E}"/>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grpSp>
        <p:nvGrpSpPr>
          <p:cNvPr id="140" name="Group 139">
            <a:extLst>
              <a:ext uri="{FF2B5EF4-FFF2-40B4-BE49-F238E27FC236}">
                <a16:creationId xmlns="" xmlns:a16="http://schemas.microsoft.com/office/drawing/2014/main" id="{1665A3D0-B3F5-8645-8AE3-BCF86BB8B1A4}"/>
              </a:ext>
            </a:extLst>
          </p:cNvPr>
          <p:cNvGrpSpPr/>
          <p:nvPr/>
        </p:nvGrpSpPr>
        <p:grpSpPr>
          <a:xfrm>
            <a:off x="2757763" y="5081255"/>
            <a:ext cx="487635" cy="120007"/>
            <a:chOff x="2068322" y="3810941"/>
            <a:chExt cx="365726" cy="90005"/>
          </a:xfrm>
        </p:grpSpPr>
        <p:sp>
          <p:nvSpPr>
            <p:cNvPr id="141" name="Rectangle 140">
              <a:extLst>
                <a:ext uri="{FF2B5EF4-FFF2-40B4-BE49-F238E27FC236}">
                  <a16:creationId xmlns="" xmlns:a16="http://schemas.microsoft.com/office/drawing/2014/main" id="{D50C48F3-BA54-CF4B-9D5D-8A73CCE22A7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52" name="Rectangle 151">
              <a:extLst>
                <a:ext uri="{FF2B5EF4-FFF2-40B4-BE49-F238E27FC236}">
                  <a16:creationId xmlns="" xmlns:a16="http://schemas.microsoft.com/office/drawing/2014/main" id="{8D108872-6325-1440-A804-2CB03D258640}"/>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53" name="Rectangle 152">
              <a:extLst>
                <a:ext uri="{FF2B5EF4-FFF2-40B4-BE49-F238E27FC236}">
                  <a16:creationId xmlns="" xmlns:a16="http://schemas.microsoft.com/office/drawing/2014/main" id="{A9EEECCC-F959-D048-B4C0-7589EB8B2DE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54" name="Straight Connector 153">
              <a:extLst>
                <a:ext uri="{FF2B5EF4-FFF2-40B4-BE49-F238E27FC236}">
                  <a16:creationId xmlns="" xmlns:a16="http://schemas.microsoft.com/office/drawing/2014/main" id="{8F029698-CC9A-4F42-A448-64F1808CA60D}"/>
                </a:ext>
              </a:extLst>
            </p:cNvPr>
            <p:cNvCxnSpPr>
              <a:cxnSpLocks/>
              <a:stCxn id="141" idx="3"/>
              <a:endCxn id="153"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55" name="Group 154">
            <a:extLst>
              <a:ext uri="{FF2B5EF4-FFF2-40B4-BE49-F238E27FC236}">
                <a16:creationId xmlns="" xmlns:a16="http://schemas.microsoft.com/office/drawing/2014/main" id="{F2B65E51-F535-FA4E-B507-FB7E25A3517F}"/>
              </a:ext>
            </a:extLst>
          </p:cNvPr>
          <p:cNvGrpSpPr/>
          <p:nvPr/>
        </p:nvGrpSpPr>
        <p:grpSpPr>
          <a:xfrm>
            <a:off x="2765229" y="3720689"/>
            <a:ext cx="487635" cy="120007"/>
            <a:chOff x="2068322" y="3810941"/>
            <a:chExt cx="365726" cy="90005"/>
          </a:xfrm>
        </p:grpSpPr>
        <p:sp>
          <p:nvSpPr>
            <p:cNvPr id="156" name="Rectangle 155">
              <a:extLst>
                <a:ext uri="{FF2B5EF4-FFF2-40B4-BE49-F238E27FC236}">
                  <a16:creationId xmlns="" xmlns:a16="http://schemas.microsoft.com/office/drawing/2014/main" id="{95EE42B7-B757-B94B-BF4E-1C877A5F1D51}"/>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57" name="Rectangle 156">
              <a:extLst>
                <a:ext uri="{FF2B5EF4-FFF2-40B4-BE49-F238E27FC236}">
                  <a16:creationId xmlns="" xmlns:a16="http://schemas.microsoft.com/office/drawing/2014/main" id="{1D8B17F1-A2CF-024B-B0BF-CAA6AA1E614B}"/>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58" name="Rectangle 157">
              <a:extLst>
                <a:ext uri="{FF2B5EF4-FFF2-40B4-BE49-F238E27FC236}">
                  <a16:creationId xmlns="" xmlns:a16="http://schemas.microsoft.com/office/drawing/2014/main" id="{D6FE47DD-6CE6-124C-9BB0-F1AD5AE85D0A}"/>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59" name="Straight Connector 158">
              <a:extLst>
                <a:ext uri="{FF2B5EF4-FFF2-40B4-BE49-F238E27FC236}">
                  <a16:creationId xmlns="" xmlns:a16="http://schemas.microsoft.com/office/drawing/2014/main" id="{C5D7C8E0-943A-394C-A657-ED75282216CB}"/>
                </a:ext>
              </a:extLst>
            </p:cNvPr>
            <p:cNvCxnSpPr>
              <a:cxnSpLocks/>
              <a:stCxn id="156" idx="3"/>
              <a:endCxn id="158"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60" name="Group 159">
            <a:extLst>
              <a:ext uri="{FF2B5EF4-FFF2-40B4-BE49-F238E27FC236}">
                <a16:creationId xmlns="" xmlns:a16="http://schemas.microsoft.com/office/drawing/2014/main" id="{C9EC9E82-C533-E145-97DF-73A6C47C4182}"/>
              </a:ext>
            </a:extLst>
          </p:cNvPr>
          <p:cNvGrpSpPr/>
          <p:nvPr/>
        </p:nvGrpSpPr>
        <p:grpSpPr>
          <a:xfrm>
            <a:off x="2765229" y="2330955"/>
            <a:ext cx="487635" cy="120007"/>
            <a:chOff x="2068322" y="3810941"/>
            <a:chExt cx="365726" cy="90005"/>
          </a:xfrm>
        </p:grpSpPr>
        <p:sp>
          <p:nvSpPr>
            <p:cNvPr id="161" name="Rectangle 160">
              <a:extLst>
                <a:ext uri="{FF2B5EF4-FFF2-40B4-BE49-F238E27FC236}">
                  <a16:creationId xmlns="" xmlns:a16="http://schemas.microsoft.com/office/drawing/2014/main" id="{1E11D2F4-3622-1544-B55B-FFA9A113E0FB}"/>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62" name="Rectangle 161">
              <a:extLst>
                <a:ext uri="{FF2B5EF4-FFF2-40B4-BE49-F238E27FC236}">
                  <a16:creationId xmlns="" xmlns:a16="http://schemas.microsoft.com/office/drawing/2014/main" id="{4F71F30C-C2BB-B145-A0A3-B9E2DA9EA646}"/>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63" name="Rectangle 162">
              <a:extLst>
                <a:ext uri="{FF2B5EF4-FFF2-40B4-BE49-F238E27FC236}">
                  <a16:creationId xmlns="" xmlns:a16="http://schemas.microsoft.com/office/drawing/2014/main" id="{F375A66F-3905-784D-9998-0FF9F30E2035}"/>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64" name="Straight Connector 163">
              <a:extLst>
                <a:ext uri="{FF2B5EF4-FFF2-40B4-BE49-F238E27FC236}">
                  <a16:creationId xmlns="" xmlns:a16="http://schemas.microsoft.com/office/drawing/2014/main" id="{85637E95-C54D-1D41-9EDF-DCCCEFA22267}"/>
                </a:ext>
              </a:extLst>
            </p:cNvPr>
            <p:cNvCxnSpPr>
              <a:cxnSpLocks/>
              <a:stCxn id="161" idx="3"/>
              <a:endCxn id="163"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65" name="Group 164">
            <a:extLst>
              <a:ext uri="{FF2B5EF4-FFF2-40B4-BE49-F238E27FC236}">
                <a16:creationId xmlns="" xmlns:a16="http://schemas.microsoft.com/office/drawing/2014/main" id="{BDD4B52A-0D2B-F341-A166-BB2761066446}"/>
              </a:ext>
            </a:extLst>
          </p:cNvPr>
          <p:cNvGrpSpPr/>
          <p:nvPr/>
        </p:nvGrpSpPr>
        <p:grpSpPr>
          <a:xfrm>
            <a:off x="4581640" y="2326826"/>
            <a:ext cx="487635" cy="120007"/>
            <a:chOff x="2068322" y="3810941"/>
            <a:chExt cx="365726" cy="90005"/>
          </a:xfrm>
        </p:grpSpPr>
        <p:sp>
          <p:nvSpPr>
            <p:cNvPr id="166" name="Rectangle 165">
              <a:extLst>
                <a:ext uri="{FF2B5EF4-FFF2-40B4-BE49-F238E27FC236}">
                  <a16:creationId xmlns="" xmlns:a16="http://schemas.microsoft.com/office/drawing/2014/main" id="{F26996D8-3ABE-7941-9E1E-2695D56E74D7}"/>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67" name="Rectangle 166">
              <a:extLst>
                <a:ext uri="{FF2B5EF4-FFF2-40B4-BE49-F238E27FC236}">
                  <a16:creationId xmlns="" xmlns:a16="http://schemas.microsoft.com/office/drawing/2014/main" id="{C06C0723-49A6-C542-9F95-57ED63D0C9DD}"/>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68" name="Rectangle 167">
              <a:extLst>
                <a:ext uri="{FF2B5EF4-FFF2-40B4-BE49-F238E27FC236}">
                  <a16:creationId xmlns="" xmlns:a16="http://schemas.microsoft.com/office/drawing/2014/main" id="{A34F433F-1740-CE40-B5D2-6E25837CB1F5}"/>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70" name="Straight Connector 169">
              <a:extLst>
                <a:ext uri="{FF2B5EF4-FFF2-40B4-BE49-F238E27FC236}">
                  <a16:creationId xmlns="" xmlns:a16="http://schemas.microsoft.com/office/drawing/2014/main" id="{E2DC98AC-BD2B-E343-994A-C43AF9FF72E8}"/>
                </a:ext>
              </a:extLst>
            </p:cNvPr>
            <p:cNvCxnSpPr>
              <a:cxnSpLocks/>
              <a:stCxn id="166" idx="3"/>
              <a:endCxn id="168"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75" name="Group 174">
            <a:extLst>
              <a:ext uri="{FF2B5EF4-FFF2-40B4-BE49-F238E27FC236}">
                <a16:creationId xmlns="" xmlns:a16="http://schemas.microsoft.com/office/drawing/2014/main" id="{E6909EB4-F761-2B47-AEC0-0EE1BF286139}"/>
              </a:ext>
            </a:extLst>
          </p:cNvPr>
          <p:cNvGrpSpPr/>
          <p:nvPr/>
        </p:nvGrpSpPr>
        <p:grpSpPr>
          <a:xfrm>
            <a:off x="6347959" y="2330955"/>
            <a:ext cx="487635" cy="120007"/>
            <a:chOff x="2068322" y="3810941"/>
            <a:chExt cx="365726" cy="90005"/>
          </a:xfrm>
        </p:grpSpPr>
        <p:sp>
          <p:nvSpPr>
            <p:cNvPr id="178" name="Rectangle 177">
              <a:extLst>
                <a:ext uri="{FF2B5EF4-FFF2-40B4-BE49-F238E27FC236}">
                  <a16:creationId xmlns="" xmlns:a16="http://schemas.microsoft.com/office/drawing/2014/main" id="{B237599E-58AE-654A-B07E-306099022106}"/>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79" name="Rectangle 178">
              <a:extLst>
                <a:ext uri="{FF2B5EF4-FFF2-40B4-BE49-F238E27FC236}">
                  <a16:creationId xmlns="" xmlns:a16="http://schemas.microsoft.com/office/drawing/2014/main" id="{D7DDD7DF-A4A3-954F-9C2D-7DD3CDAAF665}"/>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80" name="Rectangle 179">
              <a:extLst>
                <a:ext uri="{FF2B5EF4-FFF2-40B4-BE49-F238E27FC236}">
                  <a16:creationId xmlns="" xmlns:a16="http://schemas.microsoft.com/office/drawing/2014/main" id="{528B3ED2-DFE4-EE49-BEF0-A9803809E648}"/>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81" name="Straight Connector 180">
              <a:extLst>
                <a:ext uri="{FF2B5EF4-FFF2-40B4-BE49-F238E27FC236}">
                  <a16:creationId xmlns="" xmlns:a16="http://schemas.microsoft.com/office/drawing/2014/main" id="{556CD360-3B7C-1A4A-965F-A025F29AE9B3}"/>
                </a:ext>
              </a:extLst>
            </p:cNvPr>
            <p:cNvCxnSpPr>
              <a:cxnSpLocks/>
              <a:stCxn id="178" idx="3"/>
              <a:endCxn id="180"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74" name="TextBox 73">
            <a:extLst>
              <a:ext uri="{FF2B5EF4-FFF2-40B4-BE49-F238E27FC236}">
                <a16:creationId xmlns="" xmlns:a16="http://schemas.microsoft.com/office/drawing/2014/main" id="{E1E4CFC4-9C07-4DA7-AA30-AC981B8ABDB7}"/>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75" name="Table 74">
            <a:extLst>
              <a:ext uri="{FF2B5EF4-FFF2-40B4-BE49-F238E27FC236}">
                <a16:creationId xmlns="" xmlns:a16="http://schemas.microsoft.com/office/drawing/2014/main" id="{ED83AFEE-4437-4616-AB7D-540F167378C4}"/>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77" name="Rounded Rectangle 93">
            <a:extLst>
              <a:ext uri="{FF2B5EF4-FFF2-40B4-BE49-F238E27FC236}">
                <a16:creationId xmlns="" xmlns:a16="http://schemas.microsoft.com/office/drawing/2014/main" id="{FBA4B474-AA69-4DA3-8240-36BC5F40377B}"/>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78" name="Rounded Rectangle 96">
            <a:extLst>
              <a:ext uri="{FF2B5EF4-FFF2-40B4-BE49-F238E27FC236}">
                <a16:creationId xmlns="" xmlns:a16="http://schemas.microsoft.com/office/drawing/2014/main" id="{DE2326B7-9D83-4D9C-821A-5923E07ACEE5}"/>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79" name="Rounded Rectangle 99">
            <a:extLst>
              <a:ext uri="{FF2B5EF4-FFF2-40B4-BE49-F238E27FC236}">
                <a16:creationId xmlns="" xmlns:a16="http://schemas.microsoft.com/office/drawing/2014/main" id="{641A739B-95A2-436D-8F76-128E770372CE}"/>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80" name="Rounded Rectangle 102">
            <a:extLst>
              <a:ext uri="{FF2B5EF4-FFF2-40B4-BE49-F238E27FC236}">
                <a16:creationId xmlns="" xmlns:a16="http://schemas.microsoft.com/office/drawing/2014/main" id="{5728E8FC-5766-48E0-BD01-C7C83FA975BF}"/>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81" name="Folded Corner 103">
            <a:extLst>
              <a:ext uri="{FF2B5EF4-FFF2-40B4-BE49-F238E27FC236}">
                <a16:creationId xmlns="" xmlns:a16="http://schemas.microsoft.com/office/drawing/2014/main" id="{24658999-E9B5-45A8-B6AD-1A36022596AE}"/>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82" name="Straight Connector 81">
            <a:extLst>
              <a:ext uri="{FF2B5EF4-FFF2-40B4-BE49-F238E27FC236}">
                <a16:creationId xmlns="" xmlns:a16="http://schemas.microsoft.com/office/drawing/2014/main" id="{FF49A2AF-D92B-4AA1-A011-C375527C5F43}"/>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3" name="Rounded Rectangle 105">
            <a:extLst>
              <a:ext uri="{FF2B5EF4-FFF2-40B4-BE49-F238E27FC236}">
                <a16:creationId xmlns="" xmlns:a16="http://schemas.microsoft.com/office/drawing/2014/main" id="{D07F83AF-5A69-45EA-BE95-AB5E29A2B9F3}"/>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94" name="Group 93">
            <a:extLst>
              <a:ext uri="{FF2B5EF4-FFF2-40B4-BE49-F238E27FC236}">
                <a16:creationId xmlns="" xmlns:a16="http://schemas.microsoft.com/office/drawing/2014/main" id="{DC776619-337B-4CF9-A0EC-01F6D1441DEB}"/>
              </a:ext>
            </a:extLst>
          </p:cNvPr>
          <p:cNvGrpSpPr/>
          <p:nvPr/>
        </p:nvGrpSpPr>
        <p:grpSpPr>
          <a:xfrm>
            <a:off x="9821069" y="4896711"/>
            <a:ext cx="491851" cy="124861"/>
            <a:chOff x="2259061" y="4546968"/>
            <a:chExt cx="576021" cy="152408"/>
          </a:xfrm>
        </p:grpSpPr>
        <p:sp>
          <p:nvSpPr>
            <p:cNvPr id="95" name="Rectangle 94">
              <a:extLst>
                <a:ext uri="{FF2B5EF4-FFF2-40B4-BE49-F238E27FC236}">
                  <a16:creationId xmlns="" xmlns:a16="http://schemas.microsoft.com/office/drawing/2014/main" id="{15118887-7543-4414-99D7-5DF7D299F85C}"/>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96" name="Rectangle 95">
              <a:extLst>
                <a:ext uri="{FF2B5EF4-FFF2-40B4-BE49-F238E27FC236}">
                  <a16:creationId xmlns="" xmlns:a16="http://schemas.microsoft.com/office/drawing/2014/main" id="{661F303E-8AAB-4C73-9D2F-FB4718576BAA}"/>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97" name="Rectangle 96">
              <a:extLst>
                <a:ext uri="{FF2B5EF4-FFF2-40B4-BE49-F238E27FC236}">
                  <a16:creationId xmlns="" xmlns:a16="http://schemas.microsoft.com/office/drawing/2014/main" id="{AA5017EE-51DE-495E-97D5-0F52D0507799}"/>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03" name="Straight Connector 102">
              <a:extLst>
                <a:ext uri="{FF2B5EF4-FFF2-40B4-BE49-F238E27FC236}">
                  <a16:creationId xmlns="" xmlns:a16="http://schemas.microsoft.com/office/drawing/2014/main" id="{979AED04-3075-492F-B3BD-790C2BF9CD52}"/>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77371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latin typeface="+mn-lt"/>
              </a:rPr>
              <a:t>Sample transaction: Step 2/7 – Execute proposal</a:t>
            </a:r>
          </a:p>
        </p:txBody>
      </p:sp>
      <p:sp>
        <p:nvSpPr>
          <p:cNvPr id="19" name="TextBox 18"/>
          <p:cNvSpPr txBox="1"/>
          <p:nvPr/>
        </p:nvSpPr>
        <p:spPr>
          <a:xfrm>
            <a:off x="7535914" y="1158007"/>
            <a:ext cx="4656087" cy="3693319"/>
          </a:xfrm>
          <a:prstGeom prst="rect">
            <a:avLst/>
          </a:prstGeom>
          <a:noFill/>
        </p:spPr>
        <p:txBody>
          <a:bodyPr wrap="square" rtlCol="0">
            <a:spAutoFit/>
          </a:bodyPr>
          <a:lstStyle/>
          <a:p>
            <a:pPr algn="ctr"/>
            <a:r>
              <a:rPr lang="en-US" dirty="0">
                <a:solidFill>
                  <a:srgbClr val="FF0000"/>
                </a:solidFill>
              </a:rPr>
              <a:t>Endorsers Execute Proposals</a:t>
            </a:r>
          </a:p>
          <a:p>
            <a:pPr marL="457189" indent="-457189">
              <a:buAutoNum type="arabicPeriod"/>
            </a:pPr>
            <a:endParaRPr lang="en-US" dirty="0"/>
          </a:p>
          <a:p>
            <a:pPr marL="304792" indent="-4233"/>
            <a:r>
              <a:rPr lang="en-US" dirty="0"/>
              <a:t>E</a:t>
            </a:r>
            <a:r>
              <a:rPr lang="en-US" baseline="-25000" dirty="0"/>
              <a:t>0</a:t>
            </a:r>
            <a:r>
              <a:rPr lang="en-US" dirty="0"/>
              <a:t>, E</a:t>
            </a:r>
            <a:r>
              <a:rPr lang="en-US" baseline="-25000" dirty="0"/>
              <a:t>1</a:t>
            </a:r>
            <a:r>
              <a:rPr lang="en-US" dirty="0"/>
              <a:t> &amp; E</a:t>
            </a:r>
            <a:r>
              <a:rPr lang="en-US" baseline="-25000" dirty="0"/>
              <a:t>2</a:t>
            </a:r>
            <a:r>
              <a:rPr lang="en-US" dirty="0"/>
              <a:t> will each execute the proposed transaction. None of these executions will update the ledger</a:t>
            </a:r>
          </a:p>
          <a:p>
            <a:pPr marL="304792" indent="-4233"/>
            <a:endParaRPr lang="en-US" dirty="0"/>
          </a:p>
          <a:p>
            <a:pPr marL="304792" indent="-4233"/>
            <a:r>
              <a:rPr lang="en-US" dirty="0"/>
              <a:t>Each execution will capture the set of Read and Written data, called RW sets, which will now flow in the fabric. </a:t>
            </a:r>
          </a:p>
          <a:p>
            <a:pPr marL="304792" indent="-4233"/>
            <a:endParaRPr lang="en-US" dirty="0"/>
          </a:p>
          <a:p>
            <a:pPr marL="304792" indent="-4233"/>
            <a:r>
              <a:rPr lang="en-US" dirty="0"/>
              <a:t>Transactions can be signed &amp; encrypted</a:t>
            </a:r>
          </a:p>
          <a:p>
            <a:pPr marL="304792" indent="-4233"/>
            <a:endParaRPr lang="en-US" dirty="0"/>
          </a:p>
          <a:p>
            <a:pPr marL="304792" indent="-4233"/>
            <a:endParaRPr lang="en-US" dirty="0"/>
          </a:p>
        </p:txBody>
      </p:sp>
      <p:sp>
        <p:nvSpPr>
          <p:cNvPr id="145" name="Rounded Rectangle 144">
            <a:extLst>
              <a:ext uri="{FF2B5EF4-FFF2-40B4-BE49-F238E27FC236}">
                <a16:creationId xmlns="" xmlns:a16="http://schemas.microsoft.com/office/drawing/2014/main" id="{E5617F59-E6D8-6940-B5A7-F859B3088588}"/>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ounded Rectangle 145">
            <a:extLst>
              <a:ext uri="{FF2B5EF4-FFF2-40B4-BE49-F238E27FC236}">
                <a16:creationId xmlns="" xmlns:a16="http://schemas.microsoft.com/office/drawing/2014/main" id="{9EA6CBEB-1277-AD47-B873-0E3710BF1108}"/>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ounded Rectangle 146">
            <a:extLst>
              <a:ext uri="{FF2B5EF4-FFF2-40B4-BE49-F238E27FC236}">
                <a16:creationId xmlns="" xmlns:a16="http://schemas.microsoft.com/office/drawing/2014/main" id="{BC32C922-2CAA-9048-BC5C-7E5523CE8C3A}"/>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ounded Rectangle 147">
            <a:extLst>
              <a:ext uri="{FF2B5EF4-FFF2-40B4-BE49-F238E27FC236}">
                <a16:creationId xmlns="" xmlns:a16="http://schemas.microsoft.com/office/drawing/2014/main" id="{401C0064-F956-574C-A879-70E4CDB0E9D3}"/>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154">
            <a:extLst>
              <a:ext uri="{FF2B5EF4-FFF2-40B4-BE49-F238E27FC236}">
                <a16:creationId xmlns="" xmlns:a16="http://schemas.microsoft.com/office/drawing/2014/main" id="{567A80E6-DC46-5E4A-B895-19A3C847BB76}"/>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5B65371E-58E7-0E42-99A9-650E1D36D2E3}"/>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06F9A1C7-518E-924F-BB5B-19CBF3DFB0B9}"/>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FCA03F33-DECB-3F43-BC40-DC9FEE4432C5}"/>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58">
            <a:extLst>
              <a:ext uri="{FF2B5EF4-FFF2-40B4-BE49-F238E27FC236}">
                <a16:creationId xmlns="" xmlns:a16="http://schemas.microsoft.com/office/drawing/2014/main" id="{35F20564-8933-6548-B5AD-C4DCA6B34821}"/>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ounded Rectangle 159">
            <a:extLst>
              <a:ext uri="{FF2B5EF4-FFF2-40B4-BE49-F238E27FC236}">
                <a16:creationId xmlns="" xmlns:a16="http://schemas.microsoft.com/office/drawing/2014/main" id="{C75428E3-4E28-144E-9A77-E2DC3BF309BD}"/>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61" name="Rounded Rectangle 160">
            <a:extLst>
              <a:ext uri="{FF2B5EF4-FFF2-40B4-BE49-F238E27FC236}">
                <a16:creationId xmlns="" xmlns:a16="http://schemas.microsoft.com/office/drawing/2014/main" id="{4A91F1A5-CD4E-794D-89F9-44525FF4C002}"/>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62" name="Rounded Rectangle 161">
            <a:extLst>
              <a:ext uri="{FF2B5EF4-FFF2-40B4-BE49-F238E27FC236}">
                <a16:creationId xmlns="" xmlns:a16="http://schemas.microsoft.com/office/drawing/2014/main" id="{C30D97D2-147E-C541-AF5E-752752EFFBF5}"/>
              </a:ext>
            </a:extLst>
          </p:cNvPr>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grpSp>
        <p:nvGrpSpPr>
          <p:cNvPr id="166" name="Group 165">
            <a:extLst>
              <a:ext uri="{FF2B5EF4-FFF2-40B4-BE49-F238E27FC236}">
                <a16:creationId xmlns="" xmlns:a16="http://schemas.microsoft.com/office/drawing/2014/main" id="{A9A90123-9B8E-7346-8D16-4A83AC3F850B}"/>
              </a:ext>
            </a:extLst>
          </p:cNvPr>
          <p:cNvGrpSpPr/>
          <p:nvPr/>
        </p:nvGrpSpPr>
        <p:grpSpPr>
          <a:xfrm>
            <a:off x="0" y="2700793"/>
            <a:ext cx="1259579" cy="1079283"/>
            <a:chOff x="0" y="2025595"/>
            <a:chExt cx="944684" cy="809462"/>
          </a:xfrm>
        </p:grpSpPr>
        <p:sp>
          <p:nvSpPr>
            <p:cNvPr id="167" name="Rectangle 166">
              <a:extLst>
                <a:ext uri="{FF2B5EF4-FFF2-40B4-BE49-F238E27FC236}">
                  <a16:creationId xmlns="" xmlns:a16="http://schemas.microsoft.com/office/drawing/2014/main" id="{AE88E25B-2FDA-3049-8D0F-9B44FF0E38C8}"/>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168" name="Group 167">
              <a:extLst>
                <a:ext uri="{FF2B5EF4-FFF2-40B4-BE49-F238E27FC236}">
                  <a16:creationId xmlns="" xmlns:a16="http://schemas.microsoft.com/office/drawing/2014/main" id="{B90468E5-1DF2-5845-95A2-7F4B0EA1ED32}"/>
                </a:ext>
              </a:extLst>
            </p:cNvPr>
            <p:cNvGrpSpPr/>
            <p:nvPr/>
          </p:nvGrpSpPr>
          <p:grpSpPr>
            <a:xfrm>
              <a:off x="93037" y="2025595"/>
              <a:ext cx="851647" cy="809462"/>
              <a:chOff x="265172" y="2308763"/>
              <a:chExt cx="712071" cy="676800"/>
            </a:xfrm>
          </p:grpSpPr>
          <p:sp>
            <p:nvSpPr>
              <p:cNvPr id="170" name="Rounded Rectangle 169">
                <a:extLst>
                  <a:ext uri="{FF2B5EF4-FFF2-40B4-BE49-F238E27FC236}">
                    <a16:creationId xmlns="" xmlns:a16="http://schemas.microsoft.com/office/drawing/2014/main" id="{F72C446C-DE49-3F44-8E5C-42FDC40F41AE}"/>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71" name="Straight Connector 170">
                <a:extLst>
                  <a:ext uri="{FF2B5EF4-FFF2-40B4-BE49-F238E27FC236}">
                    <a16:creationId xmlns="" xmlns:a16="http://schemas.microsoft.com/office/drawing/2014/main" id="{E0565797-E6C7-004A-BFFC-D03B04FD0491}"/>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9" name="TextBox 168">
              <a:extLst>
                <a:ext uri="{FF2B5EF4-FFF2-40B4-BE49-F238E27FC236}">
                  <a16:creationId xmlns="" xmlns:a16="http://schemas.microsoft.com/office/drawing/2014/main" id="{7C52B27A-F69A-1346-B414-9C41C656668C}"/>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172" name="TextBox 171">
            <a:extLst>
              <a:ext uri="{FF2B5EF4-FFF2-40B4-BE49-F238E27FC236}">
                <a16:creationId xmlns="" xmlns:a16="http://schemas.microsoft.com/office/drawing/2014/main" id="{62CD4916-2D12-8E4B-9AE3-8167FF8AC7CE}"/>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173" name="Folded Corner 172">
            <a:extLst>
              <a:ext uri="{FF2B5EF4-FFF2-40B4-BE49-F238E27FC236}">
                <a16:creationId xmlns="" xmlns:a16="http://schemas.microsoft.com/office/drawing/2014/main" id="{2944459A-6039-224D-851A-E1825141C759}"/>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174" name="Rounded Rectangle 173">
            <a:extLst>
              <a:ext uri="{FF2B5EF4-FFF2-40B4-BE49-F238E27FC236}">
                <a16:creationId xmlns="" xmlns:a16="http://schemas.microsoft.com/office/drawing/2014/main" id="{6A621051-7E6B-924B-90AC-B495D7499B9F}"/>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175" name="Rounded Rectangle 174">
            <a:extLst>
              <a:ext uri="{FF2B5EF4-FFF2-40B4-BE49-F238E27FC236}">
                <a16:creationId xmlns="" xmlns:a16="http://schemas.microsoft.com/office/drawing/2014/main" id="{CD134229-1644-0249-B557-CE629783C28E}"/>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176" name="Rounded Rectangle 175">
            <a:extLst>
              <a:ext uri="{FF2B5EF4-FFF2-40B4-BE49-F238E27FC236}">
                <a16:creationId xmlns="" xmlns:a16="http://schemas.microsoft.com/office/drawing/2014/main" id="{A65A53A4-2C21-7548-BDC6-3DDCCDE434A1}"/>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77" name="Rounded Rectangle 176">
            <a:extLst>
              <a:ext uri="{FF2B5EF4-FFF2-40B4-BE49-F238E27FC236}">
                <a16:creationId xmlns="" xmlns:a16="http://schemas.microsoft.com/office/drawing/2014/main" id="{87B4D89B-0FFC-6A4F-8CB1-A27BB0533393}"/>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78" name="Rounded Rectangle 177">
            <a:extLst>
              <a:ext uri="{FF2B5EF4-FFF2-40B4-BE49-F238E27FC236}">
                <a16:creationId xmlns="" xmlns:a16="http://schemas.microsoft.com/office/drawing/2014/main" id="{5004B1DB-DD57-D94E-9105-9CE0F27A98AF}"/>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79" name="Rounded Rectangle 178">
            <a:extLst>
              <a:ext uri="{FF2B5EF4-FFF2-40B4-BE49-F238E27FC236}">
                <a16:creationId xmlns="" xmlns:a16="http://schemas.microsoft.com/office/drawing/2014/main" id="{F76FE814-C19C-C145-9328-6DB706902418}"/>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0" name="Rounded Rectangle 179">
            <a:extLst>
              <a:ext uri="{FF2B5EF4-FFF2-40B4-BE49-F238E27FC236}">
                <a16:creationId xmlns="" xmlns:a16="http://schemas.microsoft.com/office/drawing/2014/main" id="{0AC30A13-C63A-CB4D-9DEE-B458219B49A3}"/>
              </a:ext>
            </a:extLst>
          </p:cNvPr>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1" name="Rounded Rectangle 180">
            <a:extLst>
              <a:ext uri="{FF2B5EF4-FFF2-40B4-BE49-F238E27FC236}">
                <a16:creationId xmlns="" xmlns:a16="http://schemas.microsoft.com/office/drawing/2014/main" id="{6747BEB7-56B1-254B-A322-9FBB147A9A40}"/>
              </a:ext>
            </a:extLst>
          </p:cNvPr>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2" name="Rounded Rectangle 181">
            <a:extLst>
              <a:ext uri="{FF2B5EF4-FFF2-40B4-BE49-F238E27FC236}">
                <a16:creationId xmlns="" xmlns:a16="http://schemas.microsoft.com/office/drawing/2014/main" id="{8BCD9F72-0194-8547-A01D-900DE6957261}"/>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3" name="Rounded Rectangle 182">
            <a:extLst>
              <a:ext uri="{FF2B5EF4-FFF2-40B4-BE49-F238E27FC236}">
                <a16:creationId xmlns="" xmlns:a16="http://schemas.microsoft.com/office/drawing/2014/main" id="{3090FBA2-C62F-004D-B6CF-6522F538F267}"/>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11" name="Group 210">
            <a:extLst>
              <a:ext uri="{FF2B5EF4-FFF2-40B4-BE49-F238E27FC236}">
                <a16:creationId xmlns="" xmlns:a16="http://schemas.microsoft.com/office/drawing/2014/main" id="{D45BC695-D18B-2240-9FB1-B788D2EE58F7}"/>
              </a:ext>
            </a:extLst>
          </p:cNvPr>
          <p:cNvGrpSpPr/>
          <p:nvPr/>
        </p:nvGrpSpPr>
        <p:grpSpPr>
          <a:xfrm>
            <a:off x="5117741" y="3098801"/>
            <a:ext cx="1874376" cy="1798007"/>
            <a:chOff x="3767821" y="2964559"/>
            <a:chExt cx="1405782" cy="1348505"/>
          </a:xfrm>
        </p:grpSpPr>
        <p:sp>
          <p:nvSpPr>
            <p:cNvPr id="212" name="Rounded Rectangle 211">
              <a:extLst>
                <a:ext uri="{FF2B5EF4-FFF2-40B4-BE49-F238E27FC236}">
                  <a16:creationId xmlns="" xmlns:a16="http://schemas.microsoft.com/office/drawing/2014/main" id="{89F1EE47-A6A0-9244-AE16-E59928734DEF}"/>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13" name="Rounded Rectangle 212">
              <a:extLst>
                <a:ext uri="{FF2B5EF4-FFF2-40B4-BE49-F238E27FC236}">
                  <a16:creationId xmlns="" xmlns:a16="http://schemas.microsoft.com/office/drawing/2014/main" id="{A033DC4A-9C80-7B43-9AAA-077B0EB10DC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14" name="Straight Connector 213">
              <a:extLst>
                <a:ext uri="{FF2B5EF4-FFF2-40B4-BE49-F238E27FC236}">
                  <a16:creationId xmlns="" xmlns:a16="http://schemas.microsoft.com/office/drawing/2014/main" id="{A3284AC1-F227-0C46-A2B2-BF2A87D6BA56}"/>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 xmlns:a16="http://schemas.microsoft.com/office/drawing/2014/main" id="{BCEEB5B5-41A1-8042-B5EE-592F34B80007}"/>
                </a:ext>
              </a:extLst>
            </p:cNvPr>
            <p:cNvCxnSpPr>
              <a:cxnSpLocks/>
              <a:endCxn id="212"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 xmlns:a16="http://schemas.microsoft.com/office/drawing/2014/main" id="{A9A47412-3E75-E94A-9971-00F42C46B265}"/>
                </a:ext>
              </a:extLst>
            </p:cNvPr>
            <p:cNvCxnSpPr>
              <a:cxnSpLocks/>
              <a:endCxn id="217"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7" name="Rounded Rectangle 216">
              <a:extLst>
                <a:ext uri="{FF2B5EF4-FFF2-40B4-BE49-F238E27FC236}">
                  <a16:creationId xmlns="" xmlns:a16="http://schemas.microsoft.com/office/drawing/2014/main" id="{A27BD43D-E18D-434B-B92C-9525B78BA515}"/>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18" name="TextBox 217">
            <a:extLst>
              <a:ext uri="{FF2B5EF4-FFF2-40B4-BE49-F238E27FC236}">
                <a16:creationId xmlns="" xmlns:a16="http://schemas.microsoft.com/office/drawing/2014/main" id="{263D2D6F-0E69-A64A-91E1-B85D727E3D14}"/>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19" name="TextBox 218">
            <a:extLst>
              <a:ext uri="{FF2B5EF4-FFF2-40B4-BE49-F238E27FC236}">
                <a16:creationId xmlns="" xmlns:a16="http://schemas.microsoft.com/office/drawing/2014/main" id="{90BAA025-1C5D-C047-BC96-034431997198}"/>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20" name="TextBox 219">
            <a:extLst>
              <a:ext uri="{FF2B5EF4-FFF2-40B4-BE49-F238E27FC236}">
                <a16:creationId xmlns="" xmlns:a16="http://schemas.microsoft.com/office/drawing/2014/main" id="{060AB842-E7C2-6845-A9C8-E71A281CA1EF}"/>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221" name="TextBox 220">
            <a:extLst>
              <a:ext uri="{FF2B5EF4-FFF2-40B4-BE49-F238E27FC236}">
                <a16:creationId xmlns="" xmlns:a16="http://schemas.microsoft.com/office/drawing/2014/main" id="{8F287CF8-1E28-1D47-9DB6-E8FF4C72D51A}"/>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pic>
        <p:nvPicPr>
          <p:cNvPr id="222" name="Picture 8" descr="mage result for red cog icon svg">
            <a:extLst>
              <a:ext uri="{FF2B5EF4-FFF2-40B4-BE49-F238E27FC236}">
                <a16:creationId xmlns="" xmlns:a16="http://schemas.microsoft.com/office/drawing/2014/main" id="{EA82689A-7C7E-0144-8DB2-CD0428A8334F}"/>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3265880" y="1473637"/>
            <a:ext cx="346600" cy="495144"/>
          </a:xfrm>
          <a:prstGeom prst="rect">
            <a:avLst/>
          </a:prstGeom>
          <a:noFill/>
          <a:extLst/>
        </p:spPr>
      </p:pic>
      <p:pic>
        <p:nvPicPr>
          <p:cNvPr id="223" name="Picture 8" descr="mage result for red cog icon svg">
            <a:extLst>
              <a:ext uri="{FF2B5EF4-FFF2-40B4-BE49-F238E27FC236}">
                <a16:creationId xmlns="" xmlns:a16="http://schemas.microsoft.com/office/drawing/2014/main" id="{7B566E13-EFE5-2E45-9019-1E79CA74CEF2}"/>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3265880" y="2841251"/>
            <a:ext cx="346600" cy="495144"/>
          </a:xfrm>
          <a:prstGeom prst="rect">
            <a:avLst/>
          </a:prstGeom>
          <a:noFill/>
          <a:extLst/>
        </p:spPr>
      </p:pic>
      <p:pic>
        <p:nvPicPr>
          <p:cNvPr id="224" name="Picture 8" descr="mage result for red cog icon svg">
            <a:extLst>
              <a:ext uri="{FF2B5EF4-FFF2-40B4-BE49-F238E27FC236}">
                <a16:creationId xmlns="" xmlns:a16="http://schemas.microsoft.com/office/drawing/2014/main" id="{D9BE8D63-A8BC-1440-BDEE-60950A3EA9BC}"/>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3265880" y="4208864"/>
            <a:ext cx="346600" cy="495144"/>
          </a:xfrm>
          <a:prstGeom prst="rect">
            <a:avLst/>
          </a:prstGeom>
          <a:noFill/>
          <a:extLst/>
        </p:spPr>
      </p:pic>
      <p:grpSp>
        <p:nvGrpSpPr>
          <p:cNvPr id="225" name="Group 224">
            <a:extLst>
              <a:ext uri="{FF2B5EF4-FFF2-40B4-BE49-F238E27FC236}">
                <a16:creationId xmlns="" xmlns:a16="http://schemas.microsoft.com/office/drawing/2014/main" id="{35989785-B68B-3943-9B53-5E73696222F8}"/>
              </a:ext>
            </a:extLst>
          </p:cNvPr>
          <p:cNvGrpSpPr/>
          <p:nvPr/>
        </p:nvGrpSpPr>
        <p:grpSpPr>
          <a:xfrm>
            <a:off x="2757763" y="5081255"/>
            <a:ext cx="487635" cy="120007"/>
            <a:chOff x="2068322" y="3810941"/>
            <a:chExt cx="365726" cy="90005"/>
          </a:xfrm>
        </p:grpSpPr>
        <p:sp>
          <p:nvSpPr>
            <p:cNvPr id="226" name="Rectangle 225">
              <a:extLst>
                <a:ext uri="{FF2B5EF4-FFF2-40B4-BE49-F238E27FC236}">
                  <a16:creationId xmlns="" xmlns:a16="http://schemas.microsoft.com/office/drawing/2014/main" id="{9D6E7B42-895B-4240-A21A-06D8D6421EC1}"/>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27" name="Rectangle 226">
              <a:extLst>
                <a:ext uri="{FF2B5EF4-FFF2-40B4-BE49-F238E27FC236}">
                  <a16:creationId xmlns="" xmlns:a16="http://schemas.microsoft.com/office/drawing/2014/main" id="{45880EA9-A5FF-6A46-95D3-48B6EA14E3D9}"/>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28" name="Rectangle 227">
              <a:extLst>
                <a:ext uri="{FF2B5EF4-FFF2-40B4-BE49-F238E27FC236}">
                  <a16:creationId xmlns="" xmlns:a16="http://schemas.microsoft.com/office/drawing/2014/main" id="{8D580988-7C04-B443-A46F-62EE7FB6E7C6}"/>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29" name="Straight Connector 228">
              <a:extLst>
                <a:ext uri="{FF2B5EF4-FFF2-40B4-BE49-F238E27FC236}">
                  <a16:creationId xmlns="" xmlns:a16="http://schemas.microsoft.com/office/drawing/2014/main" id="{F4EFA351-1669-8C4C-9B6D-0A5535BDEEAA}"/>
                </a:ext>
              </a:extLst>
            </p:cNvPr>
            <p:cNvCxnSpPr>
              <a:cxnSpLocks/>
              <a:stCxn id="226" idx="3"/>
              <a:endCxn id="228"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30" name="Group 229">
            <a:extLst>
              <a:ext uri="{FF2B5EF4-FFF2-40B4-BE49-F238E27FC236}">
                <a16:creationId xmlns="" xmlns:a16="http://schemas.microsoft.com/office/drawing/2014/main" id="{BC132983-F00C-804E-92EC-B5EEA83AA1A4}"/>
              </a:ext>
            </a:extLst>
          </p:cNvPr>
          <p:cNvGrpSpPr/>
          <p:nvPr/>
        </p:nvGrpSpPr>
        <p:grpSpPr>
          <a:xfrm>
            <a:off x="2765229" y="3720689"/>
            <a:ext cx="487635" cy="120007"/>
            <a:chOff x="2068322" y="3810941"/>
            <a:chExt cx="365726" cy="90005"/>
          </a:xfrm>
        </p:grpSpPr>
        <p:sp>
          <p:nvSpPr>
            <p:cNvPr id="237" name="Rectangle 236">
              <a:extLst>
                <a:ext uri="{FF2B5EF4-FFF2-40B4-BE49-F238E27FC236}">
                  <a16:creationId xmlns="" xmlns:a16="http://schemas.microsoft.com/office/drawing/2014/main" id="{47925029-74A6-AA49-BFCC-A831F850C3C4}"/>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8" name="Rectangle 237">
              <a:extLst>
                <a:ext uri="{FF2B5EF4-FFF2-40B4-BE49-F238E27FC236}">
                  <a16:creationId xmlns="" xmlns:a16="http://schemas.microsoft.com/office/drawing/2014/main" id="{E4D0DAAE-7EEE-EC40-9562-7F16A26FC747}"/>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9" name="Rectangle 238">
              <a:extLst>
                <a:ext uri="{FF2B5EF4-FFF2-40B4-BE49-F238E27FC236}">
                  <a16:creationId xmlns="" xmlns:a16="http://schemas.microsoft.com/office/drawing/2014/main" id="{A9C03FBA-D427-444B-AD17-6153F7A2146C}"/>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0" name="Straight Connector 239">
              <a:extLst>
                <a:ext uri="{FF2B5EF4-FFF2-40B4-BE49-F238E27FC236}">
                  <a16:creationId xmlns="" xmlns:a16="http://schemas.microsoft.com/office/drawing/2014/main" id="{12AFC3CB-FC58-5143-8C56-65D257EB0200}"/>
                </a:ext>
              </a:extLst>
            </p:cNvPr>
            <p:cNvCxnSpPr>
              <a:cxnSpLocks/>
              <a:stCxn id="237" idx="3"/>
              <a:endCxn id="239"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1" name="Group 240">
            <a:extLst>
              <a:ext uri="{FF2B5EF4-FFF2-40B4-BE49-F238E27FC236}">
                <a16:creationId xmlns="" xmlns:a16="http://schemas.microsoft.com/office/drawing/2014/main" id="{758E8D23-3D52-6B47-8064-CE874E5B9822}"/>
              </a:ext>
            </a:extLst>
          </p:cNvPr>
          <p:cNvGrpSpPr/>
          <p:nvPr/>
        </p:nvGrpSpPr>
        <p:grpSpPr>
          <a:xfrm>
            <a:off x="2765229" y="2330955"/>
            <a:ext cx="487635" cy="120007"/>
            <a:chOff x="2068322" y="3810941"/>
            <a:chExt cx="365726" cy="90005"/>
          </a:xfrm>
        </p:grpSpPr>
        <p:sp>
          <p:nvSpPr>
            <p:cNvPr id="242" name="Rectangle 241">
              <a:extLst>
                <a:ext uri="{FF2B5EF4-FFF2-40B4-BE49-F238E27FC236}">
                  <a16:creationId xmlns="" xmlns:a16="http://schemas.microsoft.com/office/drawing/2014/main" id="{3050E6CC-48A7-FB4B-A609-F880D36F7224}"/>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3" name="Rectangle 242">
              <a:extLst>
                <a:ext uri="{FF2B5EF4-FFF2-40B4-BE49-F238E27FC236}">
                  <a16:creationId xmlns="" xmlns:a16="http://schemas.microsoft.com/office/drawing/2014/main" id="{8D593359-480A-9740-B106-9F19D6427B16}"/>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4" name="Rectangle 243">
              <a:extLst>
                <a:ext uri="{FF2B5EF4-FFF2-40B4-BE49-F238E27FC236}">
                  <a16:creationId xmlns="" xmlns:a16="http://schemas.microsoft.com/office/drawing/2014/main" id="{7C681E12-546A-6F40-91E0-9E9FADF3FEB9}"/>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5" name="Straight Connector 244">
              <a:extLst>
                <a:ext uri="{FF2B5EF4-FFF2-40B4-BE49-F238E27FC236}">
                  <a16:creationId xmlns="" xmlns:a16="http://schemas.microsoft.com/office/drawing/2014/main" id="{CBCFAB9C-DAF3-AB4C-A62A-59B16C141806}"/>
                </a:ext>
              </a:extLst>
            </p:cNvPr>
            <p:cNvCxnSpPr>
              <a:cxnSpLocks/>
              <a:stCxn id="242" idx="3"/>
              <a:endCxn id="244"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6" name="Group 245">
            <a:extLst>
              <a:ext uri="{FF2B5EF4-FFF2-40B4-BE49-F238E27FC236}">
                <a16:creationId xmlns="" xmlns:a16="http://schemas.microsoft.com/office/drawing/2014/main" id="{EAC2DCF3-03A8-FE4D-8B6C-32B87F513728}"/>
              </a:ext>
            </a:extLst>
          </p:cNvPr>
          <p:cNvGrpSpPr/>
          <p:nvPr/>
        </p:nvGrpSpPr>
        <p:grpSpPr>
          <a:xfrm>
            <a:off x="4581640" y="2326826"/>
            <a:ext cx="487635" cy="120007"/>
            <a:chOff x="2068322" y="3810941"/>
            <a:chExt cx="365726" cy="90005"/>
          </a:xfrm>
        </p:grpSpPr>
        <p:sp>
          <p:nvSpPr>
            <p:cNvPr id="247" name="Rectangle 246">
              <a:extLst>
                <a:ext uri="{FF2B5EF4-FFF2-40B4-BE49-F238E27FC236}">
                  <a16:creationId xmlns="" xmlns:a16="http://schemas.microsoft.com/office/drawing/2014/main" id="{ADE1BC93-D23E-DF44-ADE0-67C715E25427}"/>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8" name="Rectangle 247">
              <a:extLst>
                <a:ext uri="{FF2B5EF4-FFF2-40B4-BE49-F238E27FC236}">
                  <a16:creationId xmlns="" xmlns:a16="http://schemas.microsoft.com/office/drawing/2014/main" id="{691A6B92-43B4-F14F-9611-C390B2B25323}"/>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9" name="Rectangle 248">
              <a:extLst>
                <a:ext uri="{FF2B5EF4-FFF2-40B4-BE49-F238E27FC236}">
                  <a16:creationId xmlns="" xmlns:a16="http://schemas.microsoft.com/office/drawing/2014/main" id="{4478A4F1-68A7-794D-B2BA-D69A3A6A0FBB}"/>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50" name="Straight Connector 249">
              <a:extLst>
                <a:ext uri="{FF2B5EF4-FFF2-40B4-BE49-F238E27FC236}">
                  <a16:creationId xmlns="" xmlns:a16="http://schemas.microsoft.com/office/drawing/2014/main" id="{0A8649D3-BFBA-1944-84AF-72DB0B7B86B3}"/>
                </a:ext>
              </a:extLst>
            </p:cNvPr>
            <p:cNvCxnSpPr>
              <a:cxnSpLocks/>
              <a:stCxn id="247" idx="3"/>
              <a:endCxn id="249"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51" name="Group 250">
            <a:extLst>
              <a:ext uri="{FF2B5EF4-FFF2-40B4-BE49-F238E27FC236}">
                <a16:creationId xmlns="" xmlns:a16="http://schemas.microsoft.com/office/drawing/2014/main" id="{5F5E144E-DC99-2F42-950A-1F20386B7E16}"/>
              </a:ext>
            </a:extLst>
          </p:cNvPr>
          <p:cNvGrpSpPr/>
          <p:nvPr/>
        </p:nvGrpSpPr>
        <p:grpSpPr>
          <a:xfrm>
            <a:off x="6347959" y="2330955"/>
            <a:ext cx="487635" cy="120007"/>
            <a:chOff x="2068322" y="3810941"/>
            <a:chExt cx="365726" cy="90005"/>
          </a:xfrm>
        </p:grpSpPr>
        <p:sp>
          <p:nvSpPr>
            <p:cNvPr id="252" name="Rectangle 251">
              <a:extLst>
                <a:ext uri="{FF2B5EF4-FFF2-40B4-BE49-F238E27FC236}">
                  <a16:creationId xmlns="" xmlns:a16="http://schemas.microsoft.com/office/drawing/2014/main" id="{5010B8F9-F35D-D849-9F42-DACAD71599F7}"/>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3" name="Rectangle 252">
              <a:extLst>
                <a:ext uri="{FF2B5EF4-FFF2-40B4-BE49-F238E27FC236}">
                  <a16:creationId xmlns="" xmlns:a16="http://schemas.microsoft.com/office/drawing/2014/main" id="{DA483A5B-E66E-274A-9650-FB7EF7997193}"/>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4" name="Rectangle 253">
              <a:extLst>
                <a:ext uri="{FF2B5EF4-FFF2-40B4-BE49-F238E27FC236}">
                  <a16:creationId xmlns="" xmlns:a16="http://schemas.microsoft.com/office/drawing/2014/main" id="{DAD6D244-8F76-904E-AC86-0BC230E08E7D}"/>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55" name="Straight Connector 254">
              <a:extLst>
                <a:ext uri="{FF2B5EF4-FFF2-40B4-BE49-F238E27FC236}">
                  <a16:creationId xmlns="" xmlns:a16="http://schemas.microsoft.com/office/drawing/2014/main" id="{F099F903-6D02-794F-8457-708BDF3E6060}"/>
                </a:ext>
              </a:extLst>
            </p:cNvPr>
            <p:cNvCxnSpPr>
              <a:cxnSpLocks/>
              <a:stCxn id="252" idx="3"/>
              <a:endCxn id="254"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88" name="TextBox 87">
            <a:extLst>
              <a:ext uri="{FF2B5EF4-FFF2-40B4-BE49-F238E27FC236}">
                <a16:creationId xmlns="" xmlns:a16="http://schemas.microsoft.com/office/drawing/2014/main" id="{94C77C6D-2892-42CC-97FE-AB3C4FD01C7B}"/>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89" name="Table 88">
            <a:extLst>
              <a:ext uri="{FF2B5EF4-FFF2-40B4-BE49-F238E27FC236}">
                <a16:creationId xmlns="" xmlns:a16="http://schemas.microsoft.com/office/drawing/2014/main" id="{208D25CC-3E21-4111-84C5-A6FE48842E88}"/>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90" name="Rounded Rectangle 93">
            <a:extLst>
              <a:ext uri="{FF2B5EF4-FFF2-40B4-BE49-F238E27FC236}">
                <a16:creationId xmlns="" xmlns:a16="http://schemas.microsoft.com/office/drawing/2014/main" id="{B58E83FF-8055-4D37-933B-74D8010B121F}"/>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91" name="Rounded Rectangle 96">
            <a:extLst>
              <a:ext uri="{FF2B5EF4-FFF2-40B4-BE49-F238E27FC236}">
                <a16:creationId xmlns="" xmlns:a16="http://schemas.microsoft.com/office/drawing/2014/main" id="{BC9A3AF7-5E09-483D-9550-33192BE426B6}"/>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92" name="Rounded Rectangle 99">
            <a:extLst>
              <a:ext uri="{FF2B5EF4-FFF2-40B4-BE49-F238E27FC236}">
                <a16:creationId xmlns="" xmlns:a16="http://schemas.microsoft.com/office/drawing/2014/main" id="{6164EA57-A489-4B03-B841-FDC22A3EF28C}"/>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3" name="Rounded Rectangle 102">
            <a:extLst>
              <a:ext uri="{FF2B5EF4-FFF2-40B4-BE49-F238E27FC236}">
                <a16:creationId xmlns="" xmlns:a16="http://schemas.microsoft.com/office/drawing/2014/main" id="{E86DF8BA-F1C2-446C-B0EB-3E6A042D269A}"/>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4" name="Folded Corner 103">
            <a:extLst>
              <a:ext uri="{FF2B5EF4-FFF2-40B4-BE49-F238E27FC236}">
                <a16:creationId xmlns="" xmlns:a16="http://schemas.microsoft.com/office/drawing/2014/main" id="{38CF6349-1793-4693-9F6F-510090A0E6BD}"/>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95" name="Straight Connector 94">
            <a:extLst>
              <a:ext uri="{FF2B5EF4-FFF2-40B4-BE49-F238E27FC236}">
                <a16:creationId xmlns="" xmlns:a16="http://schemas.microsoft.com/office/drawing/2014/main" id="{614ED7D1-187B-4BA1-A5EC-F5EE7C4F0A1A}"/>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6" name="Rounded Rectangle 105">
            <a:extLst>
              <a:ext uri="{FF2B5EF4-FFF2-40B4-BE49-F238E27FC236}">
                <a16:creationId xmlns="" xmlns:a16="http://schemas.microsoft.com/office/drawing/2014/main" id="{601B692A-207E-4E7E-949A-804095C888CC}"/>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97" name="Group 96">
            <a:extLst>
              <a:ext uri="{FF2B5EF4-FFF2-40B4-BE49-F238E27FC236}">
                <a16:creationId xmlns="" xmlns:a16="http://schemas.microsoft.com/office/drawing/2014/main" id="{78822ADB-72F5-4768-B29E-046E9AB19FA5}"/>
              </a:ext>
            </a:extLst>
          </p:cNvPr>
          <p:cNvGrpSpPr/>
          <p:nvPr/>
        </p:nvGrpSpPr>
        <p:grpSpPr>
          <a:xfrm>
            <a:off x="9821069" y="4896711"/>
            <a:ext cx="491851" cy="124861"/>
            <a:chOff x="2259061" y="4546968"/>
            <a:chExt cx="576021" cy="152408"/>
          </a:xfrm>
        </p:grpSpPr>
        <p:sp>
          <p:nvSpPr>
            <p:cNvPr id="98" name="Rectangle 97">
              <a:extLst>
                <a:ext uri="{FF2B5EF4-FFF2-40B4-BE49-F238E27FC236}">
                  <a16:creationId xmlns="" xmlns:a16="http://schemas.microsoft.com/office/drawing/2014/main" id="{58892C06-E151-40A1-8220-12C1C6B75724}"/>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99" name="Rectangle 98">
              <a:extLst>
                <a:ext uri="{FF2B5EF4-FFF2-40B4-BE49-F238E27FC236}">
                  <a16:creationId xmlns="" xmlns:a16="http://schemas.microsoft.com/office/drawing/2014/main" id="{28E4B5D4-EAD4-43F4-8493-D19114806BE2}"/>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0" name="Rectangle 99">
              <a:extLst>
                <a:ext uri="{FF2B5EF4-FFF2-40B4-BE49-F238E27FC236}">
                  <a16:creationId xmlns="" xmlns:a16="http://schemas.microsoft.com/office/drawing/2014/main" id="{98420A63-BDA2-4A69-B29D-F8AAA06813F0}"/>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01" name="Straight Connector 100">
              <a:extLst>
                <a:ext uri="{FF2B5EF4-FFF2-40B4-BE49-F238E27FC236}">
                  <a16:creationId xmlns="" xmlns:a16="http://schemas.microsoft.com/office/drawing/2014/main" id="{AB66AD00-FD40-4C48-9A20-C8264CD49603}"/>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41474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latin typeface="+mn-lt"/>
              </a:rPr>
              <a:t>Sample transaction: Step 3/7 – Proposal Response</a:t>
            </a:r>
          </a:p>
        </p:txBody>
      </p:sp>
      <p:sp>
        <p:nvSpPr>
          <p:cNvPr id="19" name="TextBox 18"/>
          <p:cNvSpPr txBox="1"/>
          <p:nvPr/>
        </p:nvSpPr>
        <p:spPr>
          <a:xfrm>
            <a:off x="7527290" y="1158008"/>
            <a:ext cx="4664711" cy="3139321"/>
          </a:xfrm>
          <a:prstGeom prst="rect">
            <a:avLst/>
          </a:prstGeom>
          <a:noFill/>
        </p:spPr>
        <p:txBody>
          <a:bodyPr wrap="square" rtlCol="0">
            <a:spAutoFit/>
          </a:bodyPr>
          <a:lstStyle/>
          <a:p>
            <a:pPr algn="ctr"/>
            <a:r>
              <a:rPr lang="en-US" dirty="0">
                <a:solidFill>
                  <a:srgbClr val="FF0000"/>
                </a:solidFill>
              </a:rPr>
              <a:t>Application receives responses</a:t>
            </a:r>
          </a:p>
          <a:p>
            <a:pPr marL="457189" indent="-457189">
              <a:buAutoNum type="arabicPeriod"/>
            </a:pPr>
            <a:endParaRPr lang="en-US" dirty="0"/>
          </a:p>
          <a:p>
            <a:pPr marL="304792" indent="-4233"/>
            <a:r>
              <a:rPr lang="en-US" dirty="0"/>
              <a:t>RW sets are asynchronously returned to application</a:t>
            </a:r>
          </a:p>
          <a:p>
            <a:pPr marL="304792" indent="-4233"/>
            <a:endParaRPr lang="en-US" dirty="0"/>
          </a:p>
          <a:p>
            <a:pPr marL="304792" indent="-4233"/>
            <a:r>
              <a:rPr lang="en-US" dirty="0"/>
              <a:t>The RW sets are signed by each endorser, and also includes each record version number</a:t>
            </a:r>
          </a:p>
          <a:p>
            <a:pPr marL="304792" indent="-4233"/>
            <a:endParaRPr lang="en-US" dirty="0"/>
          </a:p>
          <a:p>
            <a:pPr marL="304792" indent="-4233"/>
            <a:r>
              <a:rPr lang="en-US" dirty="0"/>
              <a:t>(This information will be checked much later in the consensus process)</a:t>
            </a:r>
          </a:p>
        </p:txBody>
      </p:sp>
      <p:sp>
        <p:nvSpPr>
          <p:cNvPr id="150" name="Rounded Rectangle 149">
            <a:extLst>
              <a:ext uri="{FF2B5EF4-FFF2-40B4-BE49-F238E27FC236}">
                <a16:creationId xmlns="" xmlns:a16="http://schemas.microsoft.com/office/drawing/2014/main" id="{76DE56BA-58AA-E64F-A098-5D5655F2E73B}"/>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 xmlns:a16="http://schemas.microsoft.com/office/drawing/2014/main" id="{9FF39542-7FCC-A847-9E12-32DF91D675D1}"/>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ounded Rectangle 151">
            <a:extLst>
              <a:ext uri="{FF2B5EF4-FFF2-40B4-BE49-F238E27FC236}">
                <a16:creationId xmlns="" xmlns:a16="http://schemas.microsoft.com/office/drawing/2014/main" id="{D4BA0D6E-A660-B346-8805-49F92017732E}"/>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ounded Rectangle 152">
            <a:extLst>
              <a:ext uri="{FF2B5EF4-FFF2-40B4-BE49-F238E27FC236}">
                <a16:creationId xmlns="" xmlns:a16="http://schemas.microsoft.com/office/drawing/2014/main" id="{0A6DE65A-B000-BF45-B936-E7AC74247EB0}"/>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ounded Rectangle 153">
            <a:extLst>
              <a:ext uri="{FF2B5EF4-FFF2-40B4-BE49-F238E27FC236}">
                <a16:creationId xmlns="" xmlns:a16="http://schemas.microsoft.com/office/drawing/2014/main" id="{8A6CC5B5-5120-9449-9CE0-307C0B355B61}"/>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154">
            <a:extLst>
              <a:ext uri="{FF2B5EF4-FFF2-40B4-BE49-F238E27FC236}">
                <a16:creationId xmlns="" xmlns:a16="http://schemas.microsoft.com/office/drawing/2014/main" id="{6336F280-02A5-134E-91F9-23B70BF76AF6}"/>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19EA3BA-1F91-314E-B2EC-D74CF8965181}"/>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0869029E-A7CF-BE46-A500-ACB4EB21B50C}"/>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523F9C3B-057F-344F-AEB2-4AFD520E0A3F}"/>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58">
            <a:extLst>
              <a:ext uri="{FF2B5EF4-FFF2-40B4-BE49-F238E27FC236}">
                <a16:creationId xmlns="" xmlns:a16="http://schemas.microsoft.com/office/drawing/2014/main" id="{E5B000D5-2D3E-854F-A37F-CA9AA0B56327}"/>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60" name="Rounded Rectangle 159">
            <a:extLst>
              <a:ext uri="{FF2B5EF4-FFF2-40B4-BE49-F238E27FC236}">
                <a16:creationId xmlns="" xmlns:a16="http://schemas.microsoft.com/office/drawing/2014/main" id="{B09394C9-6F80-FD4C-B26C-66B23FCC74E2}"/>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61" name="Rounded Rectangle 160">
            <a:extLst>
              <a:ext uri="{FF2B5EF4-FFF2-40B4-BE49-F238E27FC236}">
                <a16:creationId xmlns="" xmlns:a16="http://schemas.microsoft.com/office/drawing/2014/main" id="{3830EBB4-BCBF-274B-8A6B-687E940D3684}"/>
              </a:ext>
            </a:extLst>
          </p:cNvPr>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cxnSp>
        <p:nvCxnSpPr>
          <p:cNvPr id="162" name="Straight Arrow Connector 161">
            <a:extLst>
              <a:ext uri="{FF2B5EF4-FFF2-40B4-BE49-F238E27FC236}">
                <a16:creationId xmlns="" xmlns:a16="http://schemas.microsoft.com/office/drawing/2014/main" id="{A57AA5C7-9BCF-D046-9057-9AFC01E00694}"/>
              </a:ext>
            </a:extLst>
          </p:cNvPr>
          <p:cNvCxnSpPr>
            <a:cxnSpLocks/>
            <a:endCxn id="159" idx="1"/>
          </p:cNvCxnSpPr>
          <p:nvPr/>
        </p:nvCxnSpPr>
        <p:spPr>
          <a:xfrm flipV="1">
            <a:off x="1259579" y="1863504"/>
            <a:ext cx="1545131" cy="1235297"/>
          </a:xfrm>
          <a:prstGeom prst="straightConnector1">
            <a:avLst/>
          </a:prstGeom>
          <a:ln w="190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 xmlns:a16="http://schemas.microsoft.com/office/drawing/2014/main" id="{44AD5FDC-B0D0-9845-9907-EA79A8B54677}"/>
              </a:ext>
            </a:extLst>
          </p:cNvPr>
          <p:cNvCxnSpPr>
            <a:stCxn id="169" idx="3"/>
            <a:endCxn id="160" idx="1"/>
          </p:cNvCxnSpPr>
          <p:nvPr/>
        </p:nvCxnSpPr>
        <p:spPr>
          <a:xfrm>
            <a:off x="1259579" y="3240435"/>
            <a:ext cx="1545131" cy="1415"/>
          </a:xfrm>
          <a:prstGeom prst="straightConnector1">
            <a:avLst/>
          </a:prstGeom>
          <a:ln w="190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 xmlns:a16="http://schemas.microsoft.com/office/drawing/2014/main" id="{7D4B4B50-6BB0-0D46-9265-B65DF38E77C1}"/>
              </a:ext>
            </a:extLst>
          </p:cNvPr>
          <p:cNvCxnSpPr>
            <a:cxnSpLocks/>
            <a:endCxn id="161" idx="1"/>
          </p:cNvCxnSpPr>
          <p:nvPr/>
        </p:nvCxnSpPr>
        <p:spPr>
          <a:xfrm>
            <a:off x="1259579" y="3469871"/>
            <a:ext cx="1545131" cy="1122928"/>
          </a:xfrm>
          <a:prstGeom prst="straightConnector1">
            <a:avLst/>
          </a:prstGeom>
          <a:ln w="190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 xmlns:a16="http://schemas.microsoft.com/office/drawing/2014/main" id="{B938A1EE-6950-6B47-A8EF-39F77CE8E3CF}"/>
              </a:ext>
            </a:extLst>
          </p:cNvPr>
          <p:cNvGrpSpPr/>
          <p:nvPr/>
        </p:nvGrpSpPr>
        <p:grpSpPr>
          <a:xfrm>
            <a:off x="0" y="2700793"/>
            <a:ext cx="1259579" cy="1079283"/>
            <a:chOff x="0" y="2025595"/>
            <a:chExt cx="944684" cy="809462"/>
          </a:xfrm>
        </p:grpSpPr>
        <p:sp>
          <p:nvSpPr>
            <p:cNvPr id="166" name="Rectangle 165">
              <a:extLst>
                <a:ext uri="{FF2B5EF4-FFF2-40B4-BE49-F238E27FC236}">
                  <a16:creationId xmlns="" xmlns:a16="http://schemas.microsoft.com/office/drawing/2014/main" id="{BD623116-6AD2-4541-8231-D68771E2AC7A}"/>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167" name="Group 166">
              <a:extLst>
                <a:ext uri="{FF2B5EF4-FFF2-40B4-BE49-F238E27FC236}">
                  <a16:creationId xmlns="" xmlns:a16="http://schemas.microsoft.com/office/drawing/2014/main" id="{A46D418F-14E5-E54F-BA59-77E618B38B0A}"/>
                </a:ext>
              </a:extLst>
            </p:cNvPr>
            <p:cNvGrpSpPr/>
            <p:nvPr/>
          </p:nvGrpSpPr>
          <p:grpSpPr>
            <a:xfrm>
              <a:off x="93037" y="2025595"/>
              <a:ext cx="851647" cy="809462"/>
              <a:chOff x="265172" y="2308763"/>
              <a:chExt cx="712071" cy="676800"/>
            </a:xfrm>
          </p:grpSpPr>
          <p:sp>
            <p:nvSpPr>
              <p:cNvPr id="169" name="Rounded Rectangle 168">
                <a:extLst>
                  <a:ext uri="{FF2B5EF4-FFF2-40B4-BE49-F238E27FC236}">
                    <a16:creationId xmlns="" xmlns:a16="http://schemas.microsoft.com/office/drawing/2014/main" id="{51644F22-55A4-894A-8D2E-B8F578855003}"/>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70" name="Straight Connector 169">
                <a:extLst>
                  <a:ext uri="{FF2B5EF4-FFF2-40B4-BE49-F238E27FC236}">
                    <a16:creationId xmlns="" xmlns:a16="http://schemas.microsoft.com/office/drawing/2014/main" id="{F34864D5-D272-614A-85D9-F3EEEF0D1FA3}"/>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8" name="TextBox 167">
              <a:extLst>
                <a:ext uri="{FF2B5EF4-FFF2-40B4-BE49-F238E27FC236}">
                  <a16:creationId xmlns="" xmlns:a16="http://schemas.microsoft.com/office/drawing/2014/main" id="{EAF152DB-BDFD-1242-8A22-F83602514AEC}"/>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171" name="TextBox 170">
            <a:extLst>
              <a:ext uri="{FF2B5EF4-FFF2-40B4-BE49-F238E27FC236}">
                <a16:creationId xmlns="" xmlns:a16="http://schemas.microsoft.com/office/drawing/2014/main" id="{13C45F3B-787E-2442-ADCD-9866246DDCFD}"/>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172" name="Folded Corner 171">
            <a:extLst>
              <a:ext uri="{FF2B5EF4-FFF2-40B4-BE49-F238E27FC236}">
                <a16:creationId xmlns="" xmlns:a16="http://schemas.microsoft.com/office/drawing/2014/main" id="{4E3F606F-A476-1F42-8115-7CFBD84DF525}"/>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173" name="Rounded Rectangle 172">
            <a:extLst>
              <a:ext uri="{FF2B5EF4-FFF2-40B4-BE49-F238E27FC236}">
                <a16:creationId xmlns="" xmlns:a16="http://schemas.microsoft.com/office/drawing/2014/main" id="{A9FDB993-E2B7-4541-9CB7-EE713B22DCF8}"/>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175" name="Rounded Rectangle 174">
            <a:extLst>
              <a:ext uri="{FF2B5EF4-FFF2-40B4-BE49-F238E27FC236}">
                <a16:creationId xmlns="" xmlns:a16="http://schemas.microsoft.com/office/drawing/2014/main" id="{7AC9C5E9-209E-5F48-A3F5-D566CE205335}"/>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176" name="Rounded Rectangle 175">
            <a:extLst>
              <a:ext uri="{FF2B5EF4-FFF2-40B4-BE49-F238E27FC236}">
                <a16:creationId xmlns="" xmlns:a16="http://schemas.microsoft.com/office/drawing/2014/main" id="{3760167A-E29E-864A-9192-1488928699F1}"/>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77" name="Rounded Rectangle 176">
            <a:extLst>
              <a:ext uri="{FF2B5EF4-FFF2-40B4-BE49-F238E27FC236}">
                <a16:creationId xmlns="" xmlns:a16="http://schemas.microsoft.com/office/drawing/2014/main" id="{656E613E-5C4F-3140-A0DA-5AD10742F577}"/>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78" name="Rounded Rectangle 177">
            <a:extLst>
              <a:ext uri="{FF2B5EF4-FFF2-40B4-BE49-F238E27FC236}">
                <a16:creationId xmlns="" xmlns:a16="http://schemas.microsoft.com/office/drawing/2014/main" id="{379A0FD3-ED3F-5D41-B573-11EE6D99F746}"/>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79" name="Rounded Rectangle 178">
            <a:extLst>
              <a:ext uri="{FF2B5EF4-FFF2-40B4-BE49-F238E27FC236}">
                <a16:creationId xmlns="" xmlns:a16="http://schemas.microsoft.com/office/drawing/2014/main" id="{286FF678-8198-7043-82AE-56DDC41045B2}"/>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0" name="Rounded Rectangle 179">
            <a:extLst>
              <a:ext uri="{FF2B5EF4-FFF2-40B4-BE49-F238E27FC236}">
                <a16:creationId xmlns="" xmlns:a16="http://schemas.microsoft.com/office/drawing/2014/main" id="{F9178E4B-02F8-7A4B-8DC4-F70B0F8DD752}"/>
              </a:ext>
            </a:extLst>
          </p:cNvPr>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1" name="Rounded Rectangle 180">
            <a:extLst>
              <a:ext uri="{FF2B5EF4-FFF2-40B4-BE49-F238E27FC236}">
                <a16:creationId xmlns="" xmlns:a16="http://schemas.microsoft.com/office/drawing/2014/main" id="{09B69B5E-58E4-224F-A4DC-C08B73C3D92D}"/>
              </a:ext>
            </a:extLst>
          </p:cNvPr>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2" name="Rounded Rectangle 181">
            <a:extLst>
              <a:ext uri="{FF2B5EF4-FFF2-40B4-BE49-F238E27FC236}">
                <a16:creationId xmlns="" xmlns:a16="http://schemas.microsoft.com/office/drawing/2014/main" id="{9F88722E-7D44-B24A-998A-0A4562120E3A}"/>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3" name="Rounded Rectangle 182">
            <a:extLst>
              <a:ext uri="{FF2B5EF4-FFF2-40B4-BE49-F238E27FC236}">
                <a16:creationId xmlns="" xmlns:a16="http://schemas.microsoft.com/office/drawing/2014/main" id="{B0440C18-331D-7A4E-AA4E-28E9802EC3B0}"/>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12" name="Group 211">
            <a:extLst>
              <a:ext uri="{FF2B5EF4-FFF2-40B4-BE49-F238E27FC236}">
                <a16:creationId xmlns="" xmlns:a16="http://schemas.microsoft.com/office/drawing/2014/main" id="{ECD800DC-76F3-1749-9E43-1DC4DA5C7DF9}"/>
              </a:ext>
            </a:extLst>
          </p:cNvPr>
          <p:cNvGrpSpPr/>
          <p:nvPr/>
        </p:nvGrpSpPr>
        <p:grpSpPr>
          <a:xfrm>
            <a:off x="5117741" y="3098801"/>
            <a:ext cx="1874376" cy="1798007"/>
            <a:chOff x="3767821" y="2964559"/>
            <a:chExt cx="1405782" cy="1348505"/>
          </a:xfrm>
        </p:grpSpPr>
        <p:sp>
          <p:nvSpPr>
            <p:cNvPr id="213" name="Rounded Rectangle 212">
              <a:extLst>
                <a:ext uri="{FF2B5EF4-FFF2-40B4-BE49-F238E27FC236}">
                  <a16:creationId xmlns="" xmlns:a16="http://schemas.microsoft.com/office/drawing/2014/main" id="{5EEB902A-3507-CA4A-9C1F-C92C857F6CFE}"/>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14" name="Rounded Rectangle 213">
              <a:extLst>
                <a:ext uri="{FF2B5EF4-FFF2-40B4-BE49-F238E27FC236}">
                  <a16:creationId xmlns="" xmlns:a16="http://schemas.microsoft.com/office/drawing/2014/main" id="{183AA4D6-3703-6A49-8020-DEAFB27F9841}"/>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15" name="Straight Connector 214">
              <a:extLst>
                <a:ext uri="{FF2B5EF4-FFF2-40B4-BE49-F238E27FC236}">
                  <a16:creationId xmlns="" xmlns:a16="http://schemas.microsoft.com/office/drawing/2014/main" id="{719947A7-EC92-F842-8386-89C0FA57B49D}"/>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 xmlns:a16="http://schemas.microsoft.com/office/drawing/2014/main" id="{8E7548E8-01B0-4F4C-B6C0-2D27CA15D411}"/>
                </a:ext>
              </a:extLst>
            </p:cNvPr>
            <p:cNvCxnSpPr>
              <a:cxnSpLocks/>
              <a:endCxn id="21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 xmlns:a16="http://schemas.microsoft.com/office/drawing/2014/main" id="{88B5FA4B-3606-A745-8C7D-95222F748177}"/>
                </a:ext>
              </a:extLst>
            </p:cNvPr>
            <p:cNvCxnSpPr>
              <a:cxnSpLocks/>
              <a:endCxn id="21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8" name="Rounded Rectangle 217">
              <a:extLst>
                <a:ext uri="{FF2B5EF4-FFF2-40B4-BE49-F238E27FC236}">
                  <a16:creationId xmlns="" xmlns:a16="http://schemas.microsoft.com/office/drawing/2014/main" id="{64130014-A129-EF40-9F4C-55C751E0AD75}"/>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19" name="TextBox 218">
            <a:extLst>
              <a:ext uri="{FF2B5EF4-FFF2-40B4-BE49-F238E27FC236}">
                <a16:creationId xmlns="" xmlns:a16="http://schemas.microsoft.com/office/drawing/2014/main" id="{F4B89673-BC7E-334B-AFE2-6DB55136EC61}"/>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20" name="TextBox 219">
            <a:extLst>
              <a:ext uri="{FF2B5EF4-FFF2-40B4-BE49-F238E27FC236}">
                <a16:creationId xmlns="" xmlns:a16="http://schemas.microsoft.com/office/drawing/2014/main" id="{3F3FCBF4-EA41-F640-BF48-87F414B044A7}"/>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21" name="TextBox 220">
            <a:extLst>
              <a:ext uri="{FF2B5EF4-FFF2-40B4-BE49-F238E27FC236}">
                <a16:creationId xmlns="" xmlns:a16="http://schemas.microsoft.com/office/drawing/2014/main" id="{D729E26D-DD5E-F44F-8ED0-5FF5200822E0}"/>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222" name="TextBox 221">
            <a:extLst>
              <a:ext uri="{FF2B5EF4-FFF2-40B4-BE49-F238E27FC236}">
                <a16:creationId xmlns="" xmlns:a16="http://schemas.microsoft.com/office/drawing/2014/main" id="{DE0DD7D1-A1A7-2547-A8F9-518B9E8DA791}"/>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grpSp>
        <p:nvGrpSpPr>
          <p:cNvPr id="223" name="Group 222">
            <a:extLst>
              <a:ext uri="{FF2B5EF4-FFF2-40B4-BE49-F238E27FC236}">
                <a16:creationId xmlns="" xmlns:a16="http://schemas.microsoft.com/office/drawing/2014/main" id="{94688C53-9A95-7745-900E-B75EA8281CAC}"/>
              </a:ext>
            </a:extLst>
          </p:cNvPr>
          <p:cNvGrpSpPr/>
          <p:nvPr/>
        </p:nvGrpSpPr>
        <p:grpSpPr>
          <a:xfrm>
            <a:off x="2757763" y="5081255"/>
            <a:ext cx="487635" cy="120007"/>
            <a:chOff x="2068322" y="3810941"/>
            <a:chExt cx="365726" cy="90005"/>
          </a:xfrm>
        </p:grpSpPr>
        <p:sp>
          <p:nvSpPr>
            <p:cNvPr id="229" name="Rectangle 228">
              <a:extLst>
                <a:ext uri="{FF2B5EF4-FFF2-40B4-BE49-F238E27FC236}">
                  <a16:creationId xmlns="" xmlns:a16="http://schemas.microsoft.com/office/drawing/2014/main" id="{7515389F-170C-7240-9F87-969B36BCC3A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0" name="Rectangle 229">
              <a:extLst>
                <a:ext uri="{FF2B5EF4-FFF2-40B4-BE49-F238E27FC236}">
                  <a16:creationId xmlns="" xmlns:a16="http://schemas.microsoft.com/office/drawing/2014/main" id="{D598A2F6-EF9E-6E48-9C70-874E3581AFE8}"/>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1" name="Rectangle 230">
              <a:extLst>
                <a:ext uri="{FF2B5EF4-FFF2-40B4-BE49-F238E27FC236}">
                  <a16:creationId xmlns="" xmlns:a16="http://schemas.microsoft.com/office/drawing/2014/main" id="{9B8760D5-B05E-F244-B73F-B1FC137403B6}"/>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32" name="Straight Connector 231">
              <a:extLst>
                <a:ext uri="{FF2B5EF4-FFF2-40B4-BE49-F238E27FC236}">
                  <a16:creationId xmlns="" xmlns:a16="http://schemas.microsoft.com/office/drawing/2014/main" id="{4A36660B-0FF2-5D48-B105-DAD310FFA514}"/>
                </a:ext>
              </a:extLst>
            </p:cNvPr>
            <p:cNvCxnSpPr>
              <a:cxnSpLocks/>
              <a:stCxn id="229" idx="3"/>
              <a:endCxn id="231"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33" name="Group 232">
            <a:extLst>
              <a:ext uri="{FF2B5EF4-FFF2-40B4-BE49-F238E27FC236}">
                <a16:creationId xmlns="" xmlns:a16="http://schemas.microsoft.com/office/drawing/2014/main" id="{11265FE3-98BD-F24E-86F6-65241B83AFCF}"/>
              </a:ext>
            </a:extLst>
          </p:cNvPr>
          <p:cNvGrpSpPr/>
          <p:nvPr/>
        </p:nvGrpSpPr>
        <p:grpSpPr>
          <a:xfrm>
            <a:off x="2765229" y="3720689"/>
            <a:ext cx="487635" cy="120007"/>
            <a:chOff x="2068322" y="3810941"/>
            <a:chExt cx="365726" cy="90005"/>
          </a:xfrm>
        </p:grpSpPr>
        <p:sp>
          <p:nvSpPr>
            <p:cNvPr id="234" name="Rectangle 233">
              <a:extLst>
                <a:ext uri="{FF2B5EF4-FFF2-40B4-BE49-F238E27FC236}">
                  <a16:creationId xmlns="" xmlns:a16="http://schemas.microsoft.com/office/drawing/2014/main" id="{0A106C92-1CAE-254B-A4C1-F457AB347E2F}"/>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5" name="Rectangle 234">
              <a:extLst>
                <a:ext uri="{FF2B5EF4-FFF2-40B4-BE49-F238E27FC236}">
                  <a16:creationId xmlns="" xmlns:a16="http://schemas.microsoft.com/office/drawing/2014/main" id="{FDE720C3-8D1A-DC4D-AEEA-643C3F1E4050}"/>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6" name="Rectangle 235">
              <a:extLst>
                <a:ext uri="{FF2B5EF4-FFF2-40B4-BE49-F238E27FC236}">
                  <a16:creationId xmlns="" xmlns:a16="http://schemas.microsoft.com/office/drawing/2014/main" id="{28481DB5-FF3B-4A42-881E-4BE350A14C8D}"/>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37" name="Straight Connector 236">
              <a:extLst>
                <a:ext uri="{FF2B5EF4-FFF2-40B4-BE49-F238E27FC236}">
                  <a16:creationId xmlns="" xmlns:a16="http://schemas.microsoft.com/office/drawing/2014/main" id="{CF3971A5-81B8-ED45-ADC2-E3855FD1565E}"/>
                </a:ext>
              </a:extLst>
            </p:cNvPr>
            <p:cNvCxnSpPr>
              <a:cxnSpLocks/>
              <a:stCxn id="234" idx="3"/>
              <a:endCxn id="236"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38" name="Group 237">
            <a:extLst>
              <a:ext uri="{FF2B5EF4-FFF2-40B4-BE49-F238E27FC236}">
                <a16:creationId xmlns="" xmlns:a16="http://schemas.microsoft.com/office/drawing/2014/main" id="{19DDA7EC-1BD5-EA49-A24D-EFBC93FC0F9A}"/>
              </a:ext>
            </a:extLst>
          </p:cNvPr>
          <p:cNvGrpSpPr/>
          <p:nvPr/>
        </p:nvGrpSpPr>
        <p:grpSpPr>
          <a:xfrm>
            <a:off x="2765229" y="2330955"/>
            <a:ext cx="487635" cy="120007"/>
            <a:chOff x="2068322" y="3810941"/>
            <a:chExt cx="365726" cy="90005"/>
          </a:xfrm>
        </p:grpSpPr>
        <p:sp>
          <p:nvSpPr>
            <p:cNvPr id="239" name="Rectangle 238">
              <a:extLst>
                <a:ext uri="{FF2B5EF4-FFF2-40B4-BE49-F238E27FC236}">
                  <a16:creationId xmlns="" xmlns:a16="http://schemas.microsoft.com/office/drawing/2014/main" id="{2766E069-53BA-2D42-8CD7-9789CCE2C4A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0" name="Rectangle 239">
              <a:extLst>
                <a:ext uri="{FF2B5EF4-FFF2-40B4-BE49-F238E27FC236}">
                  <a16:creationId xmlns="" xmlns:a16="http://schemas.microsoft.com/office/drawing/2014/main" id="{81AA56CD-BB7B-B241-9BCB-E9AC8156E70D}"/>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1" name="Rectangle 240">
              <a:extLst>
                <a:ext uri="{FF2B5EF4-FFF2-40B4-BE49-F238E27FC236}">
                  <a16:creationId xmlns="" xmlns:a16="http://schemas.microsoft.com/office/drawing/2014/main" id="{BC40ABC8-F8A0-6E4B-9AE1-5DFAF46CD035}"/>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2" name="Straight Connector 241">
              <a:extLst>
                <a:ext uri="{FF2B5EF4-FFF2-40B4-BE49-F238E27FC236}">
                  <a16:creationId xmlns="" xmlns:a16="http://schemas.microsoft.com/office/drawing/2014/main" id="{217B70F0-D24C-8544-806F-1EE89FA0142A}"/>
                </a:ext>
              </a:extLst>
            </p:cNvPr>
            <p:cNvCxnSpPr>
              <a:cxnSpLocks/>
              <a:stCxn id="239" idx="3"/>
              <a:endCxn id="241"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3" name="Group 242">
            <a:extLst>
              <a:ext uri="{FF2B5EF4-FFF2-40B4-BE49-F238E27FC236}">
                <a16:creationId xmlns="" xmlns:a16="http://schemas.microsoft.com/office/drawing/2014/main" id="{CA7E9BC0-FE90-184D-9BC8-A94A21F7EB00}"/>
              </a:ext>
            </a:extLst>
          </p:cNvPr>
          <p:cNvGrpSpPr/>
          <p:nvPr/>
        </p:nvGrpSpPr>
        <p:grpSpPr>
          <a:xfrm>
            <a:off x="4581640" y="2326826"/>
            <a:ext cx="487635" cy="120007"/>
            <a:chOff x="2068322" y="3810941"/>
            <a:chExt cx="365726" cy="90005"/>
          </a:xfrm>
        </p:grpSpPr>
        <p:sp>
          <p:nvSpPr>
            <p:cNvPr id="244" name="Rectangle 243">
              <a:extLst>
                <a:ext uri="{FF2B5EF4-FFF2-40B4-BE49-F238E27FC236}">
                  <a16:creationId xmlns="" xmlns:a16="http://schemas.microsoft.com/office/drawing/2014/main" id="{E17FF217-B243-6E4B-A92F-935E5357FFB6}"/>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5" name="Rectangle 244">
              <a:extLst>
                <a:ext uri="{FF2B5EF4-FFF2-40B4-BE49-F238E27FC236}">
                  <a16:creationId xmlns="" xmlns:a16="http://schemas.microsoft.com/office/drawing/2014/main" id="{988AD9C7-FAE2-D745-9CB6-184A8A4721A7}"/>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6" name="Rectangle 245">
              <a:extLst>
                <a:ext uri="{FF2B5EF4-FFF2-40B4-BE49-F238E27FC236}">
                  <a16:creationId xmlns="" xmlns:a16="http://schemas.microsoft.com/office/drawing/2014/main" id="{8C62DF9A-96C8-5C45-8A0D-4D0C0B86D331}"/>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7" name="Straight Connector 246">
              <a:extLst>
                <a:ext uri="{FF2B5EF4-FFF2-40B4-BE49-F238E27FC236}">
                  <a16:creationId xmlns="" xmlns:a16="http://schemas.microsoft.com/office/drawing/2014/main" id="{94C6D295-9348-F348-997D-35E84B5843A4}"/>
                </a:ext>
              </a:extLst>
            </p:cNvPr>
            <p:cNvCxnSpPr>
              <a:cxnSpLocks/>
              <a:stCxn id="244" idx="3"/>
              <a:endCxn id="246"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8" name="Group 247">
            <a:extLst>
              <a:ext uri="{FF2B5EF4-FFF2-40B4-BE49-F238E27FC236}">
                <a16:creationId xmlns="" xmlns:a16="http://schemas.microsoft.com/office/drawing/2014/main" id="{22C593F4-7312-D44F-8D63-19BAB0955D43}"/>
              </a:ext>
            </a:extLst>
          </p:cNvPr>
          <p:cNvGrpSpPr/>
          <p:nvPr/>
        </p:nvGrpSpPr>
        <p:grpSpPr>
          <a:xfrm>
            <a:off x="6347959" y="2330955"/>
            <a:ext cx="487635" cy="120007"/>
            <a:chOff x="2068322" y="3810941"/>
            <a:chExt cx="365726" cy="90005"/>
          </a:xfrm>
        </p:grpSpPr>
        <p:sp>
          <p:nvSpPr>
            <p:cNvPr id="249" name="Rectangle 248">
              <a:extLst>
                <a:ext uri="{FF2B5EF4-FFF2-40B4-BE49-F238E27FC236}">
                  <a16:creationId xmlns="" xmlns:a16="http://schemas.microsoft.com/office/drawing/2014/main" id="{A787A723-AF64-E640-ACC3-ADB5F500A9C9}"/>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0" name="Rectangle 249">
              <a:extLst>
                <a:ext uri="{FF2B5EF4-FFF2-40B4-BE49-F238E27FC236}">
                  <a16:creationId xmlns="" xmlns:a16="http://schemas.microsoft.com/office/drawing/2014/main" id="{E3BC86A9-8259-2847-AC4C-9D013E5B11A0}"/>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1" name="Rectangle 250">
              <a:extLst>
                <a:ext uri="{FF2B5EF4-FFF2-40B4-BE49-F238E27FC236}">
                  <a16:creationId xmlns="" xmlns:a16="http://schemas.microsoft.com/office/drawing/2014/main" id="{51A12CA2-3C19-B349-A45D-A5C5995121E3}"/>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52" name="Straight Connector 251">
              <a:extLst>
                <a:ext uri="{FF2B5EF4-FFF2-40B4-BE49-F238E27FC236}">
                  <a16:creationId xmlns="" xmlns:a16="http://schemas.microsoft.com/office/drawing/2014/main" id="{9700CD22-4A71-D542-9867-EB1531521F47}"/>
                </a:ext>
              </a:extLst>
            </p:cNvPr>
            <p:cNvCxnSpPr>
              <a:cxnSpLocks/>
              <a:stCxn id="249" idx="3"/>
              <a:endCxn id="251"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88" name="TextBox 87">
            <a:extLst>
              <a:ext uri="{FF2B5EF4-FFF2-40B4-BE49-F238E27FC236}">
                <a16:creationId xmlns="" xmlns:a16="http://schemas.microsoft.com/office/drawing/2014/main" id="{D7EDC8E0-6FAC-4ECE-BCB6-C395DAF4F60A}"/>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89" name="Table 88">
            <a:extLst>
              <a:ext uri="{FF2B5EF4-FFF2-40B4-BE49-F238E27FC236}">
                <a16:creationId xmlns="" xmlns:a16="http://schemas.microsoft.com/office/drawing/2014/main" id="{1A15B673-46B7-4515-8576-5993661AEA3B}"/>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90" name="Rounded Rectangle 93">
            <a:extLst>
              <a:ext uri="{FF2B5EF4-FFF2-40B4-BE49-F238E27FC236}">
                <a16:creationId xmlns="" xmlns:a16="http://schemas.microsoft.com/office/drawing/2014/main" id="{5DDB5249-7052-4269-8964-7BEBF3FF28C9}"/>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91" name="Rounded Rectangle 96">
            <a:extLst>
              <a:ext uri="{FF2B5EF4-FFF2-40B4-BE49-F238E27FC236}">
                <a16:creationId xmlns="" xmlns:a16="http://schemas.microsoft.com/office/drawing/2014/main" id="{AF1C680B-0E1F-4F77-BB86-B28412E05637}"/>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92" name="Rounded Rectangle 99">
            <a:extLst>
              <a:ext uri="{FF2B5EF4-FFF2-40B4-BE49-F238E27FC236}">
                <a16:creationId xmlns="" xmlns:a16="http://schemas.microsoft.com/office/drawing/2014/main" id="{12B30F95-F333-4A09-867A-0B2814E165BF}"/>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3" name="Rounded Rectangle 102">
            <a:extLst>
              <a:ext uri="{FF2B5EF4-FFF2-40B4-BE49-F238E27FC236}">
                <a16:creationId xmlns="" xmlns:a16="http://schemas.microsoft.com/office/drawing/2014/main" id="{167B70F6-07BC-439D-AD05-37051BAA8605}"/>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4" name="Folded Corner 103">
            <a:extLst>
              <a:ext uri="{FF2B5EF4-FFF2-40B4-BE49-F238E27FC236}">
                <a16:creationId xmlns="" xmlns:a16="http://schemas.microsoft.com/office/drawing/2014/main" id="{0C7E9AF7-B27F-44E6-BCDD-A13D882F4393}"/>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95" name="Straight Connector 94">
            <a:extLst>
              <a:ext uri="{FF2B5EF4-FFF2-40B4-BE49-F238E27FC236}">
                <a16:creationId xmlns="" xmlns:a16="http://schemas.microsoft.com/office/drawing/2014/main" id="{A1E73441-9A00-4157-8013-185089758043}"/>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6" name="Rounded Rectangle 105">
            <a:extLst>
              <a:ext uri="{FF2B5EF4-FFF2-40B4-BE49-F238E27FC236}">
                <a16:creationId xmlns="" xmlns:a16="http://schemas.microsoft.com/office/drawing/2014/main" id="{CD90F788-52DC-461E-8867-41B76A510EAF}"/>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97" name="Group 96">
            <a:extLst>
              <a:ext uri="{FF2B5EF4-FFF2-40B4-BE49-F238E27FC236}">
                <a16:creationId xmlns="" xmlns:a16="http://schemas.microsoft.com/office/drawing/2014/main" id="{4CA53148-3D6D-49AC-AADF-20DC40022056}"/>
              </a:ext>
            </a:extLst>
          </p:cNvPr>
          <p:cNvGrpSpPr/>
          <p:nvPr/>
        </p:nvGrpSpPr>
        <p:grpSpPr>
          <a:xfrm>
            <a:off x="9821069" y="4896711"/>
            <a:ext cx="491851" cy="124861"/>
            <a:chOff x="2259061" y="4546968"/>
            <a:chExt cx="576021" cy="152408"/>
          </a:xfrm>
        </p:grpSpPr>
        <p:sp>
          <p:nvSpPr>
            <p:cNvPr id="98" name="Rectangle 97">
              <a:extLst>
                <a:ext uri="{FF2B5EF4-FFF2-40B4-BE49-F238E27FC236}">
                  <a16:creationId xmlns="" xmlns:a16="http://schemas.microsoft.com/office/drawing/2014/main" id="{BE58F347-BAC7-4EB4-8049-9C31CB22A52C}"/>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99" name="Rectangle 98">
              <a:extLst>
                <a:ext uri="{FF2B5EF4-FFF2-40B4-BE49-F238E27FC236}">
                  <a16:creationId xmlns="" xmlns:a16="http://schemas.microsoft.com/office/drawing/2014/main" id="{F92F5873-3725-434C-8C18-A0CC7C62DC6B}"/>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0" name="Rectangle 99">
              <a:extLst>
                <a:ext uri="{FF2B5EF4-FFF2-40B4-BE49-F238E27FC236}">
                  <a16:creationId xmlns="" xmlns:a16="http://schemas.microsoft.com/office/drawing/2014/main" id="{6E1AF4FD-3740-47B0-9C4E-A1D04FCFDAFC}"/>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01" name="Straight Connector 100">
              <a:extLst>
                <a:ext uri="{FF2B5EF4-FFF2-40B4-BE49-F238E27FC236}">
                  <a16:creationId xmlns="" xmlns:a16="http://schemas.microsoft.com/office/drawing/2014/main" id="{8DCC3737-98E4-4D42-969C-E848BB544C5A}"/>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261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latin typeface="+mn-lt"/>
              </a:rPr>
              <a:t>Sample transaction: Step 4/7 – Order Transaction</a:t>
            </a:r>
          </a:p>
        </p:txBody>
      </p:sp>
      <p:sp>
        <p:nvSpPr>
          <p:cNvPr id="19" name="TextBox 18"/>
          <p:cNvSpPr txBox="1"/>
          <p:nvPr/>
        </p:nvSpPr>
        <p:spPr>
          <a:xfrm>
            <a:off x="7527290" y="1158008"/>
            <a:ext cx="4664711" cy="2308324"/>
          </a:xfrm>
          <a:prstGeom prst="rect">
            <a:avLst/>
          </a:prstGeom>
          <a:noFill/>
        </p:spPr>
        <p:txBody>
          <a:bodyPr wrap="square" rtlCol="0">
            <a:spAutoFit/>
          </a:bodyPr>
          <a:lstStyle/>
          <a:p>
            <a:pPr algn="ctr"/>
            <a:r>
              <a:rPr lang="en-US" dirty="0">
                <a:solidFill>
                  <a:srgbClr val="FF0000"/>
                </a:solidFill>
              </a:rPr>
              <a:t>Responses submitted for ordering</a:t>
            </a:r>
          </a:p>
          <a:p>
            <a:pPr marL="457189" indent="-457189">
              <a:buAutoNum type="arabicPeriod"/>
            </a:pPr>
            <a:endParaRPr lang="en-US" dirty="0"/>
          </a:p>
          <a:p>
            <a:pPr marL="304792" indent="-4233"/>
            <a:r>
              <a:rPr lang="en-US" dirty="0"/>
              <a:t>Application submits responses as a transaction to be ordered. </a:t>
            </a:r>
          </a:p>
          <a:p>
            <a:pPr marL="304792" indent="-4233"/>
            <a:endParaRPr lang="en-US" dirty="0"/>
          </a:p>
          <a:p>
            <a:pPr marL="304792" indent="-4233"/>
            <a:r>
              <a:rPr lang="en-US" dirty="0"/>
              <a:t>Ordering happens across the fabric in parallel with transactions submitted by other applications </a:t>
            </a:r>
          </a:p>
        </p:txBody>
      </p:sp>
      <p:sp>
        <p:nvSpPr>
          <p:cNvPr id="206" name="TextBox 205"/>
          <p:cNvSpPr txBox="1"/>
          <p:nvPr/>
        </p:nvSpPr>
        <p:spPr>
          <a:xfrm>
            <a:off x="4894089" y="6504275"/>
            <a:ext cx="2063105" cy="338554"/>
          </a:xfrm>
          <a:prstGeom prst="rect">
            <a:avLst/>
          </a:prstGeom>
          <a:noFill/>
        </p:spPr>
        <p:txBody>
          <a:bodyPr wrap="square" rtlCol="0">
            <a:spAutoFit/>
          </a:bodyPr>
          <a:lstStyle/>
          <a:p>
            <a:r>
              <a:rPr lang="en-US" sz="1600" dirty="0">
                <a:solidFill>
                  <a:srgbClr val="FF0000"/>
                </a:solidFill>
              </a:rPr>
              <a:t>(other applications)</a:t>
            </a:r>
          </a:p>
        </p:txBody>
      </p:sp>
      <p:sp>
        <p:nvSpPr>
          <p:cNvPr id="149" name="Rounded Rectangle 148">
            <a:extLst>
              <a:ext uri="{FF2B5EF4-FFF2-40B4-BE49-F238E27FC236}">
                <a16:creationId xmlns="" xmlns:a16="http://schemas.microsoft.com/office/drawing/2014/main" id="{5C95BE15-9F6D-E145-ACFB-8BDC9B9B6656}"/>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ounded Rectangle 149">
            <a:extLst>
              <a:ext uri="{FF2B5EF4-FFF2-40B4-BE49-F238E27FC236}">
                <a16:creationId xmlns="" xmlns:a16="http://schemas.microsoft.com/office/drawing/2014/main" id="{62A5BA08-053E-6F4E-8FAE-3FDFD5719463}"/>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 xmlns:a16="http://schemas.microsoft.com/office/drawing/2014/main" id="{268F2F2B-D54B-2244-9439-69BAB37F53A0}"/>
              </a:ext>
            </a:extLst>
          </p:cNvPr>
          <p:cNvSpPr/>
          <p:nvPr/>
        </p:nvSpPr>
        <p:spPr>
          <a:xfrm>
            <a:off x="2624668" y="4123187"/>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ounded Rectangle 151">
            <a:extLst>
              <a:ext uri="{FF2B5EF4-FFF2-40B4-BE49-F238E27FC236}">
                <a16:creationId xmlns="" xmlns:a16="http://schemas.microsoft.com/office/drawing/2014/main" id="{EA9C4A07-7D70-8C42-8078-CCBBE8050E36}"/>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11166258-607F-8744-9660-66B279278B0A}"/>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492315A7-A644-594B-8483-568C2B609F26}"/>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21DF8710-6152-C246-B814-86EC8C0C1DC5}"/>
              </a:ext>
            </a:extLst>
          </p:cNvPr>
          <p:cNvSpPr/>
          <p:nvPr/>
        </p:nvSpPr>
        <p:spPr>
          <a:xfrm>
            <a:off x="2697166" y="4196249"/>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58">
            <a:extLst>
              <a:ext uri="{FF2B5EF4-FFF2-40B4-BE49-F238E27FC236}">
                <a16:creationId xmlns="" xmlns:a16="http://schemas.microsoft.com/office/drawing/2014/main" id="{446CE4A0-9159-314E-AB2A-C4115821EC42}"/>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ounded Rectangle 159">
            <a:extLst>
              <a:ext uri="{FF2B5EF4-FFF2-40B4-BE49-F238E27FC236}">
                <a16:creationId xmlns="" xmlns:a16="http://schemas.microsoft.com/office/drawing/2014/main" id="{BC11F532-593D-E14D-915A-E84C25855797}"/>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ounded Rectangle 160">
            <a:extLst>
              <a:ext uri="{FF2B5EF4-FFF2-40B4-BE49-F238E27FC236}">
                <a16:creationId xmlns="" xmlns:a16="http://schemas.microsoft.com/office/drawing/2014/main" id="{255ED297-4FAB-664F-9025-0CE7B05C45A8}"/>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62" name="Rounded Rectangle 161">
            <a:extLst>
              <a:ext uri="{FF2B5EF4-FFF2-40B4-BE49-F238E27FC236}">
                <a16:creationId xmlns="" xmlns:a16="http://schemas.microsoft.com/office/drawing/2014/main" id="{7D941D66-3505-A24F-87E2-C90C9D20C4B7}"/>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63" name="Rounded Rectangle 162">
            <a:extLst>
              <a:ext uri="{FF2B5EF4-FFF2-40B4-BE49-F238E27FC236}">
                <a16:creationId xmlns="" xmlns:a16="http://schemas.microsoft.com/office/drawing/2014/main" id="{F2080B39-FBEF-9043-AF06-42A10D2808BB}"/>
              </a:ext>
            </a:extLst>
          </p:cNvPr>
          <p:cNvSpPr/>
          <p:nvPr/>
        </p:nvSpPr>
        <p:spPr>
          <a:xfrm>
            <a:off x="2804710" y="4253186"/>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grpSp>
        <p:nvGrpSpPr>
          <p:cNvPr id="167" name="Group 166">
            <a:extLst>
              <a:ext uri="{FF2B5EF4-FFF2-40B4-BE49-F238E27FC236}">
                <a16:creationId xmlns="" xmlns:a16="http://schemas.microsoft.com/office/drawing/2014/main" id="{E6F47C58-C582-394C-9AF9-65C167CAC5B1}"/>
              </a:ext>
            </a:extLst>
          </p:cNvPr>
          <p:cNvGrpSpPr/>
          <p:nvPr/>
        </p:nvGrpSpPr>
        <p:grpSpPr>
          <a:xfrm>
            <a:off x="0" y="2700793"/>
            <a:ext cx="1259579" cy="1079283"/>
            <a:chOff x="0" y="2025595"/>
            <a:chExt cx="944684" cy="809462"/>
          </a:xfrm>
        </p:grpSpPr>
        <p:sp>
          <p:nvSpPr>
            <p:cNvPr id="168" name="Rectangle 167">
              <a:extLst>
                <a:ext uri="{FF2B5EF4-FFF2-40B4-BE49-F238E27FC236}">
                  <a16:creationId xmlns="" xmlns:a16="http://schemas.microsoft.com/office/drawing/2014/main" id="{5DA673C9-15D8-904C-93CF-1336BACAA00E}"/>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170" name="Group 169">
              <a:extLst>
                <a:ext uri="{FF2B5EF4-FFF2-40B4-BE49-F238E27FC236}">
                  <a16:creationId xmlns="" xmlns:a16="http://schemas.microsoft.com/office/drawing/2014/main" id="{EA8C7ECC-C519-4147-8D03-04F883644EC1}"/>
                </a:ext>
              </a:extLst>
            </p:cNvPr>
            <p:cNvGrpSpPr/>
            <p:nvPr/>
          </p:nvGrpSpPr>
          <p:grpSpPr>
            <a:xfrm>
              <a:off x="93037" y="2025595"/>
              <a:ext cx="851647" cy="809462"/>
              <a:chOff x="265172" y="2308763"/>
              <a:chExt cx="712071" cy="676800"/>
            </a:xfrm>
          </p:grpSpPr>
          <p:sp>
            <p:nvSpPr>
              <p:cNvPr id="173" name="Rounded Rectangle 172">
                <a:extLst>
                  <a:ext uri="{FF2B5EF4-FFF2-40B4-BE49-F238E27FC236}">
                    <a16:creationId xmlns="" xmlns:a16="http://schemas.microsoft.com/office/drawing/2014/main" id="{FFFC1660-CDCD-FE47-B5E1-C4F6F06323A6}"/>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74" name="Straight Connector 173">
                <a:extLst>
                  <a:ext uri="{FF2B5EF4-FFF2-40B4-BE49-F238E27FC236}">
                    <a16:creationId xmlns="" xmlns:a16="http://schemas.microsoft.com/office/drawing/2014/main" id="{5FE77A85-396C-104D-9DE0-87809511FD6B}"/>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72" name="TextBox 171">
              <a:extLst>
                <a:ext uri="{FF2B5EF4-FFF2-40B4-BE49-F238E27FC236}">
                  <a16:creationId xmlns="" xmlns:a16="http://schemas.microsoft.com/office/drawing/2014/main" id="{7EA7B8F9-216B-A049-A830-8959D685629B}"/>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175" name="TextBox 174">
            <a:extLst>
              <a:ext uri="{FF2B5EF4-FFF2-40B4-BE49-F238E27FC236}">
                <a16:creationId xmlns="" xmlns:a16="http://schemas.microsoft.com/office/drawing/2014/main" id="{397F8DA2-DD47-1343-974E-88F7BD39FEDE}"/>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176" name="Folded Corner 175">
            <a:extLst>
              <a:ext uri="{FF2B5EF4-FFF2-40B4-BE49-F238E27FC236}">
                <a16:creationId xmlns="" xmlns:a16="http://schemas.microsoft.com/office/drawing/2014/main" id="{938BB6F3-6CEC-BA4E-9504-57CB6D619AC5}"/>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177" name="Rounded Rectangle 176">
            <a:extLst>
              <a:ext uri="{FF2B5EF4-FFF2-40B4-BE49-F238E27FC236}">
                <a16:creationId xmlns="" xmlns:a16="http://schemas.microsoft.com/office/drawing/2014/main" id="{A0A33FAA-1700-7B46-93E1-499C6AD42595}"/>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178" name="Rounded Rectangle 177">
            <a:extLst>
              <a:ext uri="{FF2B5EF4-FFF2-40B4-BE49-F238E27FC236}">
                <a16:creationId xmlns="" xmlns:a16="http://schemas.microsoft.com/office/drawing/2014/main" id="{6CF3919B-151F-5444-BC1D-E18BF2C4B06F}"/>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179" name="Rounded Rectangle 178">
            <a:extLst>
              <a:ext uri="{FF2B5EF4-FFF2-40B4-BE49-F238E27FC236}">
                <a16:creationId xmlns="" xmlns:a16="http://schemas.microsoft.com/office/drawing/2014/main" id="{4B92F484-0F3D-9941-B7F0-C433E1337AC1}"/>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0" name="Rounded Rectangle 179">
            <a:extLst>
              <a:ext uri="{FF2B5EF4-FFF2-40B4-BE49-F238E27FC236}">
                <a16:creationId xmlns="" xmlns:a16="http://schemas.microsoft.com/office/drawing/2014/main" id="{98F116C2-8F09-534A-A19C-E72A7397FF61}"/>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1" name="Rounded Rectangle 180">
            <a:extLst>
              <a:ext uri="{FF2B5EF4-FFF2-40B4-BE49-F238E27FC236}">
                <a16:creationId xmlns="" xmlns:a16="http://schemas.microsoft.com/office/drawing/2014/main" id="{660B71CE-A1CF-5B49-B0A0-D3F61E69601A}"/>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2" name="Rounded Rectangle 181">
            <a:extLst>
              <a:ext uri="{FF2B5EF4-FFF2-40B4-BE49-F238E27FC236}">
                <a16:creationId xmlns="" xmlns:a16="http://schemas.microsoft.com/office/drawing/2014/main" id="{301C7BA1-94A5-CA40-A351-E77EF6382753}"/>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3" name="Rounded Rectangle 182">
            <a:extLst>
              <a:ext uri="{FF2B5EF4-FFF2-40B4-BE49-F238E27FC236}">
                <a16:creationId xmlns="" xmlns:a16="http://schemas.microsoft.com/office/drawing/2014/main" id="{407BA7E5-D8A3-F945-B35A-3B71C63C3180}"/>
              </a:ext>
            </a:extLst>
          </p:cNvPr>
          <p:cNvSpPr/>
          <p:nvPr/>
        </p:nvSpPr>
        <p:spPr>
          <a:xfrm>
            <a:off x="3620241" y="4880007"/>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4" name="Rounded Rectangle 183">
            <a:extLst>
              <a:ext uri="{FF2B5EF4-FFF2-40B4-BE49-F238E27FC236}">
                <a16:creationId xmlns="" xmlns:a16="http://schemas.microsoft.com/office/drawing/2014/main" id="{944FB6B9-C727-E343-A03E-D5E25F161036}"/>
              </a:ext>
            </a:extLst>
          </p:cNvPr>
          <p:cNvSpPr/>
          <p:nvPr/>
        </p:nvSpPr>
        <p:spPr>
          <a:xfrm>
            <a:off x="3888317" y="4969664"/>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85" name="Rounded Rectangle 184">
            <a:extLst>
              <a:ext uri="{FF2B5EF4-FFF2-40B4-BE49-F238E27FC236}">
                <a16:creationId xmlns="" xmlns:a16="http://schemas.microsoft.com/office/drawing/2014/main" id="{7A317B9D-B153-2C49-AC6A-862DAFEB1A34}"/>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6" name="Rounded Rectangle 185">
            <a:extLst>
              <a:ext uri="{FF2B5EF4-FFF2-40B4-BE49-F238E27FC236}">
                <a16:creationId xmlns="" xmlns:a16="http://schemas.microsoft.com/office/drawing/2014/main" id="{8E3B1F10-9CAA-0C42-AC43-9BEA11782FF4}"/>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16" name="Group 215">
            <a:extLst>
              <a:ext uri="{FF2B5EF4-FFF2-40B4-BE49-F238E27FC236}">
                <a16:creationId xmlns="" xmlns:a16="http://schemas.microsoft.com/office/drawing/2014/main" id="{6D4EAEE7-4FE3-414E-B3D6-638921D61A1C}"/>
              </a:ext>
            </a:extLst>
          </p:cNvPr>
          <p:cNvGrpSpPr/>
          <p:nvPr/>
        </p:nvGrpSpPr>
        <p:grpSpPr>
          <a:xfrm>
            <a:off x="5117741" y="3098801"/>
            <a:ext cx="1874376" cy="1798007"/>
            <a:chOff x="3767821" y="2964559"/>
            <a:chExt cx="1405782" cy="1348505"/>
          </a:xfrm>
        </p:grpSpPr>
        <p:sp>
          <p:nvSpPr>
            <p:cNvPr id="217" name="Rounded Rectangle 216">
              <a:extLst>
                <a:ext uri="{FF2B5EF4-FFF2-40B4-BE49-F238E27FC236}">
                  <a16:creationId xmlns="" xmlns:a16="http://schemas.microsoft.com/office/drawing/2014/main" id="{DB9BE1A1-2857-2849-8968-2ED51F8D3D34}"/>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18" name="Rounded Rectangle 217">
              <a:extLst>
                <a:ext uri="{FF2B5EF4-FFF2-40B4-BE49-F238E27FC236}">
                  <a16:creationId xmlns="" xmlns:a16="http://schemas.microsoft.com/office/drawing/2014/main" id="{FC9AEBEC-C6D5-D64D-9077-293DD65A402F}"/>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19" name="Straight Connector 218">
              <a:extLst>
                <a:ext uri="{FF2B5EF4-FFF2-40B4-BE49-F238E27FC236}">
                  <a16:creationId xmlns="" xmlns:a16="http://schemas.microsoft.com/office/drawing/2014/main" id="{E47F6BF0-BFD4-9640-8C87-4822E8C4EB60}"/>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 xmlns:a16="http://schemas.microsoft.com/office/drawing/2014/main" id="{787FDF1F-2A98-6F4F-A1B9-566DC2BCB75D}"/>
                </a:ext>
              </a:extLst>
            </p:cNvPr>
            <p:cNvCxnSpPr>
              <a:cxnSpLocks/>
              <a:endCxn id="217"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 xmlns:a16="http://schemas.microsoft.com/office/drawing/2014/main" id="{6416B1F4-CEA1-BB4B-A272-3A14CDB9B7CB}"/>
                </a:ext>
              </a:extLst>
            </p:cNvPr>
            <p:cNvCxnSpPr>
              <a:cxnSpLocks/>
              <a:endCxn id="222"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2" name="Rounded Rectangle 221">
              <a:extLst>
                <a:ext uri="{FF2B5EF4-FFF2-40B4-BE49-F238E27FC236}">
                  <a16:creationId xmlns="" xmlns:a16="http://schemas.microsoft.com/office/drawing/2014/main" id="{1A5830CF-7E0C-8849-A8DA-6D383F920779}"/>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23" name="TextBox 222">
            <a:extLst>
              <a:ext uri="{FF2B5EF4-FFF2-40B4-BE49-F238E27FC236}">
                <a16:creationId xmlns="" xmlns:a16="http://schemas.microsoft.com/office/drawing/2014/main" id="{35AAA877-4C1B-EC49-B3B2-3788B05B5186}"/>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24" name="TextBox 223">
            <a:extLst>
              <a:ext uri="{FF2B5EF4-FFF2-40B4-BE49-F238E27FC236}">
                <a16:creationId xmlns="" xmlns:a16="http://schemas.microsoft.com/office/drawing/2014/main" id="{F54EC326-C571-AC46-B35A-C9678CC57594}"/>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25" name="TextBox 224">
            <a:extLst>
              <a:ext uri="{FF2B5EF4-FFF2-40B4-BE49-F238E27FC236}">
                <a16:creationId xmlns="" xmlns:a16="http://schemas.microsoft.com/office/drawing/2014/main" id="{444FDD95-1411-4149-9C48-583C13B95592}"/>
              </a:ext>
            </a:extLst>
          </p:cNvPr>
          <p:cNvSpPr txBox="1"/>
          <p:nvPr/>
        </p:nvSpPr>
        <p:spPr>
          <a:xfrm>
            <a:off x="3617091" y="4194996"/>
            <a:ext cx="633784" cy="297454"/>
          </a:xfrm>
          <a:prstGeom prst="rect">
            <a:avLst/>
          </a:prstGeom>
          <a:noFill/>
        </p:spPr>
        <p:txBody>
          <a:bodyPr wrap="square" rtlCol="0">
            <a:spAutoFit/>
          </a:bodyPr>
          <a:lstStyle/>
          <a:p>
            <a:r>
              <a:rPr lang="en-US" sz="1333" dirty="0"/>
              <a:t>Org3</a:t>
            </a:r>
            <a:endParaRPr lang="en-US" sz="1200" dirty="0"/>
          </a:p>
        </p:txBody>
      </p:sp>
      <p:sp>
        <p:nvSpPr>
          <p:cNvPr id="226" name="TextBox 225">
            <a:extLst>
              <a:ext uri="{FF2B5EF4-FFF2-40B4-BE49-F238E27FC236}">
                <a16:creationId xmlns="" xmlns:a16="http://schemas.microsoft.com/office/drawing/2014/main" id="{4D2AE1EF-4AC3-8F47-B198-04B1545F57BB}"/>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grpSp>
        <p:nvGrpSpPr>
          <p:cNvPr id="27" name="Group 26"/>
          <p:cNvGrpSpPr/>
          <p:nvPr/>
        </p:nvGrpSpPr>
        <p:grpSpPr>
          <a:xfrm>
            <a:off x="5608028" y="5365745"/>
            <a:ext cx="611609" cy="1137815"/>
            <a:chOff x="4408808" y="3846020"/>
            <a:chExt cx="458707" cy="1031650"/>
          </a:xfrm>
        </p:grpSpPr>
        <p:cxnSp>
          <p:nvCxnSpPr>
            <p:cNvPr id="34" name="Straight Arrow Connector 33"/>
            <p:cNvCxnSpPr/>
            <p:nvPr/>
          </p:nvCxnSpPr>
          <p:spPr>
            <a:xfrm flipV="1">
              <a:off x="4408808" y="3846020"/>
              <a:ext cx="0" cy="102432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flipV="1">
              <a:off x="4556479" y="3998420"/>
              <a:ext cx="4729" cy="87925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flipH="1" flipV="1">
              <a:off x="4713608" y="4150820"/>
              <a:ext cx="1678" cy="71952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flipV="1">
              <a:off x="4866009" y="4303220"/>
              <a:ext cx="1506" cy="57445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27" name="Elbow Connector 226">
            <a:extLst>
              <a:ext uri="{FF2B5EF4-FFF2-40B4-BE49-F238E27FC236}">
                <a16:creationId xmlns="" xmlns:a16="http://schemas.microsoft.com/office/drawing/2014/main" id="{99F6D625-9811-EC44-A00A-741466164D54}"/>
              </a:ext>
            </a:extLst>
          </p:cNvPr>
          <p:cNvCxnSpPr>
            <a:cxnSpLocks/>
          </p:cNvCxnSpPr>
          <p:nvPr/>
        </p:nvCxnSpPr>
        <p:spPr>
          <a:xfrm>
            <a:off x="1259579" y="3264109"/>
            <a:ext cx="3589299" cy="809376"/>
          </a:xfrm>
          <a:prstGeom prst="bentConnector3">
            <a:avLst>
              <a:gd name="adj1" fmla="val 14545"/>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234" name="Group 233">
            <a:extLst>
              <a:ext uri="{FF2B5EF4-FFF2-40B4-BE49-F238E27FC236}">
                <a16:creationId xmlns="" xmlns:a16="http://schemas.microsoft.com/office/drawing/2014/main" id="{9DB0AD30-650B-594B-99D2-723DE25A933B}"/>
              </a:ext>
            </a:extLst>
          </p:cNvPr>
          <p:cNvGrpSpPr/>
          <p:nvPr/>
        </p:nvGrpSpPr>
        <p:grpSpPr>
          <a:xfrm>
            <a:off x="2757763" y="5140442"/>
            <a:ext cx="487635" cy="120007"/>
            <a:chOff x="2068322" y="3810941"/>
            <a:chExt cx="365726" cy="90005"/>
          </a:xfrm>
        </p:grpSpPr>
        <p:sp>
          <p:nvSpPr>
            <p:cNvPr id="235" name="Rectangle 234">
              <a:extLst>
                <a:ext uri="{FF2B5EF4-FFF2-40B4-BE49-F238E27FC236}">
                  <a16:creationId xmlns="" xmlns:a16="http://schemas.microsoft.com/office/drawing/2014/main" id="{54B34C39-3617-7441-9383-E8F7AB7C9AFE}"/>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6" name="Rectangle 235">
              <a:extLst>
                <a:ext uri="{FF2B5EF4-FFF2-40B4-BE49-F238E27FC236}">
                  <a16:creationId xmlns="" xmlns:a16="http://schemas.microsoft.com/office/drawing/2014/main" id="{73EA9F2B-7D5D-1B4F-9A65-156DD178FE86}"/>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37" name="Rectangle 236">
              <a:extLst>
                <a:ext uri="{FF2B5EF4-FFF2-40B4-BE49-F238E27FC236}">
                  <a16:creationId xmlns="" xmlns:a16="http://schemas.microsoft.com/office/drawing/2014/main" id="{9B74CD57-9B59-3247-9ADC-CB77B63AFFFA}"/>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38" name="Straight Connector 237">
              <a:extLst>
                <a:ext uri="{FF2B5EF4-FFF2-40B4-BE49-F238E27FC236}">
                  <a16:creationId xmlns="" xmlns:a16="http://schemas.microsoft.com/office/drawing/2014/main" id="{16EC0F9A-FC11-E443-86FB-6C5C5D0597A8}"/>
                </a:ext>
              </a:extLst>
            </p:cNvPr>
            <p:cNvCxnSpPr>
              <a:cxnSpLocks/>
              <a:stCxn id="235" idx="3"/>
              <a:endCxn id="237"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39" name="Group 238">
            <a:extLst>
              <a:ext uri="{FF2B5EF4-FFF2-40B4-BE49-F238E27FC236}">
                <a16:creationId xmlns="" xmlns:a16="http://schemas.microsoft.com/office/drawing/2014/main" id="{EEAC18C0-BC18-BA4D-9782-D6DA116A5996}"/>
              </a:ext>
            </a:extLst>
          </p:cNvPr>
          <p:cNvGrpSpPr/>
          <p:nvPr/>
        </p:nvGrpSpPr>
        <p:grpSpPr>
          <a:xfrm>
            <a:off x="2765229" y="3720689"/>
            <a:ext cx="487635" cy="120007"/>
            <a:chOff x="2068322" y="3810941"/>
            <a:chExt cx="365726" cy="90005"/>
          </a:xfrm>
        </p:grpSpPr>
        <p:sp>
          <p:nvSpPr>
            <p:cNvPr id="240" name="Rectangle 239">
              <a:extLst>
                <a:ext uri="{FF2B5EF4-FFF2-40B4-BE49-F238E27FC236}">
                  <a16:creationId xmlns="" xmlns:a16="http://schemas.microsoft.com/office/drawing/2014/main" id="{05A761C9-5A25-5E48-95DD-EA4229FCDFEA}"/>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1" name="Rectangle 240">
              <a:extLst>
                <a:ext uri="{FF2B5EF4-FFF2-40B4-BE49-F238E27FC236}">
                  <a16:creationId xmlns="" xmlns:a16="http://schemas.microsoft.com/office/drawing/2014/main" id="{AD965E13-B5E6-9745-BD50-1EC1C0F0DDE4}"/>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2" name="Rectangle 241">
              <a:extLst>
                <a:ext uri="{FF2B5EF4-FFF2-40B4-BE49-F238E27FC236}">
                  <a16:creationId xmlns="" xmlns:a16="http://schemas.microsoft.com/office/drawing/2014/main" id="{28697A7A-BA78-AE47-A5B8-4295C416F876}"/>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3" name="Straight Connector 242">
              <a:extLst>
                <a:ext uri="{FF2B5EF4-FFF2-40B4-BE49-F238E27FC236}">
                  <a16:creationId xmlns="" xmlns:a16="http://schemas.microsoft.com/office/drawing/2014/main" id="{5F893585-17B6-754A-990C-7D395727AC78}"/>
                </a:ext>
              </a:extLst>
            </p:cNvPr>
            <p:cNvCxnSpPr>
              <a:cxnSpLocks/>
              <a:stCxn id="240" idx="3"/>
              <a:endCxn id="242"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4" name="Group 243">
            <a:extLst>
              <a:ext uri="{FF2B5EF4-FFF2-40B4-BE49-F238E27FC236}">
                <a16:creationId xmlns="" xmlns:a16="http://schemas.microsoft.com/office/drawing/2014/main" id="{83881EEB-B1CC-EF4A-83F3-73C32793D7C8}"/>
              </a:ext>
            </a:extLst>
          </p:cNvPr>
          <p:cNvGrpSpPr/>
          <p:nvPr/>
        </p:nvGrpSpPr>
        <p:grpSpPr>
          <a:xfrm>
            <a:off x="2765229" y="2330955"/>
            <a:ext cx="487635" cy="120007"/>
            <a:chOff x="2068322" y="3810941"/>
            <a:chExt cx="365726" cy="90005"/>
          </a:xfrm>
        </p:grpSpPr>
        <p:sp>
          <p:nvSpPr>
            <p:cNvPr id="245" name="Rectangle 244">
              <a:extLst>
                <a:ext uri="{FF2B5EF4-FFF2-40B4-BE49-F238E27FC236}">
                  <a16:creationId xmlns="" xmlns:a16="http://schemas.microsoft.com/office/drawing/2014/main" id="{D6EA396B-BC7A-C148-9A64-DA6FBA974DA8}"/>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6" name="Rectangle 245">
              <a:extLst>
                <a:ext uri="{FF2B5EF4-FFF2-40B4-BE49-F238E27FC236}">
                  <a16:creationId xmlns="" xmlns:a16="http://schemas.microsoft.com/office/drawing/2014/main" id="{DD866BAB-546D-D64C-A6C7-76CDEC01EED1}"/>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7" name="Rectangle 246">
              <a:extLst>
                <a:ext uri="{FF2B5EF4-FFF2-40B4-BE49-F238E27FC236}">
                  <a16:creationId xmlns="" xmlns:a16="http://schemas.microsoft.com/office/drawing/2014/main" id="{96B7E459-4A33-8E41-B8AE-E9716277181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8" name="Straight Connector 247">
              <a:extLst>
                <a:ext uri="{FF2B5EF4-FFF2-40B4-BE49-F238E27FC236}">
                  <a16:creationId xmlns="" xmlns:a16="http://schemas.microsoft.com/office/drawing/2014/main" id="{F9786E6B-C4C1-D14D-8021-92E1619F348D}"/>
                </a:ext>
              </a:extLst>
            </p:cNvPr>
            <p:cNvCxnSpPr>
              <a:cxnSpLocks/>
              <a:stCxn id="245" idx="3"/>
              <a:endCxn id="247"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49" name="Group 248">
            <a:extLst>
              <a:ext uri="{FF2B5EF4-FFF2-40B4-BE49-F238E27FC236}">
                <a16:creationId xmlns="" xmlns:a16="http://schemas.microsoft.com/office/drawing/2014/main" id="{E8D9C20D-5E06-9443-BBDC-BE55FC65338D}"/>
              </a:ext>
            </a:extLst>
          </p:cNvPr>
          <p:cNvGrpSpPr/>
          <p:nvPr/>
        </p:nvGrpSpPr>
        <p:grpSpPr>
          <a:xfrm>
            <a:off x="4581640" y="2326826"/>
            <a:ext cx="487635" cy="120007"/>
            <a:chOff x="2068322" y="3810941"/>
            <a:chExt cx="365726" cy="90005"/>
          </a:xfrm>
        </p:grpSpPr>
        <p:sp>
          <p:nvSpPr>
            <p:cNvPr id="250" name="Rectangle 249">
              <a:extLst>
                <a:ext uri="{FF2B5EF4-FFF2-40B4-BE49-F238E27FC236}">
                  <a16:creationId xmlns="" xmlns:a16="http://schemas.microsoft.com/office/drawing/2014/main" id="{84B2175B-38F7-3A43-8DBC-ED31BF04F2BD}"/>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1" name="Rectangle 250">
              <a:extLst>
                <a:ext uri="{FF2B5EF4-FFF2-40B4-BE49-F238E27FC236}">
                  <a16:creationId xmlns="" xmlns:a16="http://schemas.microsoft.com/office/drawing/2014/main" id="{0BD2C758-5FAB-2842-9B16-71DAC522463A}"/>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2" name="Rectangle 251">
              <a:extLst>
                <a:ext uri="{FF2B5EF4-FFF2-40B4-BE49-F238E27FC236}">
                  <a16:creationId xmlns="" xmlns:a16="http://schemas.microsoft.com/office/drawing/2014/main" id="{52D8DBBE-245A-F044-A327-08AF3DBE8AF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53" name="Straight Connector 252">
              <a:extLst>
                <a:ext uri="{FF2B5EF4-FFF2-40B4-BE49-F238E27FC236}">
                  <a16:creationId xmlns="" xmlns:a16="http://schemas.microsoft.com/office/drawing/2014/main" id="{5B853A2C-07A2-7D45-A6F4-4AC933FC77EF}"/>
                </a:ext>
              </a:extLst>
            </p:cNvPr>
            <p:cNvCxnSpPr>
              <a:cxnSpLocks/>
              <a:stCxn id="250" idx="3"/>
              <a:endCxn id="252"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54" name="Group 253">
            <a:extLst>
              <a:ext uri="{FF2B5EF4-FFF2-40B4-BE49-F238E27FC236}">
                <a16:creationId xmlns="" xmlns:a16="http://schemas.microsoft.com/office/drawing/2014/main" id="{2503BEEC-B159-8847-A13A-9549CB359302}"/>
              </a:ext>
            </a:extLst>
          </p:cNvPr>
          <p:cNvGrpSpPr/>
          <p:nvPr/>
        </p:nvGrpSpPr>
        <p:grpSpPr>
          <a:xfrm>
            <a:off x="6347959" y="2330955"/>
            <a:ext cx="487635" cy="120007"/>
            <a:chOff x="2068322" y="3810941"/>
            <a:chExt cx="365726" cy="90005"/>
          </a:xfrm>
        </p:grpSpPr>
        <p:sp>
          <p:nvSpPr>
            <p:cNvPr id="255" name="Rectangle 254">
              <a:extLst>
                <a:ext uri="{FF2B5EF4-FFF2-40B4-BE49-F238E27FC236}">
                  <a16:creationId xmlns="" xmlns:a16="http://schemas.microsoft.com/office/drawing/2014/main" id="{2B528F70-5D19-0741-9937-34D90C6530B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6" name="Rectangle 255">
              <a:extLst>
                <a:ext uri="{FF2B5EF4-FFF2-40B4-BE49-F238E27FC236}">
                  <a16:creationId xmlns="" xmlns:a16="http://schemas.microsoft.com/office/drawing/2014/main" id="{AA39DA3D-15BB-5949-996B-34869D338854}"/>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57" name="Rectangle 256">
              <a:extLst>
                <a:ext uri="{FF2B5EF4-FFF2-40B4-BE49-F238E27FC236}">
                  <a16:creationId xmlns="" xmlns:a16="http://schemas.microsoft.com/office/drawing/2014/main" id="{EA4A3EA2-9518-7A4C-A3CA-BF08BFC9DE23}"/>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58" name="Straight Connector 257">
              <a:extLst>
                <a:ext uri="{FF2B5EF4-FFF2-40B4-BE49-F238E27FC236}">
                  <a16:creationId xmlns="" xmlns:a16="http://schemas.microsoft.com/office/drawing/2014/main" id="{68D477B8-4D40-0E46-9037-ECA774E6A955}"/>
                </a:ext>
              </a:extLst>
            </p:cNvPr>
            <p:cNvCxnSpPr>
              <a:cxnSpLocks/>
              <a:stCxn id="255" idx="3"/>
              <a:endCxn id="257"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 xmlns:a16="http://schemas.microsoft.com/office/drawing/2014/main" id="{CDEC516E-0233-42B5-A6C7-E855F7433815}"/>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93" name="Table 92">
            <a:extLst>
              <a:ext uri="{FF2B5EF4-FFF2-40B4-BE49-F238E27FC236}">
                <a16:creationId xmlns="" xmlns:a16="http://schemas.microsoft.com/office/drawing/2014/main" id="{B3DE2787-BD1E-4E30-8074-898CD67EC612}"/>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94" name="Rounded Rectangle 93">
            <a:extLst>
              <a:ext uri="{FF2B5EF4-FFF2-40B4-BE49-F238E27FC236}">
                <a16:creationId xmlns="" xmlns:a16="http://schemas.microsoft.com/office/drawing/2014/main" id="{82EB4AD8-FC7C-41BD-A68B-90AFECB0E79E}"/>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95" name="Rounded Rectangle 96">
            <a:extLst>
              <a:ext uri="{FF2B5EF4-FFF2-40B4-BE49-F238E27FC236}">
                <a16:creationId xmlns="" xmlns:a16="http://schemas.microsoft.com/office/drawing/2014/main" id="{022D26A8-5F8F-4232-BCCE-DBC3D795D127}"/>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96" name="Rounded Rectangle 99">
            <a:extLst>
              <a:ext uri="{FF2B5EF4-FFF2-40B4-BE49-F238E27FC236}">
                <a16:creationId xmlns="" xmlns:a16="http://schemas.microsoft.com/office/drawing/2014/main" id="{9FA79238-E384-40CE-967F-7E8EEF3CDBAC}"/>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7" name="Rounded Rectangle 102">
            <a:extLst>
              <a:ext uri="{FF2B5EF4-FFF2-40B4-BE49-F238E27FC236}">
                <a16:creationId xmlns="" xmlns:a16="http://schemas.microsoft.com/office/drawing/2014/main" id="{EEF964E5-B403-410A-81DA-F8EE5DF92E03}"/>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98" name="Folded Corner 103">
            <a:extLst>
              <a:ext uri="{FF2B5EF4-FFF2-40B4-BE49-F238E27FC236}">
                <a16:creationId xmlns="" xmlns:a16="http://schemas.microsoft.com/office/drawing/2014/main" id="{118B884B-D44D-4F4B-A212-82AC62F0ED34}"/>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99" name="Straight Connector 98">
            <a:extLst>
              <a:ext uri="{FF2B5EF4-FFF2-40B4-BE49-F238E27FC236}">
                <a16:creationId xmlns="" xmlns:a16="http://schemas.microsoft.com/office/drawing/2014/main" id="{2409D1FE-B6B1-4C0A-B852-54009F2D23F5}"/>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0" name="Rounded Rectangle 105">
            <a:extLst>
              <a:ext uri="{FF2B5EF4-FFF2-40B4-BE49-F238E27FC236}">
                <a16:creationId xmlns="" xmlns:a16="http://schemas.microsoft.com/office/drawing/2014/main" id="{2101EA19-2733-4F09-8DA9-897A93C44173}"/>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101" name="Group 100">
            <a:extLst>
              <a:ext uri="{FF2B5EF4-FFF2-40B4-BE49-F238E27FC236}">
                <a16:creationId xmlns="" xmlns:a16="http://schemas.microsoft.com/office/drawing/2014/main" id="{828A2572-5317-4DF6-979B-DB9C63650464}"/>
              </a:ext>
            </a:extLst>
          </p:cNvPr>
          <p:cNvGrpSpPr/>
          <p:nvPr/>
        </p:nvGrpSpPr>
        <p:grpSpPr>
          <a:xfrm>
            <a:off x="9821069" y="4896711"/>
            <a:ext cx="491851" cy="124861"/>
            <a:chOff x="2259061" y="4546968"/>
            <a:chExt cx="576021" cy="152408"/>
          </a:xfrm>
        </p:grpSpPr>
        <p:sp>
          <p:nvSpPr>
            <p:cNvPr id="102" name="Rectangle 101">
              <a:extLst>
                <a:ext uri="{FF2B5EF4-FFF2-40B4-BE49-F238E27FC236}">
                  <a16:creationId xmlns="" xmlns:a16="http://schemas.microsoft.com/office/drawing/2014/main" id="{E30116FA-7D8C-4705-A856-721D31F75ED0}"/>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3" name="Rectangle 102">
              <a:extLst>
                <a:ext uri="{FF2B5EF4-FFF2-40B4-BE49-F238E27FC236}">
                  <a16:creationId xmlns="" xmlns:a16="http://schemas.microsoft.com/office/drawing/2014/main" id="{42E3FF36-640D-4A53-BE34-2D2651148BF6}"/>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4" name="Rectangle 103">
              <a:extLst>
                <a:ext uri="{FF2B5EF4-FFF2-40B4-BE49-F238E27FC236}">
                  <a16:creationId xmlns="" xmlns:a16="http://schemas.microsoft.com/office/drawing/2014/main" id="{C4FC9312-7297-4B69-8173-B1DB0329405A}"/>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05" name="Straight Connector 104">
              <a:extLst>
                <a:ext uri="{FF2B5EF4-FFF2-40B4-BE49-F238E27FC236}">
                  <a16:creationId xmlns="" xmlns:a16="http://schemas.microsoft.com/office/drawing/2014/main" id="{BB673BAD-BB75-4E72-81C6-FE2885971DA4}"/>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617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latin typeface="+mn-lt"/>
              </a:rPr>
              <a:t>Sample transaction: Step 5/7 – Deliver Transaction</a:t>
            </a:r>
          </a:p>
        </p:txBody>
      </p:sp>
      <p:sp>
        <p:nvSpPr>
          <p:cNvPr id="19" name="TextBox 18"/>
          <p:cNvSpPr txBox="1"/>
          <p:nvPr/>
        </p:nvSpPr>
        <p:spPr>
          <a:xfrm>
            <a:off x="7525733" y="1158007"/>
            <a:ext cx="4666267" cy="3139321"/>
          </a:xfrm>
          <a:prstGeom prst="rect">
            <a:avLst/>
          </a:prstGeom>
          <a:noFill/>
        </p:spPr>
        <p:txBody>
          <a:bodyPr wrap="square" rtlCol="0">
            <a:spAutoFit/>
          </a:bodyPr>
          <a:lstStyle/>
          <a:p>
            <a:pPr algn="ctr"/>
            <a:r>
              <a:rPr lang="en-US" dirty="0" err="1">
                <a:solidFill>
                  <a:srgbClr val="FF0000"/>
                </a:solidFill>
              </a:rPr>
              <a:t>Orderer</a:t>
            </a:r>
            <a:r>
              <a:rPr lang="en-US" dirty="0">
                <a:solidFill>
                  <a:srgbClr val="FF0000"/>
                </a:solidFill>
              </a:rPr>
              <a:t> delivers to committing peers</a:t>
            </a:r>
          </a:p>
          <a:p>
            <a:pPr marL="457189" indent="-457189">
              <a:buAutoNum type="arabicPeriod"/>
            </a:pPr>
            <a:endParaRPr lang="en-US" dirty="0"/>
          </a:p>
          <a:p>
            <a:pPr marL="304792" indent="-4233"/>
            <a:r>
              <a:rPr lang="en-US" dirty="0"/>
              <a:t>Ordering service collects transactions into proposed blocks for distribution to committing peers.  Peers can deliver to other peers in a hierarchy (not shown)</a:t>
            </a:r>
          </a:p>
          <a:p>
            <a:pPr marL="304792" indent="-4233"/>
            <a:endParaRPr lang="en-US" dirty="0"/>
          </a:p>
          <a:p>
            <a:pPr marL="304792" indent="-4233"/>
            <a:r>
              <a:rPr lang="en-US" dirty="0"/>
              <a:t>Different ordering algorithms available:</a:t>
            </a:r>
          </a:p>
          <a:p>
            <a:pPr marL="681550" indent="-141814">
              <a:buFont typeface="Arial" charset="0"/>
              <a:buChar char="•"/>
            </a:pPr>
            <a:r>
              <a:rPr lang="en-US" dirty="0"/>
              <a:t>SOLO (Single node, development)</a:t>
            </a:r>
          </a:p>
          <a:p>
            <a:pPr marL="681550" indent="-141814">
              <a:buFont typeface="Arial" charset="0"/>
              <a:buChar char="•"/>
            </a:pPr>
            <a:r>
              <a:rPr lang="en-US" dirty="0"/>
              <a:t>Kafka (Crash fault tolerance)</a:t>
            </a:r>
          </a:p>
          <a:p>
            <a:pPr marL="304792" indent="-4233"/>
            <a:endParaRPr lang="en-US" dirty="0"/>
          </a:p>
        </p:txBody>
      </p:sp>
      <p:sp>
        <p:nvSpPr>
          <p:cNvPr id="153" name="Rounded Rectangle 152">
            <a:extLst>
              <a:ext uri="{FF2B5EF4-FFF2-40B4-BE49-F238E27FC236}">
                <a16:creationId xmlns="" xmlns:a16="http://schemas.microsoft.com/office/drawing/2014/main" id="{73CF54DC-3A90-6344-9BF9-284A5893B93A}"/>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ounded Rectangle 153">
            <a:extLst>
              <a:ext uri="{FF2B5EF4-FFF2-40B4-BE49-F238E27FC236}">
                <a16:creationId xmlns="" xmlns:a16="http://schemas.microsoft.com/office/drawing/2014/main" id="{43D5C8F4-9DD9-0246-8726-5D167F08108A}"/>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154">
            <a:extLst>
              <a:ext uri="{FF2B5EF4-FFF2-40B4-BE49-F238E27FC236}">
                <a16:creationId xmlns="" xmlns:a16="http://schemas.microsoft.com/office/drawing/2014/main" id="{5AD96DDE-3E7B-F241-B9D3-2DEA67B7A529}"/>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A4951D44-9736-4A48-A196-881F7B7C9671}"/>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D1A17CFA-382B-2047-8049-9690A6B7A959}"/>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E74C282A-644B-4344-808E-46EBFCADB4DD}"/>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58">
            <a:extLst>
              <a:ext uri="{FF2B5EF4-FFF2-40B4-BE49-F238E27FC236}">
                <a16:creationId xmlns="" xmlns:a16="http://schemas.microsoft.com/office/drawing/2014/main" id="{59A4B973-2DDC-AF41-A2F3-976F4767D145}"/>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ounded Rectangle 159">
            <a:extLst>
              <a:ext uri="{FF2B5EF4-FFF2-40B4-BE49-F238E27FC236}">
                <a16:creationId xmlns="" xmlns:a16="http://schemas.microsoft.com/office/drawing/2014/main" id="{396BC3BA-A313-8849-8AD6-DA2C0AAD3F24}"/>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ounded Rectangle 160">
            <a:extLst>
              <a:ext uri="{FF2B5EF4-FFF2-40B4-BE49-F238E27FC236}">
                <a16:creationId xmlns="" xmlns:a16="http://schemas.microsoft.com/office/drawing/2014/main" id="{A44A7297-3661-3348-BAE8-015C1B394F26}"/>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ounded Rectangle 161">
            <a:extLst>
              <a:ext uri="{FF2B5EF4-FFF2-40B4-BE49-F238E27FC236}">
                <a16:creationId xmlns="" xmlns:a16="http://schemas.microsoft.com/office/drawing/2014/main" id="{F8FB073D-0F51-2B4D-B85B-E76C39E60CBE}"/>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63" name="Rounded Rectangle 162">
            <a:extLst>
              <a:ext uri="{FF2B5EF4-FFF2-40B4-BE49-F238E27FC236}">
                <a16:creationId xmlns="" xmlns:a16="http://schemas.microsoft.com/office/drawing/2014/main" id="{3C010E17-6244-9D4A-84FC-B08D6290A708}"/>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64" name="Rounded Rectangle 163">
            <a:extLst>
              <a:ext uri="{FF2B5EF4-FFF2-40B4-BE49-F238E27FC236}">
                <a16:creationId xmlns="" xmlns:a16="http://schemas.microsoft.com/office/drawing/2014/main" id="{DF410D74-BB96-6840-A1DD-FBF8655B8D4E}"/>
              </a:ext>
            </a:extLst>
          </p:cNvPr>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grpSp>
        <p:nvGrpSpPr>
          <p:cNvPr id="167" name="Group 166">
            <a:extLst>
              <a:ext uri="{FF2B5EF4-FFF2-40B4-BE49-F238E27FC236}">
                <a16:creationId xmlns="" xmlns:a16="http://schemas.microsoft.com/office/drawing/2014/main" id="{A2E0EDAD-945E-B949-A00B-1B451DE31784}"/>
              </a:ext>
            </a:extLst>
          </p:cNvPr>
          <p:cNvGrpSpPr/>
          <p:nvPr/>
        </p:nvGrpSpPr>
        <p:grpSpPr>
          <a:xfrm>
            <a:off x="0" y="2700793"/>
            <a:ext cx="1259579" cy="1079283"/>
            <a:chOff x="0" y="2025595"/>
            <a:chExt cx="944684" cy="809462"/>
          </a:xfrm>
        </p:grpSpPr>
        <p:sp>
          <p:nvSpPr>
            <p:cNvPr id="172" name="Rectangle 171">
              <a:extLst>
                <a:ext uri="{FF2B5EF4-FFF2-40B4-BE49-F238E27FC236}">
                  <a16:creationId xmlns="" xmlns:a16="http://schemas.microsoft.com/office/drawing/2014/main" id="{DFF9248D-84C1-AB43-95A1-EC1B5B4CF0E1}"/>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173" name="Group 172">
              <a:extLst>
                <a:ext uri="{FF2B5EF4-FFF2-40B4-BE49-F238E27FC236}">
                  <a16:creationId xmlns="" xmlns:a16="http://schemas.microsoft.com/office/drawing/2014/main" id="{5F7A17B8-230A-2B4E-8C74-92F147BA1FB0}"/>
                </a:ext>
              </a:extLst>
            </p:cNvPr>
            <p:cNvGrpSpPr/>
            <p:nvPr/>
          </p:nvGrpSpPr>
          <p:grpSpPr>
            <a:xfrm>
              <a:off x="93037" y="2025595"/>
              <a:ext cx="851647" cy="809462"/>
              <a:chOff x="265172" y="2308763"/>
              <a:chExt cx="712071" cy="676800"/>
            </a:xfrm>
          </p:grpSpPr>
          <p:sp>
            <p:nvSpPr>
              <p:cNvPr id="175" name="Rounded Rectangle 174">
                <a:extLst>
                  <a:ext uri="{FF2B5EF4-FFF2-40B4-BE49-F238E27FC236}">
                    <a16:creationId xmlns="" xmlns:a16="http://schemas.microsoft.com/office/drawing/2014/main" id="{46E1728C-3D52-1C4F-9613-5DBA48FE11A9}"/>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76" name="Straight Connector 175">
                <a:extLst>
                  <a:ext uri="{FF2B5EF4-FFF2-40B4-BE49-F238E27FC236}">
                    <a16:creationId xmlns="" xmlns:a16="http://schemas.microsoft.com/office/drawing/2014/main" id="{54831E46-3F1B-C84E-A3BD-3954BD960433}"/>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74" name="TextBox 173">
              <a:extLst>
                <a:ext uri="{FF2B5EF4-FFF2-40B4-BE49-F238E27FC236}">
                  <a16:creationId xmlns="" xmlns:a16="http://schemas.microsoft.com/office/drawing/2014/main" id="{183505F9-BDF6-AB46-B02D-BF76AE656C92}"/>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178" name="TextBox 177">
            <a:extLst>
              <a:ext uri="{FF2B5EF4-FFF2-40B4-BE49-F238E27FC236}">
                <a16:creationId xmlns="" xmlns:a16="http://schemas.microsoft.com/office/drawing/2014/main" id="{4F8238A5-05AD-FF4F-87EE-235F111F90B8}"/>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179" name="Folded Corner 178">
            <a:extLst>
              <a:ext uri="{FF2B5EF4-FFF2-40B4-BE49-F238E27FC236}">
                <a16:creationId xmlns="" xmlns:a16="http://schemas.microsoft.com/office/drawing/2014/main" id="{DF62B8A9-D2A3-1549-8B45-37272DAB9758}"/>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180" name="Rounded Rectangle 179">
            <a:extLst>
              <a:ext uri="{FF2B5EF4-FFF2-40B4-BE49-F238E27FC236}">
                <a16:creationId xmlns="" xmlns:a16="http://schemas.microsoft.com/office/drawing/2014/main" id="{E78DD518-328D-F84A-92D4-E602DB33B319}"/>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181" name="Rounded Rectangle 180">
            <a:extLst>
              <a:ext uri="{FF2B5EF4-FFF2-40B4-BE49-F238E27FC236}">
                <a16:creationId xmlns="" xmlns:a16="http://schemas.microsoft.com/office/drawing/2014/main" id="{5FBB6A63-31A0-F244-AFAE-01EBEDC7B773}"/>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182" name="Rounded Rectangle 181">
            <a:extLst>
              <a:ext uri="{FF2B5EF4-FFF2-40B4-BE49-F238E27FC236}">
                <a16:creationId xmlns="" xmlns:a16="http://schemas.microsoft.com/office/drawing/2014/main" id="{0EB71895-4B2A-FC43-85C1-4487053715AE}"/>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84" name="Rounded Rectangle 183">
            <a:extLst>
              <a:ext uri="{FF2B5EF4-FFF2-40B4-BE49-F238E27FC236}">
                <a16:creationId xmlns="" xmlns:a16="http://schemas.microsoft.com/office/drawing/2014/main" id="{B53229F8-B265-FB4D-B0AB-67EE7722FA83}"/>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92" name="Rounded Rectangle 191">
            <a:extLst>
              <a:ext uri="{FF2B5EF4-FFF2-40B4-BE49-F238E27FC236}">
                <a16:creationId xmlns="" xmlns:a16="http://schemas.microsoft.com/office/drawing/2014/main" id="{84592A85-8667-1B4C-8173-3358C7392604}"/>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93" name="Rounded Rectangle 192">
            <a:extLst>
              <a:ext uri="{FF2B5EF4-FFF2-40B4-BE49-F238E27FC236}">
                <a16:creationId xmlns="" xmlns:a16="http://schemas.microsoft.com/office/drawing/2014/main" id="{5181BAE1-AE2D-C14C-80F8-D5DCE21A9B22}"/>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94" name="Rounded Rectangle 193">
            <a:extLst>
              <a:ext uri="{FF2B5EF4-FFF2-40B4-BE49-F238E27FC236}">
                <a16:creationId xmlns="" xmlns:a16="http://schemas.microsoft.com/office/drawing/2014/main" id="{3A421F61-1FF1-A442-A31F-3B3E58CD4500}"/>
              </a:ext>
            </a:extLst>
          </p:cNvPr>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95" name="Rounded Rectangle 194">
            <a:extLst>
              <a:ext uri="{FF2B5EF4-FFF2-40B4-BE49-F238E27FC236}">
                <a16:creationId xmlns="" xmlns:a16="http://schemas.microsoft.com/office/drawing/2014/main" id="{B478F8B9-C267-DF46-89E3-E5807D5A400A}"/>
              </a:ext>
            </a:extLst>
          </p:cNvPr>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196" name="Rounded Rectangle 195">
            <a:extLst>
              <a:ext uri="{FF2B5EF4-FFF2-40B4-BE49-F238E27FC236}">
                <a16:creationId xmlns="" xmlns:a16="http://schemas.microsoft.com/office/drawing/2014/main" id="{79DC8131-1181-5D45-BDB0-84216FC94A40}"/>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197" name="Rounded Rectangle 196">
            <a:extLst>
              <a:ext uri="{FF2B5EF4-FFF2-40B4-BE49-F238E27FC236}">
                <a16:creationId xmlns="" xmlns:a16="http://schemas.microsoft.com/office/drawing/2014/main" id="{96CE5F72-49ED-9747-93F4-D05CF581ACC2}"/>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23" name="Group 222">
            <a:extLst>
              <a:ext uri="{FF2B5EF4-FFF2-40B4-BE49-F238E27FC236}">
                <a16:creationId xmlns="" xmlns:a16="http://schemas.microsoft.com/office/drawing/2014/main" id="{9220D3EE-85B0-0A46-8C92-357CDC516791}"/>
              </a:ext>
            </a:extLst>
          </p:cNvPr>
          <p:cNvGrpSpPr/>
          <p:nvPr/>
        </p:nvGrpSpPr>
        <p:grpSpPr>
          <a:xfrm>
            <a:off x="5117741" y="3098801"/>
            <a:ext cx="1874376" cy="1798007"/>
            <a:chOff x="3767821" y="2964559"/>
            <a:chExt cx="1405782" cy="1348505"/>
          </a:xfrm>
        </p:grpSpPr>
        <p:sp>
          <p:nvSpPr>
            <p:cNvPr id="224" name="Rounded Rectangle 223">
              <a:extLst>
                <a:ext uri="{FF2B5EF4-FFF2-40B4-BE49-F238E27FC236}">
                  <a16:creationId xmlns="" xmlns:a16="http://schemas.microsoft.com/office/drawing/2014/main" id="{780E54AC-7488-6841-9E88-02A57F46FC0B}"/>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25" name="Rounded Rectangle 224">
              <a:extLst>
                <a:ext uri="{FF2B5EF4-FFF2-40B4-BE49-F238E27FC236}">
                  <a16:creationId xmlns="" xmlns:a16="http://schemas.microsoft.com/office/drawing/2014/main" id="{917C462C-7F81-9944-9EEE-F7B4AF77CA5A}"/>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26" name="Straight Connector 225">
              <a:extLst>
                <a:ext uri="{FF2B5EF4-FFF2-40B4-BE49-F238E27FC236}">
                  <a16:creationId xmlns="" xmlns:a16="http://schemas.microsoft.com/office/drawing/2014/main" id="{FA5CE205-FA42-2A4F-96DB-93E0EBCAF273}"/>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 xmlns:a16="http://schemas.microsoft.com/office/drawing/2014/main" id="{898CF191-82C8-334A-A431-51D7FEC80451}"/>
                </a:ext>
              </a:extLst>
            </p:cNvPr>
            <p:cNvCxnSpPr>
              <a:cxnSpLocks/>
              <a:endCxn id="224"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 xmlns:a16="http://schemas.microsoft.com/office/drawing/2014/main" id="{E12412EF-990A-BC45-9693-A1B4C90F12F3}"/>
                </a:ext>
              </a:extLst>
            </p:cNvPr>
            <p:cNvCxnSpPr>
              <a:cxnSpLocks/>
              <a:endCxn id="229"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9" name="Rounded Rectangle 228">
              <a:extLst>
                <a:ext uri="{FF2B5EF4-FFF2-40B4-BE49-F238E27FC236}">
                  <a16:creationId xmlns="" xmlns:a16="http://schemas.microsoft.com/office/drawing/2014/main" id="{F37475D4-9925-D449-8918-9641835C456D}"/>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30" name="TextBox 229">
            <a:extLst>
              <a:ext uri="{FF2B5EF4-FFF2-40B4-BE49-F238E27FC236}">
                <a16:creationId xmlns="" xmlns:a16="http://schemas.microsoft.com/office/drawing/2014/main" id="{6E8D0637-347B-0F47-94A9-88BE58FEFC3F}"/>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31" name="TextBox 230">
            <a:extLst>
              <a:ext uri="{FF2B5EF4-FFF2-40B4-BE49-F238E27FC236}">
                <a16:creationId xmlns="" xmlns:a16="http://schemas.microsoft.com/office/drawing/2014/main" id="{7B56B8D7-698B-EB45-A064-3B3E93FFD22B}"/>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32" name="TextBox 231">
            <a:extLst>
              <a:ext uri="{FF2B5EF4-FFF2-40B4-BE49-F238E27FC236}">
                <a16:creationId xmlns="" xmlns:a16="http://schemas.microsoft.com/office/drawing/2014/main" id="{A98090B7-7629-DE43-8D9A-8D3EEC0B6074}"/>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233" name="TextBox 232">
            <a:extLst>
              <a:ext uri="{FF2B5EF4-FFF2-40B4-BE49-F238E27FC236}">
                <a16:creationId xmlns="" xmlns:a16="http://schemas.microsoft.com/office/drawing/2014/main" id="{A2CDBDD3-F8B5-6B45-9698-0526F1873A93}"/>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cxnSp>
        <p:nvCxnSpPr>
          <p:cNvPr id="235" name="Straight Arrow Connector 234">
            <a:extLst>
              <a:ext uri="{FF2B5EF4-FFF2-40B4-BE49-F238E27FC236}">
                <a16:creationId xmlns="" xmlns:a16="http://schemas.microsoft.com/office/drawing/2014/main" id="{209CB3D9-7509-D943-AA82-003F2D980E13}"/>
              </a:ext>
            </a:extLst>
          </p:cNvPr>
          <p:cNvCxnSpPr>
            <a:cxnSpLocks/>
            <a:endCxn id="164" idx="3"/>
          </p:cNvCxnSpPr>
          <p:nvPr/>
        </p:nvCxnSpPr>
        <p:spPr>
          <a:xfrm flipH="1">
            <a:off x="3602308" y="3100401"/>
            <a:ext cx="1267451" cy="149239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 xmlns:a16="http://schemas.microsoft.com/office/drawing/2014/main" id="{047C7B24-4E46-974C-932F-BFB2377AB9AC}"/>
              </a:ext>
            </a:extLst>
          </p:cNvPr>
          <p:cNvCxnSpPr>
            <a:cxnSpLocks/>
            <a:endCxn id="163" idx="3"/>
          </p:cNvCxnSpPr>
          <p:nvPr/>
        </p:nvCxnSpPr>
        <p:spPr>
          <a:xfrm flipH="1">
            <a:off x="3602308" y="3078849"/>
            <a:ext cx="1258523" cy="16300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 xmlns:a16="http://schemas.microsoft.com/office/drawing/2014/main" id="{4D3E3A02-489A-7344-9C73-1272C8C264E5}"/>
              </a:ext>
            </a:extLst>
          </p:cNvPr>
          <p:cNvCxnSpPr/>
          <p:nvPr/>
        </p:nvCxnSpPr>
        <p:spPr>
          <a:xfrm flipV="1">
            <a:off x="7139329" y="1463317"/>
            <a:ext cx="175492" cy="403523"/>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 xmlns:a16="http://schemas.microsoft.com/office/drawing/2014/main" id="{90FA540E-4B5B-CC4E-B216-401E069274FC}"/>
              </a:ext>
            </a:extLst>
          </p:cNvPr>
          <p:cNvCxnSpPr/>
          <p:nvPr/>
        </p:nvCxnSpPr>
        <p:spPr>
          <a:xfrm flipV="1">
            <a:off x="7139328" y="1863504"/>
            <a:ext cx="275245" cy="333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a:extLst>
              <a:ext uri="{FF2B5EF4-FFF2-40B4-BE49-F238E27FC236}">
                <a16:creationId xmlns="" xmlns:a16="http://schemas.microsoft.com/office/drawing/2014/main" id="{CFD18B18-8AB1-A14B-A47B-139D7608EBF2}"/>
              </a:ext>
            </a:extLst>
          </p:cNvPr>
          <p:cNvCxnSpPr/>
          <p:nvPr/>
        </p:nvCxnSpPr>
        <p:spPr>
          <a:xfrm>
            <a:off x="7139329" y="1866840"/>
            <a:ext cx="175492" cy="39407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 xmlns:a16="http://schemas.microsoft.com/office/drawing/2014/main" id="{D1294BA7-DA5A-C540-880A-5C526693A611}"/>
              </a:ext>
            </a:extLst>
          </p:cNvPr>
          <p:cNvCxnSpPr>
            <a:cxnSpLocks/>
            <a:endCxn id="162" idx="3"/>
          </p:cNvCxnSpPr>
          <p:nvPr/>
        </p:nvCxnSpPr>
        <p:spPr>
          <a:xfrm flipH="1" flipV="1">
            <a:off x="3602308" y="1863503"/>
            <a:ext cx="1258523" cy="121534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259" name="Group 258">
            <a:extLst>
              <a:ext uri="{FF2B5EF4-FFF2-40B4-BE49-F238E27FC236}">
                <a16:creationId xmlns="" xmlns:a16="http://schemas.microsoft.com/office/drawing/2014/main" id="{A8802905-087B-4F40-B0DB-315DBA4E0668}"/>
              </a:ext>
            </a:extLst>
          </p:cNvPr>
          <p:cNvGrpSpPr/>
          <p:nvPr/>
        </p:nvGrpSpPr>
        <p:grpSpPr>
          <a:xfrm>
            <a:off x="2757763" y="5081255"/>
            <a:ext cx="487635" cy="120007"/>
            <a:chOff x="2068322" y="3810941"/>
            <a:chExt cx="365726" cy="90005"/>
          </a:xfrm>
        </p:grpSpPr>
        <p:sp>
          <p:nvSpPr>
            <p:cNvPr id="260" name="Rectangle 259">
              <a:extLst>
                <a:ext uri="{FF2B5EF4-FFF2-40B4-BE49-F238E27FC236}">
                  <a16:creationId xmlns="" xmlns:a16="http://schemas.microsoft.com/office/drawing/2014/main" id="{796CD0F8-E840-0546-B5A5-9EDB5142B3AE}"/>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1" name="Rectangle 260">
              <a:extLst>
                <a:ext uri="{FF2B5EF4-FFF2-40B4-BE49-F238E27FC236}">
                  <a16:creationId xmlns="" xmlns:a16="http://schemas.microsoft.com/office/drawing/2014/main" id="{BF49F441-D507-CB4F-AC65-9A09D3B13B73}"/>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2" name="Rectangle 261">
              <a:extLst>
                <a:ext uri="{FF2B5EF4-FFF2-40B4-BE49-F238E27FC236}">
                  <a16:creationId xmlns="" xmlns:a16="http://schemas.microsoft.com/office/drawing/2014/main" id="{391AF2C3-0BC7-BE47-AF0D-5DCFD28EF9A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63" name="Straight Connector 262">
              <a:extLst>
                <a:ext uri="{FF2B5EF4-FFF2-40B4-BE49-F238E27FC236}">
                  <a16:creationId xmlns="" xmlns:a16="http://schemas.microsoft.com/office/drawing/2014/main" id="{CFE19DCD-5E99-C04C-A4C1-D296ADBD2DF2}"/>
                </a:ext>
              </a:extLst>
            </p:cNvPr>
            <p:cNvCxnSpPr>
              <a:cxnSpLocks/>
              <a:stCxn id="260" idx="3"/>
              <a:endCxn id="262"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66" name="Group 265">
            <a:extLst>
              <a:ext uri="{FF2B5EF4-FFF2-40B4-BE49-F238E27FC236}">
                <a16:creationId xmlns="" xmlns:a16="http://schemas.microsoft.com/office/drawing/2014/main" id="{5037C2D4-0569-A64B-8D0C-D20DCC9DE88A}"/>
              </a:ext>
            </a:extLst>
          </p:cNvPr>
          <p:cNvGrpSpPr/>
          <p:nvPr/>
        </p:nvGrpSpPr>
        <p:grpSpPr>
          <a:xfrm>
            <a:off x="2765229" y="3720689"/>
            <a:ext cx="487635" cy="120007"/>
            <a:chOff x="2068322" y="3810941"/>
            <a:chExt cx="365726" cy="90005"/>
          </a:xfrm>
        </p:grpSpPr>
        <p:sp>
          <p:nvSpPr>
            <p:cNvPr id="267" name="Rectangle 266">
              <a:extLst>
                <a:ext uri="{FF2B5EF4-FFF2-40B4-BE49-F238E27FC236}">
                  <a16:creationId xmlns="" xmlns:a16="http://schemas.microsoft.com/office/drawing/2014/main" id="{B6AF8EE9-436F-4E41-9B96-27F85E93A029}"/>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8" name="Rectangle 267">
              <a:extLst>
                <a:ext uri="{FF2B5EF4-FFF2-40B4-BE49-F238E27FC236}">
                  <a16:creationId xmlns="" xmlns:a16="http://schemas.microsoft.com/office/drawing/2014/main" id="{F224DB79-E03A-DC48-951E-3C151A3A9CD7}"/>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9" name="Rectangle 268">
              <a:extLst>
                <a:ext uri="{FF2B5EF4-FFF2-40B4-BE49-F238E27FC236}">
                  <a16:creationId xmlns="" xmlns:a16="http://schemas.microsoft.com/office/drawing/2014/main" id="{D68B1ADC-E029-584F-BFA7-49222A9D9E2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70" name="Straight Connector 269">
              <a:extLst>
                <a:ext uri="{FF2B5EF4-FFF2-40B4-BE49-F238E27FC236}">
                  <a16:creationId xmlns="" xmlns:a16="http://schemas.microsoft.com/office/drawing/2014/main" id="{9266331B-EB39-9143-A1EB-BD2CE2C1942B}"/>
                </a:ext>
              </a:extLst>
            </p:cNvPr>
            <p:cNvCxnSpPr>
              <a:cxnSpLocks/>
              <a:stCxn id="267" idx="3"/>
              <a:endCxn id="269"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73" name="Group 272">
            <a:extLst>
              <a:ext uri="{FF2B5EF4-FFF2-40B4-BE49-F238E27FC236}">
                <a16:creationId xmlns="" xmlns:a16="http://schemas.microsoft.com/office/drawing/2014/main" id="{899AF4D2-B11C-A14E-B5B9-135F23D984F7}"/>
              </a:ext>
            </a:extLst>
          </p:cNvPr>
          <p:cNvGrpSpPr/>
          <p:nvPr/>
        </p:nvGrpSpPr>
        <p:grpSpPr>
          <a:xfrm>
            <a:off x="2765229" y="2330955"/>
            <a:ext cx="487635" cy="120007"/>
            <a:chOff x="2068322" y="3810941"/>
            <a:chExt cx="365726" cy="90005"/>
          </a:xfrm>
        </p:grpSpPr>
        <p:sp>
          <p:nvSpPr>
            <p:cNvPr id="274" name="Rectangle 273">
              <a:extLst>
                <a:ext uri="{FF2B5EF4-FFF2-40B4-BE49-F238E27FC236}">
                  <a16:creationId xmlns="" xmlns:a16="http://schemas.microsoft.com/office/drawing/2014/main" id="{A0D2D61D-851A-5D4C-9172-A7C6C4030F95}"/>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5" name="Rectangle 274">
              <a:extLst>
                <a:ext uri="{FF2B5EF4-FFF2-40B4-BE49-F238E27FC236}">
                  <a16:creationId xmlns="" xmlns:a16="http://schemas.microsoft.com/office/drawing/2014/main" id="{6D94A2AF-3773-CD47-9D32-0D76211B30B8}"/>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6" name="Rectangle 275">
              <a:extLst>
                <a:ext uri="{FF2B5EF4-FFF2-40B4-BE49-F238E27FC236}">
                  <a16:creationId xmlns="" xmlns:a16="http://schemas.microsoft.com/office/drawing/2014/main" id="{FC6EC70F-6CEB-9248-B684-69BFFD7B0D19}"/>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77" name="Straight Connector 276">
              <a:extLst>
                <a:ext uri="{FF2B5EF4-FFF2-40B4-BE49-F238E27FC236}">
                  <a16:creationId xmlns="" xmlns:a16="http://schemas.microsoft.com/office/drawing/2014/main" id="{5F41BCBA-63CC-0641-83AD-E18796770C29}"/>
                </a:ext>
              </a:extLst>
            </p:cNvPr>
            <p:cNvCxnSpPr>
              <a:cxnSpLocks/>
              <a:stCxn id="274" idx="3"/>
              <a:endCxn id="276"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80" name="Group 279">
            <a:extLst>
              <a:ext uri="{FF2B5EF4-FFF2-40B4-BE49-F238E27FC236}">
                <a16:creationId xmlns="" xmlns:a16="http://schemas.microsoft.com/office/drawing/2014/main" id="{39F79B9C-5303-6242-9B32-E4089554C467}"/>
              </a:ext>
            </a:extLst>
          </p:cNvPr>
          <p:cNvGrpSpPr/>
          <p:nvPr/>
        </p:nvGrpSpPr>
        <p:grpSpPr>
          <a:xfrm>
            <a:off x="4581640" y="2326826"/>
            <a:ext cx="487635" cy="120007"/>
            <a:chOff x="2068322" y="3810941"/>
            <a:chExt cx="365726" cy="90005"/>
          </a:xfrm>
        </p:grpSpPr>
        <p:sp>
          <p:nvSpPr>
            <p:cNvPr id="281" name="Rectangle 280">
              <a:extLst>
                <a:ext uri="{FF2B5EF4-FFF2-40B4-BE49-F238E27FC236}">
                  <a16:creationId xmlns="" xmlns:a16="http://schemas.microsoft.com/office/drawing/2014/main" id="{4DB529C0-0471-F84A-8BE9-14E028956F1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82" name="Rectangle 281">
              <a:extLst>
                <a:ext uri="{FF2B5EF4-FFF2-40B4-BE49-F238E27FC236}">
                  <a16:creationId xmlns="" xmlns:a16="http://schemas.microsoft.com/office/drawing/2014/main" id="{E06495C2-073E-384B-93B1-35E9621988E9}"/>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83" name="Rectangle 282">
              <a:extLst>
                <a:ext uri="{FF2B5EF4-FFF2-40B4-BE49-F238E27FC236}">
                  <a16:creationId xmlns="" xmlns:a16="http://schemas.microsoft.com/office/drawing/2014/main" id="{B10101A8-9D16-EB4A-804D-814B8B4C08ED}"/>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84" name="Straight Connector 283">
              <a:extLst>
                <a:ext uri="{FF2B5EF4-FFF2-40B4-BE49-F238E27FC236}">
                  <a16:creationId xmlns="" xmlns:a16="http://schemas.microsoft.com/office/drawing/2014/main" id="{76A7B00C-B3F4-384B-BB78-47225CEF795D}"/>
                </a:ext>
              </a:extLst>
            </p:cNvPr>
            <p:cNvCxnSpPr>
              <a:cxnSpLocks/>
              <a:stCxn id="281" idx="3"/>
              <a:endCxn id="283"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287" name="Group 286">
            <a:extLst>
              <a:ext uri="{FF2B5EF4-FFF2-40B4-BE49-F238E27FC236}">
                <a16:creationId xmlns="" xmlns:a16="http://schemas.microsoft.com/office/drawing/2014/main" id="{4829D0B5-3943-884D-A39F-EC5822FA1BF4}"/>
              </a:ext>
            </a:extLst>
          </p:cNvPr>
          <p:cNvGrpSpPr/>
          <p:nvPr/>
        </p:nvGrpSpPr>
        <p:grpSpPr>
          <a:xfrm>
            <a:off x="6347959" y="2330955"/>
            <a:ext cx="487635" cy="120007"/>
            <a:chOff x="2068322" y="3810941"/>
            <a:chExt cx="365726" cy="90005"/>
          </a:xfrm>
        </p:grpSpPr>
        <p:sp>
          <p:nvSpPr>
            <p:cNvPr id="288" name="Rectangle 287">
              <a:extLst>
                <a:ext uri="{FF2B5EF4-FFF2-40B4-BE49-F238E27FC236}">
                  <a16:creationId xmlns="" xmlns:a16="http://schemas.microsoft.com/office/drawing/2014/main" id="{5720A952-517B-1047-A6FC-ADB3BE5A9C30}"/>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89" name="Rectangle 288">
              <a:extLst>
                <a:ext uri="{FF2B5EF4-FFF2-40B4-BE49-F238E27FC236}">
                  <a16:creationId xmlns="" xmlns:a16="http://schemas.microsoft.com/office/drawing/2014/main" id="{F24DFB63-E03F-5C4D-AEB8-1B6E6592ADA2}"/>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90" name="Rectangle 289">
              <a:extLst>
                <a:ext uri="{FF2B5EF4-FFF2-40B4-BE49-F238E27FC236}">
                  <a16:creationId xmlns="" xmlns:a16="http://schemas.microsoft.com/office/drawing/2014/main" id="{1E279CD2-C6F7-DF49-B5DB-161355B14A4D}"/>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91" name="Straight Connector 290">
              <a:extLst>
                <a:ext uri="{FF2B5EF4-FFF2-40B4-BE49-F238E27FC236}">
                  <a16:creationId xmlns="" xmlns:a16="http://schemas.microsoft.com/office/drawing/2014/main" id="{DDE9007F-80B2-7D46-A060-21AB57B0EE45}"/>
                </a:ext>
              </a:extLst>
            </p:cNvPr>
            <p:cNvCxnSpPr>
              <a:cxnSpLocks/>
              <a:stCxn id="288" idx="3"/>
              <a:endCxn id="290" idx="1"/>
            </p:cNvCxnSpPr>
            <p:nvPr/>
          </p:nvCxnSpPr>
          <p:spPr>
            <a:xfrm>
              <a:off x="2158322" y="3855946"/>
              <a:ext cx="185726"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cxnSp>
        <p:nvCxnSpPr>
          <p:cNvPr id="246" name="Straight Arrow Connector 245">
            <a:extLst>
              <a:ext uri="{FF2B5EF4-FFF2-40B4-BE49-F238E27FC236}">
                <a16:creationId xmlns="" xmlns:a16="http://schemas.microsoft.com/office/drawing/2014/main" id="{4CBFFC1C-148A-E64C-AC2B-C02D0EFB9117}"/>
              </a:ext>
            </a:extLst>
          </p:cNvPr>
          <p:cNvCxnSpPr>
            <a:cxnSpLocks/>
            <a:endCxn id="180" idx="2"/>
          </p:cNvCxnSpPr>
          <p:nvPr/>
        </p:nvCxnSpPr>
        <p:spPr>
          <a:xfrm flipV="1">
            <a:off x="4921790" y="2265639"/>
            <a:ext cx="1818740" cy="81321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a:extLst>
              <a:ext uri="{FF2B5EF4-FFF2-40B4-BE49-F238E27FC236}">
                <a16:creationId xmlns="" xmlns:a16="http://schemas.microsoft.com/office/drawing/2014/main" id="{B64B0C42-216B-5E46-9D78-D6D1DCFA8030}"/>
              </a:ext>
            </a:extLst>
          </p:cNvPr>
          <p:cNvCxnSpPr>
            <a:cxnSpLocks/>
            <a:endCxn id="181" idx="2"/>
          </p:cNvCxnSpPr>
          <p:nvPr/>
        </p:nvCxnSpPr>
        <p:spPr>
          <a:xfrm flipV="1">
            <a:off x="4891309" y="2260915"/>
            <a:ext cx="83536" cy="787453"/>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249" name="Group 248">
            <a:extLst>
              <a:ext uri="{FF2B5EF4-FFF2-40B4-BE49-F238E27FC236}">
                <a16:creationId xmlns="" xmlns:a16="http://schemas.microsoft.com/office/drawing/2014/main" id="{30F9EA3F-0C69-BC4E-A0C3-50F8ADDA8499}"/>
              </a:ext>
            </a:extLst>
          </p:cNvPr>
          <p:cNvGrpSpPr/>
          <p:nvPr/>
        </p:nvGrpSpPr>
        <p:grpSpPr>
          <a:xfrm>
            <a:off x="4674342" y="2652782"/>
            <a:ext cx="398231" cy="913007"/>
            <a:chOff x="3555787" y="2088535"/>
            <a:chExt cx="298673" cy="684755"/>
          </a:xfrm>
        </p:grpSpPr>
        <p:sp>
          <p:nvSpPr>
            <p:cNvPr id="250" name="Rectangle 249">
              <a:extLst>
                <a:ext uri="{FF2B5EF4-FFF2-40B4-BE49-F238E27FC236}">
                  <a16:creationId xmlns="" xmlns:a16="http://schemas.microsoft.com/office/drawing/2014/main" id="{3D4093A3-9D94-4A47-AA8D-B0E1A4661784}"/>
                </a:ext>
              </a:extLst>
            </p:cNvPr>
            <p:cNvSpPr/>
            <p:nvPr/>
          </p:nvSpPr>
          <p:spPr>
            <a:xfrm>
              <a:off x="3555787" y="2190333"/>
              <a:ext cx="298673" cy="312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a:extLst>
                <a:ext uri="{FF2B5EF4-FFF2-40B4-BE49-F238E27FC236}">
                  <a16:creationId xmlns="" xmlns:a16="http://schemas.microsoft.com/office/drawing/2014/main" id="{326F1B5A-16B7-0849-A401-8072243C4ABF}"/>
                </a:ext>
              </a:extLst>
            </p:cNvPr>
            <p:cNvSpPr txBox="1"/>
            <p:nvPr/>
          </p:nvSpPr>
          <p:spPr>
            <a:xfrm>
              <a:off x="3646641" y="2088535"/>
              <a:ext cx="129697" cy="684755"/>
            </a:xfrm>
            <a:prstGeom prst="rect">
              <a:avLst/>
            </a:prstGeom>
            <a:noFill/>
          </p:spPr>
          <p:txBody>
            <a:bodyPr wrap="square" rtlCol="0">
              <a:spAutoFit/>
            </a:bodyPr>
            <a:lstStyle/>
            <a:p>
              <a:pPr algn="ctr"/>
              <a:r>
                <a:rPr lang="en-US" sz="5333" dirty="0">
                  <a:solidFill>
                    <a:schemeClr val="bg1"/>
                  </a:solidFill>
                </a:rPr>
                <a:t>*</a:t>
              </a:r>
            </a:p>
          </p:txBody>
        </p:sp>
      </p:grpSp>
      <p:sp>
        <p:nvSpPr>
          <p:cNvPr id="96" name="TextBox 95">
            <a:extLst>
              <a:ext uri="{FF2B5EF4-FFF2-40B4-BE49-F238E27FC236}">
                <a16:creationId xmlns="" xmlns:a16="http://schemas.microsoft.com/office/drawing/2014/main" id="{AAA9715A-09CF-4695-ACFC-A71F21719D84}"/>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97" name="Table 96">
            <a:extLst>
              <a:ext uri="{FF2B5EF4-FFF2-40B4-BE49-F238E27FC236}">
                <a16:creationId xmlns="" xmlns:a16="http://schemas.microsoft.com/office/drawing/2014/main" id="{FDBB91DA-6E57-4150-91F2-AEBD72D34962}"/>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98" name="Rounded Rectangle 93">
            <a:extLst>
              <a:ext uri="{FF2B5EF4-FFF2-40B4-BE49-F238E27FC236}">
                <a16:creationId xmlns="" xmlns:a16="http://schemas.microsoft.com/office/drawing/2014/main" id="{B54CF8AC-7BBE-468D-8910-5DDEDAB0B082}"/>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99" name="Rounded Rectangle 96">
            <a:extLst>
              <a:ext uri="{FF2B5EF4-FFF2-40B4-BE49-F238E27FC236}">
                <a16:creationId xmlns="" xmlns:a16="http://schemas.microsoft.com/office/drawing/2014/main" id="{A0DCD2AF-C855-47A0-90E8-90238C743B79}"/>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100" name="Rounded Rectangle 99">
            <a:extLst>
              <a:ext uri="{FF2B5EF4-FFF2-40B4-BE49-F238E27FC236}">
                <a16:creationId xmlns="" xmlns:a16="http://schemas.microsoft.com/office/drawing/2014/main" id="{8B0A43B3-1642-4DA1-9C9E-FE7078A01567}"/>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01" name="Rounded Rectangle 102">
            <a:extLst>
              <a:ext uri="{FF2B5EF4-FFF2-40B4-BE49-F238E27FC236}">
                <a16:creationId xmlns="" xmlns:a16="http://schemas.microsoft.com/office/drawing/2014/main" id="{7B514206-8EEC-4CD4-98D6-78A80E1C758A}"/>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02" name="Folded Corner 103">
            <a:extLst>
              <a:ext uri="{FF2B5EF4-FFF2-40B4-BE49-F238E27FC236}">
                <a16:creationId xmlns="" xmlns:a16="http://schemas.microsoft.com/office/drawing/2014/main" id="{0AEE2248-B5B0-49CA-96B6-376DB120359E}"/>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103" name="Straight Connector 102">
            <a:extLst>
              <a:ext uri="{FF2B5EF4-FFF2-40B4-BE49-F238E27FC236}">
                <a16:creationId xmlns="" xmlns:a16="http://schemas.microsoft.com/office/drawing/2014/main" id="{03B9A722-FDBC-40D2-AA0C-5A14372AD80E}"/>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4" name="Rounded Rectangle 105">
            <a:extLst>
              <a:ext uri="{FF2B5EF4-FFF2-40B4-BE49-F238E27FC236}">
                <a16:creationId xmlns="" xmlns:a16="http://schemas.microsoft.com/office/drawing/2014/main" id="{0AAF8D1A-5E6A-4377-9477-7C8641D87793}"/>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105" name="Group 104">
            <a:extLst>
              <a:ext uri="{FF2B5EF4-FFF2-40B4-BE49-F238E27FC236}">
                <a16:creationId xmlns="" xmlns:a16="http://schemas.microsoft.com/office/drawing/2014/main" id="{FE5822F3-B9FD-4416-A178-D9BF8697A39A}"/>
              </a:ext>
            </a:extLst>
          </p:cNvPr>
          <p:cNvGrpSpPr/>
          <p:nvPr/>
        </p:nvGrpSpPr>
        <p:grpSpPr>
          <a:xfrm>
            <a:off x="9821069" y="4896711"/>
            <a:ext cx="491851" cy="124861"/>
            <a:chOff x="2259061" y="4546968"/>
            <a:chExt cx="576021" cy="152408"/>
          </a:xfrm>
        </p:grpSpPr>
        <p:sp>
          <p:nvSpPr>
            <p:cNvPr id="106" name="Rectangle 105">
              <a:extLst>
                <a:ext uri="{FF2B5EF4-FFF2-40B4-BE49-F238E27FC236}">
                  <a16:creationId xmlns="" xmlns:a16="http://schemas.microsoft.com/office/drawing/2014/main" id="{72764D80-BA11-4FA4-AA92-6CFD828AAA55}"/>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7" name="Rectangle 106">
              <a:extLst>
                <a:ext uri="{FF2B5EF4-FFF2-40B4-BE49-F238E27FC236}">
                  <a16:creationId xmlns="" xmlns:a16="http://schemas.microsoft.com/office/drawing/2014/main" id="{E1B30BB7-C1FD-4374-A74A-18CA0CD6745A}"/>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08" name="Rectangle 107">
              <a:extLst>
                <a:ext uri="{FF2B5EF4-FFF2-40B4-BE49-F238E27FC236}">
                  <a16:creationId xmlns="" xmlns:a16="http://schemas.microsoft.com/office/drawing/2014/main" id="{981D2097-64AD-47F1-B673-A1075CB25844}"/>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09" name="Straight Connector 108">
              <a:extLst>
                <a:ext uri="{FF2B5EF4-FFF2-40B4-BE49-F238E27FC236}">
                  <a16:creationId xmlns="" xmlns:a16="http://schemas.microsoft.com/office/drawing/2014/main" id="{8F0F05D5-E48D-4111-85CB-D3C69D94E6C3}"/>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118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solidFill>
                  <a:schemeClr val="bg1"/>
                </a:solidFill>
              </a:rPr>
              <a:t>Chapter 1:</a:t>
            </a:r>
            <a:br>
              <a:rPr lang="en-US" sz="2800" b="1" dirty="0">
                <a:solidFill>
                  <a:schemeClr val="bg1"/>
                </a:solidFill>
              </a:rPr>
            </a:br>
            <a:r>
              <a:rPr lang="en-US" sz="4800" b="1" dirty="0">
                <a:solidFill>
                  <a:schemeClr val="bg1"/>
                </a:solidFill>
                <a:latin typeface="Ubuntu" panose="020B0504030602030204" pitchFamily="34" charset="0"/>
                <a:ea typeface="Arial" charset="0"/>
                <a:cs typeface="Arial" charset="0"/>
              </a:rPr>
              <a:t>IBM </a:t>
            </a:r>
            <a:r>
              <a:rPr lang="en-US" sz="4800" b="1" dirty="0" err="1">
                <a:solidFill>
                  <a:schemeClr val="bg1"/>
                </a:solidFill>
                <a:latin typeface="Ubuntu" panose="020B0504030602030204" pitchFamily="34" charset="0"/>
                <a:ea typeface="Arial" charset="0"/>
                <a:cs typeface="Arial" charset="0"/>
              </a:rPr>
              <a:t>Blockchain</a:t>
            </a:r>
            <a:r>
              <a:rPr lang="en-US" sz="4800" b="1" dirty="0">
                <a:solidFill>
                  <a:schemeClr val="bg1"/>
                </a:solidFill>
                <a:latin typeface="Ubuntu" panose="020B0504030602030204" pitchFamily="34" charset="0"/>
                <a:ea typeface="Arial" charset="0"/>
                <a:cs typeface="Arial" charset="0"/>
              </a:rPr>
              <a:t> Platform Overview</a:t>
            </a:r>
          </a:p>
          <a:p>
            <a:endParaRPr lang="en-US" sz="4800" b="1" i="1" dirty="0">
              <a:solidFill>
                <a:schemeClr val="bg1"/>
              </a:solidFill>
              <a:latin typeface="Ubuntu" panose="020B0504030602030204" pitchFamily="34" charset="0"/>
            </a:endParaRPr>
          </a:p>
        </p:txBody>
      </p:sp>
    </p:spTree>
    <p:extLst>
      <p:ext uri="{BB962C8B-B14F-4D97-AF65-F5344CB8AC3E}">
        <p14:creationId xmlns:p14="http://schemas.microsoft.com/office/powerpoint/2010/main" val="3766100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latin typeface="+mn-lt"/>
              </a:rPr>
              <a:t>Sample transaction: Step 6/7 – Validate Transaction</a:t>
            </a:r>
          </a:p>
        </p:txBody>
      </p:sp>
      <p:sp>
        <p:nvSpPr>
          <p:cNvPr id="19" name="TextBox 18"/>
          <p:cNvSpPr txBox="1"/>
          <p:nvPr/>
        </p:nvSpPr>
        <p:spPr>
          <a:xfrm>
            <a:off x="7528117" y="1158007"/>
            <a:ext cx="4663884" cy="3139321"/>
          </a:xfrm>
          <a:prstGeom prst="rect">
            <a:avLst/>
          </a:prstGeom>
          <a:noFill/>
        </p:spPr>
        <p:txBody>
          <a:bodyPr wrap="square" rtlCol="0">
            <a:spAutoFit/>
          </a:bodyPr>
          <a:lstStyle/>
          <a:p>
            <a:pPr algn="ctr"/>
            <a:r>
              <a:rPr lang="en-US" dirty="0">
                <a:solidFill>
                  <a:srgbClr val="FF0000"/>
                </a:solidFill>
              </a:rPr>
              <a:t>Committing peers validate transactions</a:t>
            </a:r>
          </a:p>
          <a:p>
            <a:pPr marL="457189" indent="-457189">
              <a:buAutoNum type="arabicPeriod"/>
            </a:pPr>
            <a:endParaRPr lang="en-US" dirty="0"/>
          </a:p>
          <a:p>
            <a:pPr marL="304792" indent="-4233"/>
            <a:r>
              <a:rPr lang="en-US" dirty="0"/>
              <a:t>Every committing peer validates against the endorsement policy. Also check RW sets are still valid for current world state</a:t>
            </a:r>
          </a:p>
          <a:p>
            <a:pPr marL="304792" indent="-4233"/>
            <a:endParaRPr lang="en-US" dirty="0"/>
          </a:p>
          <a:p>
            <a:pPr marL="304792" indent="-4233"/>
            <a:r>
              <a:rPr lang="en-US" dirty="0"/>
              <a:t>Validated transactions are applied to the world state and retained on the ledger  </a:t>
            </a:r>
          </a:p>
          <a:p>
            <a:pPr marL="304792" indent="-4233"/>
            <a:endParaRPr lang="en-US" dirty="0"/>
          </a:p>
          <a:p>
            <a:pPr marL="304792" indent="-4233"/>
            <a:r>
              <a:rPr lang="en-US" dirty="0"/>
              <a:t>Invalid transactions are also retained on the ledger but do not update world state</a:t>
            </a:r>
          </a:p>
        </p:txBody>
      </p:sp>
      <p:sp>
        <p:nvSpPr>
          <p:cNvPr id="136" name="Rounded Rectangle 135">
            <a:extLst>
              <a:ext uri="{FF2B5EF4-FFF2-40B4-BE49-F238E27FC236}">
                <a16:creationId xmlns="" xmlns:a16="http://schemas.microsoft.com/office/drawing/2014/main" id="{51E8EE93-7C63-184B-92D5-F317DDD6C8A1}"/>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ounded Rectangle 144">
            <a:extLst>
              <a:ext uri="{FF2B5EF4-FFF2-40B4-BE49-F238E27FC236}">
                <a16:creationId xmlns="" xmlns:a16="http://schemas.microsoft.com/office/drawing/2014/main" id="{2D54F557-0951-5140-A063-6CC1BA90A721}"/>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62">
            <a:extLst>
              <a:ext uri="{FF2B5EF4-FFF2-40B4-BE49-F238E27FC236}">
                <a16:creationId xmlns="" xmlns:a16="http://schemas.microsoft.com/office/drawing/2014/main" id="{56059883-21D0-FE45-BEC3-77DB57F14C9B}"/>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ounded Rectangle 172">
            <a:extLst>
              <a:ext uri="{FF2B5EF4-FFF2-40B4-BE49-F238E27FC236}">
                <a16:creationId xmlns="" xmlns:a16="http://schemas.microsoft.com/office/drawing/2014/main" id="{A79B3861-C806-6846-8E66-F40B4816F04E}"/>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 xmlns:a16="http://schemas.microsoft.com/office/drawing/2014/main" id="{EB2BD4C6-E101-9E4B-BA4C-CA7D4A3D2C82}"/>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ounded Rectangle 205">
            <a:extLst>
              <a:ext uri="{FF2B5EF4-FFF2-40B4-BE49-F238E27FC236}">
                <a16:creationId xmlns="" xmlns:a16="http://schemas.microsoft.com/office/drawing/2014/main" id="{0462E0C3-FF75-4245-AE06-D90D7E9EED6A}"/>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ounded Rectangle 208">
            <a:extLst>
              <a:ext uri="{FF2B5EF4-FFF2-40B4-BE49-F238E27FC236}">
                <a16:creationId xmlns="" xmlns:a16="http://schemas.microsoft.com/office/drawing/2014/main" id="{7795990B-392E-624E-A0A1-E2AC89F06BD8}"/>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ounded Rectangle 209">
            <a:extLst>
              <a:ext uri="{FF2B5EF4-FFF2-40B4-BE49-F238E27FC236}">
                <a16:creationId xmlns="" xmlns:a16="http://schemas.microsoft.com/office/drawing/2014/main" id="{2F92E07C-642B-BD41-A0A3-36B39E1753C6}"/>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ounded Rectangle 210">
            <a:extLst>
              <a:ext uri="{FF2B5EF4-FFF2-40B4-BE49-F238E27FC236}">
                <a16:creationId xmlns="" xmlns:a16="http://schemas.microsoft.com/office/drawing/2014/main" id="{33BA39F7-7C0F-904E-BEC7-0902F492EBD2}"/>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Rounded Rectangle 211">
            <a:extLst>
              <a:ext uri="{FF2B5EF4-FFF2-40B4-BE49-F238E27FC236}">
                <a16:creationId xmlns="" xmlns:a16="http://schemas.microsoft.com/office/drawing/2014/main" id="{70DD355C-3CC9-8D45-943A-B78335F9C80E}"/>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213" name="Rounded Rectangle 212">
            <a:extLst>
              <a:ext uri="{FF2B5EF4-FFF2-40B4-BE49-F238E27FC236}">
                <a16:creationId xmlns="" xmlns:a16="http://schemas.microsoft.com/office/drawing/2014/main" id="{91C59DBD-9DB1-ED4A-B52E-59779D54EEF1}"/>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214" name="Rounded Rectangle 213">
            <a:extLst>
              <a:ext uri="{FF2B5EF4-FFF2-40B4-BE49-F238E27FC236}">
                <a16:creationId xmlns="" xmlns:a16="http://schemas.microsoft.com/office/drawing/2014/main" id="{7C9588A7-0F0B-7749-9D20-5FD6222D8188}"/>
              </a:ext>
            </a:extLst>
          </p:cNvPr>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grpSp>
        <p:nvGrpSpPr>
          <p:cNvPr id="215" name="Group 214">
            <a:extLst>
              <a:ext uri="{FF2B5EF4-FFF2-40B4-BE49-F238E27FC236}">
                <a16:creationId xmlns="" xmlns:a16="http://schemas.microsoft.com/office/drawing/2014/main" id="{6CB8EA63-F315-A74E-A9DB-5BD1590C8E85}"/>
              </a:ext>
            </a:extLst>
          </p:cNvPr>
          <p:cNvGrpSpPr/>
          <p:nvPr/>
        </p:nvGrpSpPr>
        <p:grpSpPr>
          <a:xfrm>
            <a:off x="0" y="2700793"/>
            <a:ext cx="1259579" cy="1079283"/>
            <a:chOff x="0" y="2025595"/>
            <a:chExt cx="944684" cy="809462"/>
          </a:xfrm>
        </p:grpSpPr>
        <p:sp>
          <p:nvSpPr>
            <p:cNvPr id="216" name="Rectangle 215">
              <a:extLst>
                <a:ext uri="{FF2B5EF4-FFF2-40B4-BE49-F238E27FC236}">
                  <a16:creationId xmlns="" xmlns:a16="http://schemas.microsoft.com/office/drawing/2014/main" id="{EAB97AA0-EFAD-DD4B-9A7A-5C35FF1969AC}"/>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217" name="Group 216">
              <a:extLst>
                <a:ext uri="{FF2B5EF4-FFF2-40B4-BE49-F238E27FC236}">
                  <a16:creationId xmlns="" xmlns:a16="http://schemas.microsoft.com/office/drawing/2014/main" id="{BCF498F4-F7BD-6048-83DC-EDD2192915D9}"/>
                </a:ext>
              </a:extLst>
            </p:cNvPr>
            <p:cNvGrpSpPr/>
            <p:nvPr/>
          </p:nvGrpSpPr>
          <p:grpSpPr>
            <a:xfrm>
              <a:off x="93037" y="2025595"/>
              <a:ext cx="851647" cy="809462"/>
              <a:chOff x="265172" y="2308763"/>
              <a:chExt cx="712071" cy="676800"/>
            </a:xfrm>
          </p:grpSpPr>
          <p:sp>
            <p:nvSpPr>
              <p:cNvPr id="219" name="Rounded Rectangle 218">
                <a:extLst>
                  <a:ext uri="{FF2B5EF4-FFF2-40B4-BE49-F238E27FC236}">
                    <a16:creationId xmlns="" xmlns:a16="http://schemas.microsoft.com/office/drawing/2014/main" id="{ED6C7402-F1B5-4E4A-A343-2E32A06BF21C}"/>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20" name="Straight Connector 219">
                <a:extLst>
                  <a:ext uri="{FF2B5EF4-FFF2-40B4-BE49-F238E27FC236}">
                    <a16:creationId xmlns="" xmlns:a16="http://schemas.microsoft.com/office/drawing/2014/main" id="{D5633069-66B4-7F43-8A7F-0D861B1E6BC4}"/>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8" name="TextBox 217">
              <a:extLst>
                <a:ext uri="{FF2B5EF4-FFF2-40B4-BE49-F238E27FC236}">
                  <a16:creationId xmlns="" xmlns:a16="http://schemas.microsoft.com/office/drawing/2014/main" id="{2E8DC7BB-90B9-3D4E-B230-32445C98632E}"/>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221" name="TextBox 220">
            <a:extLst>
              <a:ext uri="{FF2B5EF4-FFF2-40B4-BE49-F238E27FC236}">
                <a16:creationId xmlns="" xmlns:a16="http://schemas.microsoft.com/office/drawing/2014/main" id="{4A219D00-CB6E-E94F-A7A7-3709489E82C4}"/>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222" name="Folded Corner 221">
            <a:extLst>
              <a:ext uri="{FF2B5EF4-FFF2-40B4-BE49-F238E27FC236}">
                <a16:creationId xmlns="" xmlns:a16="http://schemas.microsoft.com/office/drawing/2014/main" id="{8DD72D65-DF6F-9F4E-A5F9-D253DD387EB0}"/>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223" name="Rounded Rectangle 222">
            <a:extLst>
              <a:ext uri="{FF2B5EF4-FFF2-40B4-BE49-F238E27FC236}">
                <a16:creationId xmlns="" xmlns:a16="http://schemas.microsoft.com/office/drawing/2014/main" id="{5ABA7986-3AA8-0F4E-98CE-E59212206CF6}"/>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224" name="Rounded Rectangle 223">
            <a:extLst>
              <a:ext uri="{FF2B5EF4-FFF2-40B4-BE49-F238E27FC236}">
                <a16:creationId xmlns="" xmlns:a16="http://schemas.microsoft.com/office/drawing/2014/main" id="{4FF9F311-B3CB-A844-890C-A5EF65A86ACD}"/>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225" name="Rounded Rectangle 224">
            <a:extLst>
              <a:ext uri="{FF2B5EF4-FFF2-40B4-BE49-F238E27FC236}">
                <a16:creationId xmlns="" xmlns:a16="http://schemas.microsoft.com/office/drawing/2014/main" id="{AC02D788-FD33-7E47-96F8-9024956CB784}"/>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26" name="Rounded Rectangle 225">
            <a:extLst>
              <a:ext uri="{FF2B5EF4-FFF2-40B4-BE49-F238E27FC236}">
                <a16:creationId xmlns="" xmlns:a16="http://schemas.microsoft.com/office/drawing/2014/main" id="{3AA0FBA2-66D5-4945-A5E0-BF113F3807EC}"/>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27" name="Rounded Rectangle 226">
            <a:extLst>
              <a:ext uri="{FF2B5EF4-FFF2-40B4-BE49-F238E27FC236}">
                <a16:creationId xmlns="" xmlns:a16="http://schemas.microsoft.com/office/drawing/2014/main" id="{DD07E9B6-BE49-664A-8D24-B4011777B29D}"/>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28" name="Rounded Rectangle 227">
            <a:extLst>
              <a:ext uri="{FF2B5EF4-FFF2-40B4-BE49-F238E27FC236}">
                <a16:creationId xmlns="" xmlns:a16="http://schemas.microsoft.com/office/drawing/2014/main" id="{497F5B75-D854-3F4B-AE8B-B0540ABF1C0F}"/>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29" name="Rounded Rectangle 228">
            <a:extLst>
              <a:ext uri="{FF2B5EF4-FFF2-40B4-BE49-F238E27FC236}">
                <a16:creationId xmlns="" xmlns:a16="http://schemas.microsoft.com/office/drawing/2014/main" id="{D5690D81-3C58-C642-BC91-AE08D54123BB}"/>
              </a:ext>
            </a:extLst>
          </p:cNvPr>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30" name="Rounded Rectangle 229">
            <a:extLst>
              <a:ext uri="{FF2B5EF4-FFF2-40B4-BE49-F238E27FC236}">
                <a16:creationId xmlns="" xmlns:a16="http://schemas.microsoft.com/office/drawing/2014/main" id="{818B8702-640F-A746-BFD6-BC666E810DB5}"/>
              </a:ext>
            </a:extLst>
          </p:cNvPr>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31" name="Rounded Rectangle 230">
            <a:extLst>
              <a:ext uri="{FF2B5EF4-FFF2-40B4-BE49-F238E27FC236}">
                <a16:creationId xmlns="" xmlns:a16="http://schemas.microsoft.com/office/drawing/2014/main" id="{A7478BC3-8D24-DD43-A702-F530FF4AEC40}"/>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32" name="Rounded Rectangle 231">
            <a:extLst>
              <a:ext uri="{FF2B5EF4-FFF2-40B4-BE49-F238E27FC236}">
                <a16:creationId xmlns="" xmlns:a16="http://schemas.microsoft.com/office/drawing/2014/main" id="{DA477E89-F03F-D147-AF49-30523874CABE}"/>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60" name="Group 259">
            <a:extLst>
              <a:ext uri="{FF2B5EF4-FFF2-40B4-BE49-F238E27FC236}">
                <a16:creationId xmlns="" xmlns:a16="http://schemas.microsoft.com/office/drawing/2014/main" id="{5E40C1E9-FA24-EE4A-9EC6-D56DAF476EFA}"/>
              </a:ext>
            </a:extLst>
          </p:cNvPr>
          <p:cNvGrpSpPr/>
          <p:nvPr/>
        </p:nvGrpSpPr>
        <p:grpSpPr>
          <a:xfrm>
            <a:off x="5117741" y="3098801"/>
            <a:ext cx="1874376" cy="1798007"/>
            <a:chOff x="3767821" y="2964559"/>
            <a:chExt cx="1405782" cy="1348505"/>
          </a:xfrm>
        </p:grpSpPr>
        <p:sp>
          <p:nvSpPr>
            <p:cNvPr id="261" name="Rounded Rectangle 260">
              <a:extLst>
                <a:ext uri="{FF2B5EF4-FFF2-40B4-BE49-F238E27FC236}">
                  <a16:creationId xmlns="" xmlns:a16="http://schemas.microsoft.com/office/drawing/2014/main" id="{CBF7AAD3-70AF-D14F-AE83-A273A3B715F6}"/>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62" name="Rounded Rectangle 261">
              <a:extLst>
                <a:ext uri="{FF2B5EF4-FFF2-40B4-BE49-F238E27FC236}">
                  <a16:creationId xmlns="" xmlns:a16="http://schemas.microsoft.com/office/drawing/2014/main" id="{06501E3C-FB75-4D4C-94F4-ED1191C19469}"/>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63" name="Straight Connector 262">
              <a:extLst>
                <a:ext uri="{FF2B5EF4-FFF2-40B4-BE49-F238E27FC236}">
                  <a16:creationId xmlns="" xmlns:a16="http://schemas.microsoft.com/office/drawing/2014/main" id="{BA4EAF45-C38C-2B45-84D5-76D4E3652223}"/>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 xmlns:a16="http://schemas.microsoft.com/office/drawing/2014/main" id="{06434AF1-0042-B74E-9B60-A651F3D2F28C}"/>
                </a:ext>
              </a:extLst>
            </p:cNvPr>
            <p:cNvCxnSpPr>
              <a:cxnSpLocks/>
              <a:endCxn id="261"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 xmlns:a16="http://schemas.microsoft.com/office/drawing/2014/main" id="{3DCBE87B-3545-994C-9FEF-61507017B354}"/>
                </a:ext>
              </a:extLst>
            </p:cNvPr>
            <p:cNvCxnSpPr>
              <a:cxnSpLocks/>
              <a:endCxn id="266"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6" name="Rounded Rectangle 265">
              <a:extLst>
                <a:ext uri="{FF2B5EF4-FFF2-40B4-BE49-F238E27FC236}">
                  <a16:creationId xmlns="" xmlns:a16="http://schemas.microsoft.com/office/drawing/2014/main" id="{EBE3511E-A2E5-CA42-8570-9797C1474AD7}"/>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67" name="TextBox 266">
            <a:extLst>
              <a:ext uri="{FF2B5EF4-FFF2-40B4-BE49-F238E27FC236}">
                <a16:creationId xmlns="" xmlns:a16="http://schemas.microsoft.com/office/drawing/2014/main" id="{8BB06BF3-13BA-F64B-A813-0525E2B6953D}"/>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68" name="TextBox 267">
            <a:extLst>
              <a:ext uri="{FF2B5EF4-FFF2-40B4-BE49-F238E27FC236}">
                <a16:creationId xmlns="" xmlns:a16="http://schemas.microsoft.com/office/drawing/2014/main" id="{73B19F3E-92B0-E948-A822-AB3C5FC10EA1}"/>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69" name="TextBox 268">
            <a:extLst>
              <a:ext uri="{FF2B5EF4-FFF2-40B4-BE49-F238E27FC236}">
                <a16:creationId xmlns="" xmlns:a16="http://schemas.microsoft.com/office/drawing/2014/main" id="{26051CAC-E6AF-0847-9F7F-F1958A2EA25A}"/>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270" name="TextBox 269">
            <a:extLst>
              <a:ext uri="{FF2B5EF4-FFF2-40B4-BE49-F238E27FC236}">
                <a16:creationId xmlns="" xmlns:a16="http://schemas.microsoft.com/office/drawing/2014/main" id="{D88B9FAB-8A43-A64E-AE25-634098423CDB}"/>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sp>
        <p:nvSpPr>
          <p:cNvPr id="282" name="Oval 281">
            <a:extLst>
              <a:ext uri="{FF2B5EF4-FFF2-40B4-BE49-F238E27FC236}">
                <a16:creationId xmlns="" xmlns:a16="http://schemas.microsoft.com/office/drawing/2014/main" id="{40FC1B3B-B5E2-F649-AF4F-4FD666CF8D4C}"/>
              </a:ext>
            </a:extLst>
          </p:cNvPr>
          <p:cNvSpPr/>
          <p:nvPr/>
        </p:nvSpPr>
        <p:spPr>
          <a:xfrm>
            <a:off x="2371423" y="1278043"/>
            <a:ext cx="412213" cy="412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3" name="Oval 282">
            <a:extLst>
              <a:ext uri="{FF2B5EF4-FFF2-40B4-BE49-F238E27FC236}">
                <a16:creationId xmlns="" xmlns:a16="http://schemas.microsoft.com/office/drawing/2014/main" id="{17CA6EB9-8171-6F43-BFDE-4E7767D1FE79}"/>
              </a:ext>
            </a:extLst>
          </p:cNvPr>
          <p:cNvSpPr/>
          <p:nvPr/>
        </p:nvSpPr>
        <p:spPr>
          <a:xfrm>
            <a:off x="2376890" y="2554010"/>
            <a:ext cx="412213" cy="412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Oval 283">
            <a:extLst>
              <a:ext uri="{FF2B5EF4-FFF2-40B4-BE49-F238E27FC236}">
                <a16:creationId xmlns="" xmlns:a16="http://schemas.microsoft.com/office/drawing/2014/main" id="{C0AA663A-47BD-BC45-86AF-D66DE5CEDF34}"/>
              </a:ext>
            </a:extLst>
          </p:cNvPr>
          <p:cNvSpPr/>
          <p:nvPr/>
        </p:nvSpPr>
        <p:spPr>
          <a:xfrm>
            <a:off x="2382356" y="3919046"/>
            <a:ext cx="412213" cy="412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85" name="Group 284">
            <a:extLst>
              <a:ext uri="{FF2B5EF4-FFF2-40B4-BE49-F238E27FC236}">
                <a16:creationId xmlns="" xmlns:a16="http://schemas.microsoft.com/office/drawing/2014/main" id="{758C42E6-571C-134D-9F79-4DB8F60E1CC8}"/>
              </a:ext>
            </a:extLst>
          </p:cNvPr>
          <p:cNvGrpSpPr/>
          <p:nvPr/>
        </p:nvGrpSpPr>
        <p:grpSpPr>
          <a:xfrm>
            <a:off x="2478753" y="4024654"/>
            <a:ext cx="217483" cy="212319"/>
            <a:chOff x="833402" y="3650634"/>
            <a:chExt cx="163112" cy="159239"/>
          </a:xfrm>
        </p:grpSpPr>
        <p:sp>
          <p:nvSpPr>
            <p:cNvPr id="286" name="Folded Corner 285">
              <a:extLst>
                <a:ext uri="{FF2B5EF4-FFF2-40B4-BE49-F238E27FC236}">
                  <a16:creationId xmlns="" xmlns:a16="http://schemas.microsoft.com/office/drawing/2014/main" id="{3D7D0104-427C-A843-9C0E-6AFDB1F78C80}"/>
                </a:ext>
              </a:extLst>
            </p:cNvPr>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pic>
          <p:nvPicPr>
            <p:cNvPr id="287" name="Picture 6" descr="mage result for validate icon svg">
              <a:extLst>
                <a:ext uri="{FF2B5EF4-FFF2-40B4-BE49-F238E27FC236}">
                  <a16:creationId xmlns="" xmlns:a16="http://schemas.microsoft.com/office/drawing/2014/main" id="{A9877DFB-0D02-9B43-AEA5-C3E0B7E4F2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 xmlns:a16="http://schemas.microsoft.com/office/drawing/2014/main" id="{A49E9284-14CD-9847-842A-5ED1770E208A}"/>
              </a:ext>
            </a:extLst>
          </p:cNvPr>
          <p:cNvGrpSpPr/>
          <p:nvPr/>
        </p:nvGrpSpPr>
        <p:grpSpPr>
          <a:xfrm>
            <a:off x="2473287" y="2668779"/>
            <a:ext cx="217483" cy="212319"/>
            <a:chOff x="833402" y="3650634"/>
            <a:chExt cx="163112" cy="159239"/>
          </a:xfrm>
        </p:grpSpPr>
        <p:sp>
          <p:nvSpPr>
            <p:cNvPr id="289" name="Folded Corner 288">
              <a:extLst>
                <a:ext uri="{FF2B5EF4-FFF2-40B4-BE49-F238E27FC236}">
                  <a16:creationId xmlns="" xmlns:a16="http://schemas.microsoft.com/office/drawing/2014/main" id="{936D3FD7-C88A-3F42-8383-C96F5737C094}"/>
                </a:ext>
              </a:extLst>
            </p:cNvPr>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pic>
          <p:nvPicPr>
            <p:cNvPr id="290" name="Picture 6" descr="mage result for validate icon svg">
              <a:extLst>
                <a:ext uri="{FF2B5EF4-FFF2-40B4-BE49-F238E27FC236}">
                  <a16:creationId xmlns="" xmlns:a16="http://schemas.microsoft.com/office/drawing/2014/main" id="{87C19B7F-93C8-364D-A317-3E8B15D650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1" name="Group 290">
            <a:extLst>
              <a:ext uri="{FF2B5EF4-FFF2-40B4-BE49-F238E27FC236}">
                <a16:creationId xmlns="" xmlns:a16="http://schemas.microsoft.com/office/drawing/2014/main" id="{3166132B-F9C4-3149-B2D9-F42AB7857823}"/>
              </a:ext>
            </a:extLst>
          </p:cNvPr>
          <p:cNvGrpSpPr/>
          <p:nvPr/>
        </p:nvGrpSpPr>
        <p:grpSpPr>
          <a:xfrm>
            <a:off x="2467820" y="1378505"/>
            <a:ext cx="217483" cy="212319"/>
            <a:chOff x="833402" y="3650634"/>
            <a:chExt cx="163112" cy="159239"/>
          </a:xfrm>
        </p:grpSpPr>
        <p:sp>
          <p:nvSpPr>
            <p:cNvPr id="292" name="Folded Corner 291">
              <a:extLst>
                <a:ext uri="{FF2B5EF4-FFF2-40B4-BE49-F238E27FC236}">
                  <a16:creationId xmlns="" xmlns:a16="http://schemas.microsoft.com/office/drawing/2014/main" id="{013DF206-7A85-1347-9804-AECAD7C116F0}"/>
                </a:ext>
              </a:extLst>
            </p:cNvPr>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pic>
          <p:nvPicPr>
            <p:cNvPr id="293" name="Picture 6" descr="mage result for validate icon svg">
              <a:extLst>
                <a:ext uri="{FF2B5EF4-FFF2-40B4-BE49-F238E27FC236}">
                  <a16:creationId xmlns="" xmlns:a16="http://schemas.microsoft.com/office/drawing/2014/main" id="{26DBF62C-D7F5-FB4D-9AEB-426792DA16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4" name="Elbow Connector 293">
            <a:extLst>
              <a:ext uri="{FF2B5EF4-FFF2-40B4-BE49-F238E27FC236}">
                <a16:creationId xmlns="" xmlns:a16="http://schemas.microsoft.com/office/drawing/2014/main" id="{49E193D6-64D7-A241-AE3C-72A05B955699}"/>
              </a:ext>
            </a:extLst>
          </p:cNvPr>
          <p:cNvCxnSpPr>
            <a:stCxn id="282" idx="4"/>
          </p:cNvCxnSpPr>
          <p:nvPr/>
        </p:nvCxnSpPr>
        <p:spPr>
          <a:xfrm rot="16200000" flipH="1">
            <a:off x="2297101" y="1970683"/>
            <a:ext cx="703699" cy="142844"/>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5" name="Elbow Connector 294">
            <a:extLst>
              <a:ext uri="{FF2B5EF4-FFF2-40B4-BE49-F238E27FC236}">
                <a16:creationId xmlns="" xmlns:a16="http://schemas.microsoft.com/office/drawing/2014/main" id="{EFA6109F-229E-C542-8D16-21D3DE91500D}"/>
              </a:ext>
            </a:extLst>
          </p:cNvPr>
          <p:cNvCxnSpPr>
            <a:stCxn id="283" idx="4"/>
          </p:cNvCxnSpPr>
          <p:nvPr/>
        </p:nvCxnSpPr>
        <p:spPr>
          <a:xfrm rot="16200000" flipH="1">
            <a:off x="2248067" y="3301151"/>
            <a:ext cx="813280" cy="143423"/>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Elbow Connector 295">
            <a:extLst>
              <a:ext uri="{FF2B5EF4-FFF2-40B4-BE49-F238E27FC236}">
                <a16:creationId xmlns="" xmlns:a16="http://schemas.microsoft.com/office/drawing/2014/main" id="{44B2AA3B-B437-1C4E-8D62-C97340A8B24F}"/>
              </a:ext>
            </a:extLst>
          </p:cNvPr>
          <p:cNvCxnSpPr>
            <a:stCxn id="284" idx="4"/>
          </p:cNvCxnSpPr>
          <p:nvPr/>
        </p:nvCxnSpPr>
        <p:spPr>
          <a:xfrm rot="16200000" flipH="1">
            <a:off x="2253548" y="4666173"/>
            <a:ext cx="812429" cy="142601"/>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300" name="Group 299">
            <a:extLst>
              <a:ext uri="{FF2B5EF4-FFF2-40B4-BE49-F238E27FC236}">
                <a16:creationId xmlns="" xmlns:a16="http://schemas.microsoft.com/office/drawing/2014/main" id="{FEDB7277-BB16-984F-8E25-26FECE2A2A81}"/>
              </a:ext>
            </a:extLst>
          </p:cNvPr>
          <p:cNvGrpSpPr/>
          <p:nvPr/>
        </p:nvGrpSpPr>
        <p:grpSpPr>
          <a:xfrm>
            <a:off x="4283491" y="1371426"/>
            <a:ext cx="217483" cy="212319"/>
            <a:chOff x="833402" y="3650634"/>
            <a:chExt cx="163112" cy="159239"/>
          </a:xfrm>
        </p:grpSpPr>
        <p:sp>
          <p:nvSpPr>
            <p:cNvPr id="301" name="Folded Corner 300">
              <a:extLst>
                <a:ext uri="{FF2B5EF4-FFF2-40B4-BE49-F238E27FC236}">
                  <a16:creationId xmlns="" xmlns:a16="http://schemas.microsoft.com/office/drawing/2014/main" id="{D42D5776-CDA1-B648-9F95-ED02F30DDC10}"/>
                </a:ext>
              </a:extLst>
            </p:cNvPr>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pic>
          <p:nvPicPr>
            <p:cNvPr id="302" name="Picture 6" descr="mage result for validate icon svg">
              <a:extLst>
                <a:ext uri="{FF2B5EF4-FFF2-40B4-BE49-F238E27FC236}">
                  <a16:creationId xmlns="" xmlns:a16="http://schemas.microsoft.com/office/drawing/2014/main" id="{95505FE2-85D2-F946-A54F-2A6A539027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sp>
        <p:nvSpPr>
          <p:cNvPr id="303" name="Oval 302">
            <a:extLst>
              <a:ext uri="{FF2B5EF4-FFF2-40B4-BE49-F238E27FC236}">
                <a16:creationId xmlns="" xmlns:a16="http://schemas.microsoft.com/office/drawing/2014/main" id="{CC439B27-0250-504F-AC35-BE7987169080}"/>
              </a:ext>
            </a:extLst>
          </p:cNvPr>
          <p:cNvSpPr/>
          <p:nvPr/>
        </p:nvSpPr>
        <p:spPr>
          <a:xfrm>
            <a:off x="4178514" y="1271478"/>
            <a:ext cx="412213" cy="412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04" name="Elbow Connector 303">
            <a:extLst>
              <a:ext uri="{FF2B5EF4-FFF2-40B4-BE49-F238E27FC236}">
                <a16:creationId xmlns="" xmlns:a16="http://schemas.microsoft.com/office/drawing/2014/main" id="{A7C6F233-01C1-5C42-B90C-274762FAFDB6}"/>
              </a:ext>
            </a:extLst>
          </p:cNvPr>
          <p:cNvCxnSpPr>
            <a:stCxn id="303" idx="4"/>
          </p:cNvCxnSpPr>
          <p:nvPr/>
        </p:nvCxnSpPr>
        <p:spPr>
          <a:xfrm rot="16200000" flipH="1">
            <a:off x="4102070" y="1966241"/>
            <a:ext cx="710260" cy="145159"/>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306" name="Group 305">
            <a:extLst>
              <a:ext uri="{FF2B5EF4-FFF2-40B4-BE49-F238E27FC236}">
                <a16:creationId xmlns="" xmlns:a16="http://schemas.microsoft.com/office/drawing/2014/main" id="{3F1CBC61-02F6-D94E-849B-79BF559A6E52}"/>
              </a:ext>
            </a:extLst>
          </p:cNvPr>
          <p:cNvGrpSpPr/>
          <p:nvPr/>
        </p:nvGrpSpPr>
        <p:grpSpPr>
          <a:xfrm>
            <a:off x="6053429" y="1364347"/>
            <a:ext cx="217483" cy="212319"/>
            <a:chOff x="833402" y="3650634"/>
            <a:chExt cx="163112" cy="159239"/>
          </a:xfrm>
        </p:grpSpPr>
        <p:sp>
          <p:nvSpPr>
            <p:cNvPr id="307" name="Folded Corner 306">
              <a:extLst>
                <a:ext uri="{FF2B5EF4-FFF2-40B4-BE49-F238E27FC236}">
                  <a16:creationId xmlns="" xmlns:a16="http://schemas.microsoft.com/office/drawing/2014/main" id="{6D91D69E-1B29-244B-B668-8124A9B67B91}"/>
                </a:ext>
              </a:extLst>
            </p:cNvPr>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aseline="-25000" dirty="0"/>
            </a:p>
          </p:txBody>
        </p:sp>
        <p:pic>
          <p:nvPicPr>
            <p:cNvPr id="308" name="Picture 6" descr="mage result for validate icon svg">
              <a:extLst>
                <a:ext uri="{FF2B5EF4-FFF2-40B4-BE49-F238E27FC236}">
                  <a16:creationId xmlns="" xmlns:a16="http://schemas.microsoft.com/office/drawing/2014/main" id="{C8B0D44E-F264-B444-985E-C6DA34FF95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sp>
        <p:nvSpPr>
          <p:cNvPr id="309" name="Oval 308">
            <a:extLst>
              <a:ext uri="{FF2B5EF4-FFF2-40B4-BE49-F238E27FC236}">
                <a16:creationId xmlns="" xmlns:a16="http://schemas.microsoft.com/office/drawing/2014/main" id="{0E5A936B-72B2-9249-B874-FC8B3AA86C39}"/>
              </a:ext>
            </a:extLst>
          </p:cNvPr>
          <p:cNvSpPr/>
          <p:nvPr/>
        </p:nvSpPr>
        <p:spPr>
          <a:xfrm>
            <a:off x="5948027" y="1264912"/>
            <a:ext cx="412213" cy="412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10" name="Elbow Connector 309">
            <a:extLst>
              <a:ext uri="{FF2B5EF4-FFF2-40B4-BE49-F238E27FC236}">
                <a16:creationId xmlns="" xmlns:a16="http://schemas.microsoft.com/office/drawing/2014/main" id="{2F393163-E28D-014E-B349-0B4C89C6D4A2}"/>
              </a:ext>
            </a:extLst>
          </p:cNvPr>
          <p:cNvCxnSpPr>
            <a:stCxn id="309" idx="4"/>
          </p:cNvCxnSpPr>
          <p:nvPr/>
        </p:nvCxnSpPr>
        <p:spPr>
          <a:xfrm rot="16200000" flipH="1">
            <a:off x="5860117" y="1971142"/>
            <a:ext cx="733684" cy="145649"/>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 xmlns:a16="http://schemas.microsoft.com/office/drawing/2014/main" id="{997518FF-B8A6-494A-971F-D1C659A7444B}"/>
              </a:ext>
            </a:extLst>
          </p:cNvPr>
          <p:cNvGrpSpPr/>
          <p:nvPr/>
        </p:nvGrpSpPr>
        <p:grpSpPr>
          <a:xfrm>
            <a:off x="2757763" y="4973444"/>
            <a:ext cx="674811" cy="420564"/>
            <a:chOff x="2068322" y="3730083"/>
            <a:chExt cx="506108" cy="315423"/>
          </a:xfrm>
        </p:grpSpPr>
        <p:sp>
          <p:nvSpPr>
            <p:cNvPr id="244" name="Rectangle 243">
              <a:extLst>
                <a:ext uri="{FF2B5EF4-FFF2-40B4-BE49-F238E27FC236}">
                  <a16:creationId xmlns="" xmlns:a16="http://schemas.microsoft.com/office/drawing/2014/main" id="{B83EBF02-7EBD-2649-AE9B-ABF5E668B674}"/>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5" name="Rectangle 244">
              <a:extLst>
                <a:ext uri="{FF2B5EF4-FFF2-40B4-BE49-F238E27FC236}">
                  <a16:creationId xmlns="" xmlns:a16="http://schemas.microsoft.com/office/drawing/2014/main" id="{B1952755-3C94-0E47-9B16-692A52AE1E11}"/>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48" name="Rectangle 247">
              <a:extLst>
                <a:ext uri="{FF2B5EF4-FFF2-40B4-BE49-F238E27FC236}">
                  <a16:creationId xmlns="" xmlns:a16="http://schemas.microsoft.com/office/drawing/2014/main" id="{911E1521-0328-2F43-AC25-12FB5D63B49E}"/>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49" name="Straight Connector 248">
              <a:extLst>
                <a:ext uri="{FF2B5EF4-FFF2-40B4-BE49-F238E27FC236}">
                  <a16:creationId xmlns="" xmlns:a16="http://schemas.microsoft.com/office/drawing/2014/main" id="{4BB733EF-7EE9-8340-985D-128D4300AC77}"/>
                </a:ext>
              </a:extLst>
            </p:cNvPr>
            <p:cNvCxnSpPr>
              <a:cxnSpLocks/>
              <a:stCxn id="244" idx="3"/>
              <a:endCxn id="320"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20" name="Rectangle 319">
              <a:extLst>
                <a:ext uri="{FF2B5EF4-FFF2-40B4-BE49-F238E27FC236}">
                  <a16:creationId xmlns="" xmlns:a16="http://schemas.microsoft.com/office/drawing/2014/main" id="{4812252E-4C5D-2743-9B76-4D67D029A5B9}"/>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21" name="TextBox 320">
              <a:extLst>
                <a:ext uri="{FF2B5EF4-FFF2-40B4-BE49-F238E27FC236}">
                  <a16:creationId xmlns="" xmlns:a16="http://schemas.microsoft.com/office/drawing/2014/main" id="{416F90E4-77A8-2F43-92BE-8014F8A9B229}"/>
                </a:ext>
              </a:extLst>
            </p:cNvPr>
            <p:cNvSpPr txBox="1"/>
            <p:nvPr/>
          </p:nvSpPr>
          <p:spPr>
            <a:xfrm>
              <a:off x="2506570" y="3730083"/>
              <a:ext cx="45719" cy="315423"/>
            </a:xfrm>
            <a:prstGeom prst="rect">
              <a:avLst/>
            </a:prstGeom>
            <a:noFill/>
          </p:spPr>
          <p:txBody>
            <a:bodyPr wrap="square" rtlCol="0">
              <a:spAutoFit/>
            </a:bodyPr>
            <a:lstStyle/>
            <a:p>
              <a:pPr algn="ctr"/>
              <a:r>
                <a:rPr lang="en-US" sz="2133" dirty="0">
                  <a:solidFill>
                    <a:schemeClr val="bg1"/>
                  </a:solidFill>
                </a:rPr>
                <a:t>*</a:t>
              </a:r>
              <a:endParaRPr lang="en-US" sz="5333" dirty="0">
                <a:solidFill>
                  <a:schemeClr val="bg1"/>
                </a:solidFill>
              </a:endParaRPr>
            </a:p>
          </p:txBody>
        </p:sp>
      </p:grpSp>
      <p:grpSp>
        <p:nvGrpSpPr>
          <p:cNvPr id="322" name="Group 321">
            <a:extLst>
              <a:ext uri="{FF2B5EF4-FFF2-40B4-BE49-F238E27FC236}">
                <a16:creationId xmlns="" xmlns:a16="http://schemas.microsoft.com/office/drawing/2014/main" id="{10B3F255-6AB6-4847-A76A-0AC6363B4330}"/>
              </a:ext>
            </a:extLst>
          </p:cNvPr>
          <p:cNvGrpSpPr/>
          <p:nvPr/>
        </p:nvGrpSpPr>
        <p:grpSpPr>
          <a:xfrm>
            <a:off x="2765229" y="3612877"/>
            <a:ext cx="674811" cy="420564"/>
            <a:chOff x="2068322" y="3730083"/>
            <a:chExt cx="506108" cy="315423"/>
          </a:xfrm>
        </p:grpSpPr>
        <p:sp>
          <p:nvSpPr>
            <p:cNvPr id="323" name="Rectangle 322">
              <a:extLst>
                <a:ext uri="{FF2B5EF4-FFF2-40B4-BE49-F238E27FC236}">
                  <a16:creationId xmlns="" xmlns:a16="http://schemas.microsoft.com/office/drawing/2014/main" id="{A17289DD-AEDF-054B-BBA7-B2877BCA909E}"/>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24" name="Rectangle 323">
              <a:extLst>
                <a:ext uri="{FF2B5EF4-FFF2-40B4-BE49-F238E27FC236}">
                  <a16:creationId xmlns="" xmlns:a16="http://schemas.microsoft.com/office/drawing/2014/main" id="{D0558116-E6D2-D643-B8A4-E9FE5CAFFE3A}"/>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25" name="Rectangle 324">
              <a:extLst>
                <a:ext uri="{FF2B5EF4-FFF2-40B4-BE49-F238E27FC236}">
                  <a16:creationId xmlns="" xmlns:a16="http://schemas.microsoft.com/office/drawing/2014/main" id="{272AA7D3-3E2A-3140-A3C2-877C5A2B86F6}"/>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326" name="Straight Connector 325">
              <a:extLst>
                <a:ext uri="{FF2B5EF4-FFF2-40B4-BE49-F238E27FC236}">
                  <a16:creationId xmlns="" xmlns:a16="http://schemas.microsoft.com/office/drawing/2014/main" id="{990D9677-AA0F-4E4B-AEC9-25BE03EC713D}"/>
                </a:ext>
              </a:extLst>
            </p:cNvPr>
            <p:cNvCxnSpPr>
              <a:cxnSpLocks/>
              <a:stCxn id="323" idx="3"/>
              <a:endCxn id="327"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27" name="Rectangle 326">
              <a:extLst>
                <a:ext uri="{FF2B5EF4-FFF2-40B4-BE49-F238E27FC236}">
                  <a16:creationId xmlns="" xmlns:a16="http://schemas.microsoft.com/office/drawing/2014/main" id="{38B85D69-89CB-F74E-9250-C7865A6DDCEA}"/>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28" name="TextBox 327">
              <a:extLst>
                <a:ext uri="{FF2B5EF4-FFF2-40B4-BE49-F238E27FC236}">
                  <a16:creationId xmlns="" xmlns:a16="http://schemas.microsoft.com/office/drawing/2014/main" id="{8D300102-6D77-7C4B-8747-D6FECC8BAD8E}"/>
                </a:ext>
              </a:extLst>
            </p:cNvPr>
            <p:cNvSpPr txBox="1"/>
            <p:nvPr/>
          </p:nvSpPr>
          <p:spPr>
            <a:xfrm>
              <a:off x="2506570" y="3730083"/>
              <a:ext cx="45719" cy="315423"/>
            </a:xfrm>
            <a:prstGeom prst="rect">
              <a:avLst/>
            </a:prstGeom>
            <a:noFill/>
          </p:spPr>
          <p:txBody>
            <a:bodyPr wrap="square" rtlCol="0">
              <a:spAutoFit/>
            </a:bodyPr>
            <a:lstStyle/>
            <a:p>
              <a:pPr algn="ctr"/>
              <a:r>
                <a:rPr lang="en-US" sz="2133" dirty="0">
                  <a:solidFill>
                    <a:schemeClr val="bg1"/>
                  </a:solidFill>
                </a:rPr>
                <a:t>*</a:t>
              </a:r>
              <a:endParaRPr lang="en-US" sz="5333" dirty="0">
                <a:solidFill>
                  <a:schemeClr val="bg1"/>
                </a:solidFill>
              </a:endParaRPr>
            </a:p>
          </p:txBody>
        </p:sp>
      </p:grpSp>
      <p:grpSp>
        <p:nvGrpSpPr>
          <p:cNvPr id="329" name="Group 328">
            <a:extLst>
              <a:ext uri="{FF2B5EF4-FFF2-40B4-BE49-F238E27FC236}">
                <a16:creationId xmlns="" xmlns:a16="http://schemas.microsoft.com/office/drawing/2014/main" id="{7A338C0F-363C-344C-991C-ABC8D1CFDC0E}"/>
              </a:ext>
            </a:extLst>
          </p:cNvPr>
          <p:cNvGrpSpPr/>
          <p:nvPr/>
        </p:nvGrpSpPr>
        <p:grpSpPr>
          <a:xfrm>
            <a:off x="2765229" y="2223144"/>
            <a:ext cx="674811" cy="420564"/>
            <a:chOff x="2068322" y="3730083"/>
            <a:chExt cx="506108" cy="315423"/>
          </a:xfrm>
        </p:grpSpPr>
        <p:sp>
          <p:nvSpPr>
            <p:cNvPr id="330" name="Rectangle 329">
              <a:extLst>
                <a:ext uri="{FF2B5EF4-FFF2-40B4-BE49-F238E27FC236}">
                  <a16:creationId xmlns="" xmlns:a16="http://schemas.microsoft.com/office/drawing/2014/main" id="{F5AE6D66-0C55-214C-8C66-3BF060FB77A1}"/>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31" name="Rectangle 330">
              <a:extLst>
                <a:ext uri="{FF2B5EF4-FFF2-40B4-BE49-F238E27FC236}">
                  <a16:creationId xmlns="" xmlns:a16="http://schemas.microsoft.com/office/drawing/2014/main" id="{FA1BD84C-6089-C54D-9156-14B8904F4793}"/>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32" name="Rectangle 331">
              <a:extLst>
                <a:ext uri="{FF2B5EF4-FFF2-40B4-BE49-F238E27FC236}">
                  <a16:creationId xmlns="" xmlns:a16="http://schemas.microsoft.com/office/drawing/2014/main" id="{E317A5ED-DD46-8F4B-96CB-53E5581068A0}"/>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333" name="Straight Connector 332">
              <a:extLst>
                <a:ext uri="{FF2B5EF4-FFF2-40B4-BE49-F238E27FC236}">
                  <a16:creationId xmlns="" xmlns:a16="http://schemas.microsoft.com/office/drawing/2014/main" id="{49D2F577-BEC6-3246-883E-32E269AE26E7}"/>
                </a:ext>
              </a:extLst>
            </p:cNvPr>
            <p:cNvCxnSpPr>
              <a:cxnSpLocks/>
              <a:stCxn id="330" idx="3"/>
              <a:endCxn id="334"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34" name="Rectangle 333">
              <a:extLst>
                <a:ext uri="{FF2B5EF4-FFF2-40B4-BE49-F238E27FC236}">
                  <a16:creationId xmlns="" xmlns:a16="http://schemas.microsoft.com/office/drawing/2014/main" id="{CC95BD6E-DC45-2047-B72F-EC844B69E6E8}"/>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35" name="TextBox 334">
              <a:extLst>
                <a:ext uri="{FF2B5EF4-FFF2-40B4-BE49-F238E27FC236}">
                  <a16:creationId xmlns="" xmlns:a16="http://schemas.microsoft.com/office/drawing/2014/main" id="{502CCA55-F3B8-CD42-BE6B-114530617420}"/>
                </a:ext>
              </a:extLst>
            </p:cNvPr>
            <p:cNvSpPr txBox="1"/>
            <p:nvPr/>
          </p:nvSpPr>
          <p:spPr>
            <a:xfrm>
              <a:off x="2506570" y="3730083"/>
              <a:ext cx="45719" cy="315423"/>
            </a:xfrm>
            <a:prstGeom prst="rect">
              <a:avLst/>
            </a:prstGeom>
            <a:noFill/>
          </p:spPr>
          <p:txBody>
            <a:bodyPr wrap="square" rtlCol="0">
              <a:spAutoFit/>
            </a:bodyPr>
            <a:lstStyle/>
            <a:p>
              <a:pPr algn="ctr"/>
              <a:r>
                <a:rPr lang="en-US" sz="2133" dirty="0">
                  <a:solidFill>
                    <a:schemeClr val="bg1"/>
                  </a:solidFill>
                </a:rPr>
                <a:t>*</a:t>
              </a:r>
              <a:endParaRPr lang="en-US" sz="5333" dirty="0">
                <a:solidFill>
                  <a:schemeClr val="bg1"/>
                </a:solidFill>
              </a:endParaRPr>
            </a:p>
          </p:txBody>
        </p:sp>
      </p:grpSp>
      <p:grpSp>
        <p:nvGrpSpPr>
          <p:cNvPr id="336" name="Group 335">
            <a:extLst>
              <a:ext uri="{FF2B5EF4-FFF2-40B4-BE49-F238E27FC236}">
                <a16:creationId xmlns="" xmlns:a16="http://schemas.microsoft.com/office/drawing/2014/main" id="{DC7B1E73-AAF9-6849-8B2E-832DF8BFCC18}"/>
              </a:ext>
            </a:extLst>
          </p:cNvPr>
          <p:cNvGrpSpPr/>
          <p:nvPr/>
        </p:nvGrpSpPr>
        <p:grpSpPr>
          <a:xfrm>
            <a:off x="4581640" y="2219015"/>
            <a:ext cx="674811" cy="420564"/>
            <a:chOff x="2068322" y="3730083"/>
            <a:chExt cx="506108" cy="315423"/>
          </a:xfrm>
        </p:grpSpPr>
        <p:sp>
          <p:nvSpPr>
            <p:cNvPr id="337" name="Rectangle 336">
              <a:extLst>
                <a:ext uri="{FF2B5EF4-FFF2-40B4-BE49-F238E27FC236}">
                  <a16:creationId xmlns="" xmlns:a16="http://schemas.microsoft.com/office/drawing/2014/main" id="{3105A733-C900-F74B-BC51-7250F28B227D}"/>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38" name="Rectangle 337">
              <a:extLst>
                <a:ext uri="{FF2B5EF4-FFF2-40B4-BE49-F238E27FC236}">
                  <a16:creationId xmlns="" xmlns:a16="http://schemas.microsoft.com/office/drawing/2014/main" id="{A8FF7AE9-028E-FB40-AA91-312D9BDF30B8}"/>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39" name="Rectangle 338">
              <a:extLst>
                <a:ext uri="{FF2B5EF4-FFF2-40B4-BE49-F238E27FC236}">
                  <a16:creationId xmlns="" xmlns:a16="http://schemas.microsoft.com/office/drawing/2014/main" id="{89BDBFC6-B6D3-9249-8393-E972752E0394}"/>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340" name="Straight Connector 339">
              <a:extLst>
                <a:ext uri="{FF2B5EF4-FFF2-40B4-BE49-F238E27FC236}">
                  <a16:creationId xmlns="" xmlns:a16="http://schemas.microsoft.com/office/drawing/2014/main" id="{224BD7F0-932B-3546-BC4E-55AFAE484E9A}"/>
                </a:ext>
              </a:extLst>
            </p:cNvPr>
            <p:cNvCxnSpPr>
              <a:cxnSpLocks/>
              <a:stCxn id="337" idx="3"/>
              <a:endCxn id="341"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41" name="Rectangle 340">
              <a:extLst>
                <a:ext uri="{FF2B5EF4-FFF2-40B4-BE49-F238E27FC236}">
                  <a16:creationId xmlns="" xmlns:a16="http://schemas.microsoft.com/office/drawing/2014/main" id="{E5CC780C-F444-3245-847D-B76D1D4D4EC1}"/>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42" name="TextBox 341">
              <a:extLst>
                <a:ext uri="{FF2B5EF4-FFF2-40B4-BE49-F238E27FC236}">
                  <a16:creationId xmlns="" xmlns:a16="http://schemas.microsoft.com/office/drawing/2014/main" id="{A65D16B8-E7AB-474E-A261-75FC6322372E}"/>
                </a:ext>
              </a:extLst>
            </p:cNvPr>
            <p:cNvSpPr txBox="1"/>
            <p:nvPr/>
          </p:nvSpPr>
          <p:spPr>
            <a:xfrm>
              <a:off x="2506570" y="3730083"/>
              <a:ext cx="45719" cy="315423"/>
            </a:xfrm>
            <a:prstGeom prst="rect">
              <a:avLst/>
            </a:prstGeom>
            <a:noFill/>
          </p:spPr>
          <p:txBody>
            <a:bodyPr wrap="square" rtlCol="0">
              <a:spAutoFit/>
            </a:bodyPr>
            <a:lstStyle/>
            <a:p>
              <a:pPr algn="ctr"/>
              <a:r>
                <a:rPr lang="en-US" sz="2133" dirty="0">
                  <a:solidFill>
                    <a:schemeClr val="bg1"/>
                  </a:solidFill>
                </a:rPr>
                <a:t>*</a:t>
              </a:r>
              <a:endParaRPr lang="en-US" sz="5333" dirty="0">
                <a:solidFill>
                  <a:schemeClr val="bg1"/>
                </a:solidFill>
              </a:endParaRPr>
            </a:p>
          </p:txBody>
        </p:sp>
      </p:grpSp>
      <p:grpSp>
        <p:nvGrpSpPr>
          <p:cNvPr id="343" name="Group 342">
            <a:extLst>
              <a:ext uri="{FF2B5EF4-FFF2-40B4-BE49-F238E27FC236}">
                <a16:creationId xmlns="" xmlns:a16="http://schemas.microsoft.com/office/drawing/2014/main" id="{F5FAEA7E-F8F1-D54E-B96E-F57C50CEC9BF}"/>
              </a:ext>
            </a:extLst>
          </p:cNvPr>
          <p:cNvGrpSpPr/>
          <p:nvPr/>
        </p:nvGrpSpPr>
        <p:grpSpPr>
          <a:xfrm>
            <a:off x="6347959" y="2223144"/>
            <a:ext cx="674811" cy="420564"/>
            <a:chOff x="2068322" y="3730083"/>
            <a:chExt cx="506108" cy="315423"/>
          </a:xfrm>
        </p:grpSpPr>
        <p:sp>
          <p:nvSpPr>
            <p:cNvPr id="344" name="Rectangle 343">
              <a:extLst>
                <a:ext uri="{FF2B5EF4-FFF2-40B4-BE49-F238E27FC236}">
                  <a16:creationId xmlns="" xmlns:a16="http://schemas.microsoft.com/office/drawing/2014/main" id="{25F40D63-3ADC-A746-B88D-AC4CB551EF7E}"/>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45" name="Rectangle 344">
              <a:extLst>
                <a:ext uri="{FF2B5EF4-FFF2-40B4-BE49-F238E27FC236}">
                  <a16:creationId xmlns="" xmlns:a16="http://schemas.microsoft.com/office/drawing/2014/main" id="{BAE9A9C9-1D04-5244-A776-D42E6E2426C6}"/>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46" name="Rectangle 345">
              <a:extLst>
                <a:ext uri="{FF2B5EF4-FFF2-40B4-BE49-F238E27FC236}">
                  <a16:creationId xmlns="" xmlns:a16="http://schemas.microsoft.com/office/drawing/2014/main" id="{39D82FFD-C7C6-5E46-AEE7-0F8E44786E2B}"/>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347" name="Straight Connector 346">
              <a:extLst>
                <a:ext uri="{FF2B5EF4-FFF2-40B4-BE49-F238E27FC236}">
                  <a16:creationId xmlns="" xmlns:a16="http://schemas.microsoft.com/office/drawing/2014/main" id="{E334708E-3509-4D40-8E93-47164F44933C}"/>
                </a:ext>
              </a:extLst>
            </p:cNvPr>
            <p:cNvCxnSpPr>
              <a:cxnSpLocks/>
              <a:stCxn id="344" idx="3"/>
              <a:endCxn id="348"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48" name="Rectangle 347">
              <a:extLst>
                <a:ext uri="{FF2B5EF4-FFF2-40B4-BE49-F238E27FC236}">
                  <a16:creationId xmlns="" xmlns:a16="http://schemas.microsoft.com/office/drawing/2014/main" id="{A84EA262-A3E5-B944-B873-FD26C2EB3F8B}"/>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349" name="TextBox 348">
              <a:extLst>
                <a:ext uri="{FF2B5EF4-FFF2-40B4-BE49-F238E27FC236}">
                  <a16:creationId xmlns="" xmlns:a16="http://schemas.microsoft.com/office/drawing/2014/main" id="{0E81892E-5262-E941-A02B-455F1AA668A3}"/>
                </a:ext>
              </a:extLst>
            </p:cNvPr>
            <p:cNvSpPr txBox="1"/>
            <p:nvPr/>
          </p:nvSpPr>
          <p:spPr>
            <a:xfrm>
              <a:off x="2506570" y="3730083"/>
              <a:ext cx="45719" cy="315423"/>
            </a:xfrm>
            <a:prstGeom prst="rect">
              <a:avLst/>
            </a:prstGeom>
            <a:noFill/>
          </p:spPr>
          <p:txBody>
            <a:bodyPr wrap="square" rtlCol="0">
              <a:spAutoFit/>
            </a:bodyPr>
            <a:lstStyle/>
            <a:p>
              <a:pPr algn="ctr"/>
              <a:r>
                <a:rPr lang="en-US" sz="2133" dirty="0">
                  <a:solidFill>
                    <a:schemeClr val="bg1"/>
                  </a:solidFill>
                </a:rPr>
                <a:t>*</a:t>
              </a:r>
              <a:endParaRPr lang="en-US" sz="5333" dirty="0">
                <a:solidFill>
                  <a:schemeClr val="bg1"/>
                </a:solidFill>
              </a:endParaRPr>
            </a:p>
          </p:txBody>
        </p:sp>
      </p:grpSp>
      <p:sp>
        <p:nvSpPr>
          <p:cNvPr id="120" name="TextBox 119">
            <a:extLst>
              <a:ext uri="{FF2B5EF4-FFF2-40B4-BE49-F238E27FC236}">
                <a16:creationId xmlns="" xmlns:a16="http://schemas.microsoft.com/office/drawing/2014/main" id="{3E9E26F4-132B-492E-87CA-57F1C6074948}"/>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121" name="Table 120">
            <a:extLst>
              <a:ext uri="{FF2B5EF4-FFF2-40B4-BE49-F238E27FC236}">
                <a16:creationId xmlns="" xmlns:a16="http://schemas.microsoft.com/office/drawing/2014/main" id="{FEAE1DB5-ED49-40CD-A907-7E1DD6914983}"/>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22" name="Rounded Rectangle 93">
            <a:extLst>
              <a:ext uri="{FF2B5EF4-FFF2-40B4-BE49-F238E27FC236}">
                <a16:creationId xmlns="" xmlns:a16="http://schemas.microsoft.com/office/drawing/2014/main" id="{D9747631-6331-4A9F-B22A-F8EBB48A301B}"/>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123" name="Rounded Rectangle 96">
            <a:extLst>
              <a:ext uri="{FF2B5EF4-FFF2-40B4-BE49-F238E27FC236}">
                <a16:creationId xmlns="" xmlns:a16="http://schemas.microsoft.com/office/drawing/2014/main" id="{CCC4E73D-9E1D-46BA-958D-A5E840D4DE6A}"/>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124" name="Rounded Rectangle 99">
            <a:extLst>
              <a:ext uri="{FF2B5EF4-FFF2-40B4-BE49-F238E27FC236}">
                <a16:creationId xmlns="" xmlns:a16="http://schemas.microsoft.com/office/drawing/2014/main" id="{21CB826B-9736-4E2B-89F9-623F2EEB31F6}"/>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25" name="Rounded Rectangle 102">
            <a:extLst>
              <a:ext uri="{FF2B5EF4-FFF2-40B4-BE49-F238E27FC236}">
                <a16:creationId xmlns="" xmlns:a16="http://schemas.microsoft.com/office/drawing/2014/main" id="{30851D15-80AE-4828-9F3E-80F2D1473580}"/>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26" name="Folded Corner 103">
            <a:extLst>
              <a:ext uri="{FF2B5EF4-FFF2-40B4-BE49-F238E27FC236}">
                <a16:creationId xmlns="" xmlns:a16="http://schemas.microsoft.com/office/drawing/2014/main" id="{A5989004-6AAA-486B-B518-E2913CDB210B}"/>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127" name="Straight Connector 126">
            <a:extLst>
              <a:ext uri="{FF2B5EF4-FFF2-40B4-BE49-F238E27FC236}">
                <a16:creationId xmlns="" xmlns:a16="http://schemas.microsoft.com/office/drawing/2014/main" id="{3B4E8EC3-7EE7-482E-B820-6F139C321507}"/>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8" name="Rounded Rectangle 105">
            <a:extLst>
              <a:ext uri="{FF2B5EF4-FFF2-40B4-BE49-F238E27FC236}">
                <a16:creationId xmlns="" xmlns:a16="http://schemas.microsoft.com/office/drawing/2014/main" id="{CBFAFFC0-8F4D-4A52-BC8C-46D4DF8D1BE3}"/>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129" name="Group 128">
            <a:extLst>
              <a:ext uri="{FF2B5EF4-FFF2-40B4-BE49-F238E27FC236}">
                <a16:creationId xmlns="" xmlns:a16="http://schemas.microsoft.com/office/drawing/2014/main" id="{4EA00514-B370-4B70-9D81-C5E0A2876D51}"/>
              </a:ext>
            </a:extLst>
          </p:cNvPr>
          <p:cNvGrpSpPr/>
          <p:nvPr/>
        </p:nvGrpSpPr>
        <p:grpSpPr>
          <a:xfrm>
            <a:off x="9821069" y="4896711"/>
            <a:ext cx="491851" cy="124861"/>
            <a:chOff x="2259061" y="4546968"/>
            <a:chExt cx="576021" cy="152408"/>
          </a:xfrm>
        </p:grpSpPr>
        <p:sp>
          <p:nvSpPr>
            <p:cNvPr id="130" name="Rectangle 129">
              <a:extLst>
                <a:ext uri="{FF2B5EF4-FFF2-40B4-BE49-F238E27FC236}">
                  <a16:creationId xmlns="" xmlns:a16="http://schemas.microsoft.com/office/drawing/2014/main" id="{45E67AA7-8421-4877-BBA2-A0BAD3985C0C}"/>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31" name="Rectangle 130">
              <a:extLst>
                <a:ext uri="{FF2B5EF4-FFF2-40B4-BE49-F238E27FC236}">
                  <a16:creationId xmlns="" xmlns:a16="http://schemas.microsoft.com/office/drawing/2014/main" id="{5B05C509-EDA5-4261-9219-FE116C63FE6A}"/>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32" name="Rectangle 131">
              <a:extLst>
                <a:ext uri="{FF2B5EF4-FFF2-40B4-BE49-F238E27FC236}">
                  <a16:creationId xmlns="" xmlns:a16="http://schemas.microsoft.com/office/drawing/2014/main" id="{A1EC64C1-06FB-4FE1-A6E6-2AD576A32342}"/>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33" name="Straight Connector 132">
              <a:extLst>
                <a:ext uri="{FF2B5EF4-FFF2-40B4-BE49-F238E27FC236}">
                  <a16:creationId xmlns="" xmlns:a16="http://schemas.microsoft.com/office/drawing/2014/main" id="{50C2022C-639B-4810-A305-BE499F533D05}"/>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97017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p:txBody>
          <a:bodyPr/>
          <a:lstStyle/>
          <a:p>
            <a:r>
              <a:rPr lang="en-US" dirty="0">
                <a:latin typeface="+mn-lt"/>
              </a:rPr>
              <a:t>Sample transaction: Step 7/7 – Notify Transaction</a:t>
            </a:r>
          </a:p>
        </p:txBody>
      </p:sp>
      <p:sp>
        <p:nvSpPr>
          <p:cNvPr id="19" name="TextBox 18"/>
          <p:cNvSpPr txBox="1"/>
          <p:nvPr/>
        </p:nvSpPr>
        <p:spPr>
          <a:xfrm>
            <a:off x="7516861" y="1158007"/>
            <a:ext cx="4675140" cy="2308324"/>
          </a:xfrm>
          <a:prstGeom prst="rect">
            <a:avLst/>
          </a:prstGeom>
          <a:noFill/>
        </p:spPr>
        <p:txBody>
          <a:bodyPr wrap="square" rtlCol="0">
            <a:spAutoFit/>
          </a:bodyPr>
          <a:lstStyle/>
          <a:p>
            <a:pPr algn="ctr"/>
            <a:r>
              <a:rPr lang="en-US" dirty="0">
                <a:solidFill>
                  <a:srgbClr val="FF0000"/>
                </a:solidFill>
              </a:rPr>
              <a:t>Committing peers notify applications</a:t>
            </a:r>
          </a:p>
          <a:p>
            <a:pPr marL="457189" indent="-457189">
              <a:buAutoNum type="arabicPeriod"/>
            </a:pPr>
            <a:endParaRPr lang="en-US" dirty="0"/>
          </a:p>
          <a:p>
            <a:pPr marL="304792" indent="-4233"/>
            <a:r>
              <a:rPr lang="en-US" dirty="0"/>
              <a:t>Applications can register to be notified when transactions succeed or fail, and when blocks are added to the ledger</a:t>
            </a:r>
          </a:p>
          <a:p>
            <a:pPr marL="304792" indent="-4233"/>
            <a:endParaRPr lang="en-US" dirty="0"/>
          </a:p>
          <a:p>
            <a:pPr marL="304792" indent="-4233"/>
            <a:r>
              <a:rPr lang="en-US" dirty="0"/>
              <a:t>Applications will be notified by each peer to which they are connected</a:t>
            </a:r>
          </a:p>
        </p:txBody>
      </p:sp>
      <p:sp>
        <p:nvSpPr>
          <p:cNvPr id="154" name="Rounded Rectangle 153">
            <a:extLst>
              <a:ext uri="{FF2B5EF4-FFF2-40B4-BE49-F238E27FC236}">
                <a16:creationId xmlns="" xmlns:a16="http://schemas.microsoft.com/office/drawing/2014/main" id="{F89373EA-D006-5440-91C3-D4B4797599D4}"/>
              </a:ext>
            </a:extLst>
          </p:cNvPr>
          <p:cNvSpPr/>
          <p:nvPr/>
        </p:nvSpPr>
        <p:spPr>
          <a:xfrm>
            <a:off x="2365540" y="1013717"/>
            <a:ext cx="5260400" cy="493218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62">
            <a:extLst>
              <a:ext uri="{FF2B5EF4-FFF2-40B4-BE49-F238E27FC236}">
                <a16:creationId xmlns="" xmlns:a16="http://schemas.microsoft.com/office/drawing/2014/main" id="{CFBA5024-3AAD-9C4D-8005-01083ECDA880}"/>
              </a:ext>
            </a:extLst>
          </p:cNvPr>
          <p:cNvSpPr/>
          <p:nvPr/>
        </p:nvSpPr>
        <p:spPr>
          <a:xfrm>
            <a:off x="4770966" y="2823634"/>
            <a:ext cx="2578101" cy="24553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ounded Rectangle 164">
            <a:extLst>
              <a:ext uri="{FF2B5EF4-FFF2-40B4-BE49-F238E27FC236}">
                <a16:creationId xmlns="" xmlns:a16="http://schemas.microsoft.com/office/drawing/2014/main" id="{BD2771D2-1A96-8D4C-8CCF-6788303355CC}"/>
              </a:ext>
            </a:extLst>
          </p:cNvPr>
          <p:cNvSpPr/>
          <p:nvPr/>
        </p:nvSpPr>
        <p:spPr>
          <a:xfrm>
            <a:off x="2624668" y="4064000"/>
            <a:ext cx="1739899" cy="133773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66">
            <a:extLst>
              <a:ext uri="{FF2B5EF4-FFF2-40B4-BE49-F238E27FC236}">
                <a16:creationId xmlns="" xmlns:a16="http://schemas.microsoft.com/office/drawing/2014/main" id="{7BD72DDE-8D3A-8747-8850-C34F672ED411}"/>
              </a:ext>
            </a:extLst>
          </p:cNvPr>
          <p:cNvSpPr/>
          <p:nvPr/>
        </p:nvSpPr>
        <p:spPr>
          <a:xfrm>
            <a:off x="4848878" y="2893512"/>
            <a:ext cx="2424564" cy="2312597"/>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ounded Rectangle 168">
            <a:extLst>
              <a:ext uri="{FF2B5EF4-FFF2-40B4-BE49-F238E27FC236}">
                <a16:creationId xmlns="" xmlns:a16="http://schemas.microsoft.com/office/drawing/2014/main" id="{3F7E5712-3147-BD4F-99EF-FD6BE658EB9B}"/>
              </a:ext>
            </a:extLst>
          </p:cNvPr>
          <p:cNvSpPr/>
          <p:nvPr/>
        </p:nvSpPr>
        <p:spPr>
          <a:xfrm>
            <a:off x="2624667" y="1244599"/>
            <a:ext cx="4772727" cy="140970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ounded Rectangle 171">
            <a:extLst>
              <a:ext uri="{FF2B5EF4-FFF2-40B4-BE49-F238E27FC236}">
                <a16:creationId xmlns="" xmlns:a16="http://schemas.microsoft.com/office/drawing/2014/main" id="{39E438FB-2E46-154C-9894-6A68228D8C77}"/>
              </a:ext>
            </a:extLst>
          </p:cNvPr>
          <p:cNvSpPr/>
          <p:nvPr/>
        </p:nvSpPr>
        <p:spPr>
          <a:xfrm>
            <a:off x="2697167" y="1312695"/>
            <a:ext cx="4631805" cy="127257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ed Rectangle 173">
            <a:extLst>
              <a:ext uri="{FF2B5EF4-FFF2-40B4-BE49-F238E27FC236}">
                <a16:creationId xmlns="" xmlns:a16="http://schemas.microsoft.com/office/drawing/2014/main" id="{CD07EDE1-278E-D14C-8B82-01785B5E2644}"/>
              </a:ext>
            </a:extLst>
          </p:cNvPr>
          <p:cNvSpPr/>
          <p:nvPr/>
        </p:nvSpPr>
        <p:spPr>
          <a:xfrm>
            <a:off x="2697166" y="413706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ounded Rectangle 174">
            <a:extLst>
              <a:ext uri="{FF2B5EF4-FFF2-40B4-BE49-F238E27FC236}">
                <a16:creationId xmlns="" xmlns:a16="http://schemas.microsoft.com/office/drawing/2014/main" id="{9DC4279F-180B-4442-B18E-314AE35F6C41}"/>
              </a:ext>
            </a:extLst>
          </p:cNvPr>
          <p:cNvSpPr/>
          <p:nvPr/>
        </p:nvSpPr>
        <p:spPr>
          <a:xfrm>
            <a:off x="2624668" y="2693398"/>
            <a:ext cx="1748365" cy="133773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ounded Rectangle 176">
            <a:extLst>
              <a:ext uri="{FF2B5EF4-FFF2-40B4-BE49-F238E27FC236}">
                <a16:creationId xmlns="" xmlns:a16="http://schemas.microsoft.com/office/drawing/2014/main" id="{FE7959BB-3FA6-B945-BDCF-E2C505005F78}"/>
              </a:ext>
            </a:extLst>
          </p:cNvPr>
          <p:cNvSpPr/>
          <p:nvPr/>
        </p:nvSpPr>
        <p:spPr>
          <a:xfrm>
            <a:off x="2697166" y="2765452"/>
            <a:ext cx="1606681" cy="119180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ounded Rectangle 178">
            <a:extLst>
              <a:ext uri="{FF2B5EF4-FFF2-40B4-BE49-F238E27FC236}">
                <a16:creationId xmlns="" xmlns:a16="http://schemas.microsoft.com/office/drawing/2014/main" id="{4EEE6210-24A6-7E4D-971B-51F2ED83F42C}"/>
              </a:ext>
            </a:extLst>
          </p:cNvPr>
          <p:cNvSpPr/>
          <p:nvPr/>
        </p:nvSpPr>
        <p:spPr>
          <a:xfrm>
            <a:off x="2804710" y="146470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180" name="Rounded Rectangle 179">
            <a:extLst>
              <a:ext uri="{FF2B5EF4-FFF2-40B4-BE49-F238E27FC236}">
                <a16:creationId xmlns="" xmlns:a16="http://schemas.microsoft.com/office/drawing/2014/main" id="{2F87FC8D-5B72-1C45-8592-DEDFACF12573}"/>
              </a:ext>
            </a:extLst>
          </p:cNvPr>
          <p:cNvSpPr/>
          <p:nvPr/>
        </p:nvSpPr>
        <p:spPr>
          <a:xfrm>
            <a:off x="2804710" y="284305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82" name="Rounded Rectangle 181">
            <a:extLst>
              <a:ext uri="{FF2B5EF4-FFF2-40B4-BE49-F238E27FC236}">
                <a16:creationId xmlns="" xmlns:a16="http://schemas.microsoft.com/office/drawing/2014/main" id="{7230917B-843E-8245-A82D-5173F87CFDEE}"/>
              </a:ext>
            </a:extLst>
          </p:cNvPr>
          <p:cNvSpPr/>
          <p:nvPr/>
        </p:nvSpPr>
        <p:spPr>
          <a:xfrm>
            <a:off x="2804710" y="41939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grpSp>
        <p:nvGrpSpPr>
          <p:cNvPr id="197" name="Group 196">
            <a:extLst>
              <a:ext uri="{FF2B5EF4-FFF2-40B4-BE49-F238E27FC236}">
                <a16:creationId xmlns="" xmlns:a16="http://schemas.microsoft.com/office/drawing/2014/main" id="{E45B910C-53FB-E545-B569-7E627185E7BD}"/>
              </a:ext>
            </a:extLst>
          </p:cNvPr>
          <p:cNvGrpSpPr/>
          <p:nvPr/>
        </p:nvGrpSpPr>
        <p:grpSpPr>
          <a:xfrm>
            <a:off x="0" y="2700793"/>
            <a:ext cx="1259579" cy="1079283"/>
            <a:chOff x="0" y="2025595"/>
            <a:chExt cx="944684" cy="809462"/>
          </a:xfrm>
        </p:grpSpPr>
        <p:sp>
          <p:nvSpPr>
            <p:cNvPr id="198" name="Rectangle 197">
              <a:extLst>
                <a:ext uri="{FF2B5EF4-FFF2-40B4-BE49-F238E27FC236}">
                  <a16:creationId xmlns="" xmlns:a16="http://schemas.microsoft.com/office/drawing/2014/main" id="{60CBEEF0-4613-B648-BAAD-C0F05C1EDB77}"/>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200" name="Group 199">
              <a:extLst>
                <a:ext uri="{FF2B5EF4-FFF2-40B4-BE49-F238E27FC236}">
                  <a16:creationId xmlns="" xmlns:a16="http://schemas.microsoft.com/office/drawing/2014/main" id="{B2C168F1-1FC4-F443-8D33-1E394D16187C}"/>
                </a:ext>
              </a:extLst>
            </p:cNvPr>
            <p:cNvGrpSpPr/>
            <p:nvPr/>
          </p:nvGrpSpPr>
          <p:grpSpPr>
            <a:xfrm>
              <a:off x="93037" y="2025595"/>
              <a:ext cx="851647" cy="809462"/>
              <a:chOff x="265172" y="2308763"/>
              <a:chExt cx="712071" cy="676800"/>
            </a:xfrm>
          </p:grpSpPr>
          <p:sp>
            <p:nvSpPr>
              <p:cNvPr id="211" name="Rounded Rectangle 210">
                <a:extLst>
                  <a:ext uri="{FF2B5EF4-FFF2-40B4-BE49-F238E27FC236}">
                    <a16:creationId xmlns="" xmlns:a16="http://schemas.microsoft.com/office/drawing/2014/main" id="{3CA8271B-DB16-5646-A38E-6DEF4F74CA94}"/>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12" name="Straight Connector 211">
                <a:extLst>
                  <a:ext uri="{FF2B5EF4-FFF2-40B4-BE49-F238E27FC236}">
                    <a16:creationId xmlns="" xmlns:a16="http://schemas.microsoft.com/office/drawing/2014/main" id="{4E7A3C7A-BC46-1943-A712-16E09BB4ECA2}"/>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01" name="TextBox 200">
              <a:extLst>
                <a:ext uri="{FF2B5EF4-FFF2-40B4-BE49-F238E27FC236}">
                  <a16:creationId xmlns="" xmlns:a16="http://schemas.microsoft.com/office/drawing/2014/main" id="{408C8544-4CB3-7749-BA68-72703DB9C09D}"/>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sp>
        <p:nvSpPr>
          <p:cNvPr id="213" name="TextBox 212">
            <a:extLst>
              <a:ext uri="{FF2B5EF4-FFF2-40B4-BE49-F238E27FC236}">
                <a16:creationId xmlns="" xmlns:a16="http://schemas.microsoft.com/office/drawing/2014/main" id="{8C958304-1BEF-5A41-BF96-2E73AE9A39BB}"/>
              </a:ext>
            </a:extLst>
          </p:cNvPr>
          <p:cNvSpPr txBox="1"/>
          <p:nvPr/>
        </p:nvSpPr>
        <p:spPr>
          <a:xfrm>
            <a:off x="4324555" y="5589270"/>
            <a:ext cx="1386892" cy="338554"/>
          </a:xfrm>
          <a:prstGeom prst="rect">
            <a:avLst/>
          </a:prstGeom>
          <a:noFill/>
        </p:spPr>
        <p:txBody>
          <a:bodyPr wrap="square" rtlCol="0">
            <a:spAutoFit/>
          </a:bodyPr>
          <a:lstStyle/>
          <a:p>
            <a:pPr algn="ctr"/>
            <a:r>
              <a:rPr lang="en-US" sz="1600" dirty="0"/>
              <a:t>Network</a:t>
            </a:r>
          </a:p>
        </p:txBody>
      </p:sp>
      <p:sp>
        <p:nvSpPr>
          <p:cNvPr id="214" name="Folded Corner 213">
            <a:extLst>
              <a:ext uri="{FF2B5EF4-FFF2-40B4-BE49-F238E27FC236}">
                <a16:creationId xmlns="" xmlns:a16="http://schemas.microsoft.com/office/drawing/2014/main" id="{C08532D8-6268-5145-930A-46625BC0B57F}"/>
              </a:ext>
            </a:extLst>
          </p:cNvPr>
          <p:cNvSpPr/>
          <p:nvPr/>
        </p:nvSpPr>
        <p:spPr>
          <a:xfrm>
            <a:off x="6393251" y="5485561"/>
            <a:ext cx="548333" cy="293148"/>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215" name="Rounded Rectangle 214">
            <a:extLst>
              <a:ext uri="{FF2B5EF4-FFF2-40B4-BE49-F238E27FC236}">
                <a16:creationId xmlns="" xmlns:a16="http://schemas.microsoft.com/office/drawing/2014/main" id="{787382E6-8FCF-6E46-A810-86F972FA520A}"/>
              </a:ext>
            </a:extLst>
          </p:cNvPr>
          <p:cNvSpPr/>
          <p:nvPr/>
        </p:nvSpPr>
        <p:spPr>
          <a:xfrm>
            <a:off x="6341730" y="1468041"/>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4</a:t>
            </a:r>
            <a:endParaRPr lang="en-US" sz="3200" dirty="0">
              <a:solidFill>
                <a:srgbClr val="000000"/>
              </a:solidFill>
            </a:endParaRPr>
          </a:p>
        </p:txBody>
      </p:sp>
      <p:sp>
        <p:nvSpPr>
          <p:cNvPr id="216" name="Rounded Rectangle 215">
            <a:extLst>
              <a:ext uri="{FF2B5EF4-FFF2-40B4-BE49-F238E27FC236}">
                <a16:creationId xmlns="" xmlns:a16="http://schemas.microsoft.com/office/drawing/2014/main" id="{723F88BF-610D-C74D-8A1E-4B0B2CE5929E}"/>
              </a:ext>
            </a:extLst>
          </p:cNvPr>
          <p:cNvSpPr/>
          <p:nvPr/>
        </p:nvSpPr>
        <p:spPr>
          <a:xfrm>
            <a:off x="4576046" y="1463317"/>
            <a:ext cx="797599" cy="797599"/>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P</a:t>
            </a:r>
            <a:r>
              <a:rPr lang="en-US" sz="3200" baseline="-25000" dirty="0">
                <a:solidFill>
                  <a:srgbClr val="000000"/>
                </a:solidFill>
              </a:rPr>
              <a:t>3</a:t>
            </a:r>
            <a:endParaRPr lang="en-US" sz="3200" dirty="0">
              <a:solidFill>
                <a:srgbClr val="000000"/>
              </a:solidFill>
            </a:endParaRPr>
          </a:p>
        </p:txBody>
      </p:sp>
      <p:sp>
        <p:nvSpPr>
          <p:cNvPr id="217" name="Rounded Rectangle 216">
            <a:extLst>
              <a:ext uri="{FF2B5EF4-FFF2-40B4-BE49-F238E27FC236}">
                <a16:creationId xmlns="" xmlns:a16="http://schemas.microsoft.com/office/drawing/2014/main" id="{E06C6D07-3795-5741-A365-014258F099A9}"/>
              </a:ext>
            </a:extLst>
          </p:cNvPr>
          <p:cNvSpPr/>
          <p:nvPr/>
        </p:nvSpPr>
        <p:spPr>
          <a:xfrm>
            <a:off x="3620241" y="2091524"/>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18" name="Rounded Rectangle 217">
            <a:extLst>
              <a:ext uri="{FF2B5EF4-FFF2-40B4-BE49-F238E27FC236}">
                <a16:creationId xmlns="" xmlns:a16="http://schemas.microsoft.com/office/drawing/2014/main" id="{2334A73D-C27F-544B-99DC-C17CF1431299}"/>
              </a:ext>
            </a:extLst>
          </p:cNvPr>
          <p:cNvSpPr/>
          <p:nvPr/>
        </p:nvSpPr>
        <p:spPr>
          <a:xfrm>
            <a:off x="3888317" y="218213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19" name="Rounded Rectangle 218">
            <a:extLst>
              <a:ext uri="{FF2B5EF4-FFF2-40B4-BE49-F238E27FC236}">
                <a16:creationId xmlns="" xmlns:a16="http://schemas.microsoft.com/office/drawing/2014/main" id="{4D02DC23-FC67-1A48-AC6B-731CB888C78F}"/>
              </a:ext>
            </a:extLst>
          </p:cNvPr>
          <p:cNvSpPr/>
          <p:nvPr/>
        </p:nvSpPr>
        <p:spPr>
          <a:xfrm>
            <a:off x="3620241" y="346987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20" name="Rounded Rectangle 219">
            <a:extLst>
              <a:ext uri="{FF2B5EF4-FFF2-40B4-BE49-F238E27FC236}">
                <a16:creationId xmlns="" xmlns:a16="http://schemas.microsoft.com/office/drawing/2014/main" id="{BE05A989-02BA-2549-8549-133DF3CA2B96}"/>
              </a:ext>
            </a:extLst>
          </p:cNvPr>
          <p:cNvSpPr/>
          <p:nvPr/>
        </p:nvSpPr>
        <p:spPr>
          <a:xfrm>
            <a:off x="3888317" y="356048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21" name="Rounded Rectangle 220">
            <a:extLst>
              <a:ext uri="{FF2B5EF4-FFF2-40B4-BE49-F238E27FC236}">
                <a16:creationId xmlns="" xmlns:a16="http://schemas.microsoft.com/office/drawing/2014/main" id="{B110A931-592A-334A-A373-F72F1E413221}"/>
              </a:ext>
            </a:extLst>
          </p:cNvPr>
          <p:cNvSpPr/>
          <p:nvPr/>
        </p:nvSpPr>
        <p:spPr>
          <a:xfrm>
            <a:off x="3620241" y="482082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22" name="Rounded Rectangle 221">
            <a:extLst>
              <a:ext uri="{FF2B5EF4-FFF2-40B4-BE49-F238E27FC236}">
                <a16:creationId xmlns="" xmlns:a16="http://schemas.microsoft.com/office/drawing/2014/main" id="{0793EA3E-0297-2E40-A782-E0675E706BE8}"/>
              </a:ext>
            </a:extLst>
          </p:cNvPr>
          <p:cNvSpPr/>
          <p:nvPr/>
        </p:nvSpPr>
        <p:spPr>
          <a:xfrm>
            <a:off x="3888317" y="49104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223" name="Rounded Rectangle 222">
            <a:extLst>
              <a:ext uri="{FF2B5EF4-FFF2-40B4-BE49-F238E27FC236}">
                <a16:creationId xmlns="" xmlns:a16="http://schemas.microsoft.com/office/drawing/2014/main" id="{6C8BCA89-EAD1-FF4F-A29F-3279F378746F}"/>
              </a:ext>
            </a:extLst>
          </p:cNvPr>
          <p:cNvSpPr/>
          <p:nvPr/>
        </p:nvSpPr>
        <p:spPr>
          <a:xfrm>
            <a:off x="5391577" y="208918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224" name="Rounded Rectangle 223">
            <a:extLst>
              <a:ext uri="{FF2B5EF4-FFF2-40B4-BE49-F238E27FC236}">
                <a16:creationId xmlns="" xmlns:a16="http://schemas.microsoft.com/office/drawing/2014/main" id="{C49E774A-FB0B-5041-AF60-66C2CDA5B544}"/>
              </a:ext>
            </a:extLst>
          </p:cNvPr>
          <p:cNvSpPr/>
          <p:nvPr/>
        </p:nvSpPr>
        <p:spPr>
          <a:xfrm>
            <a:off x="5659653" y="2179795"/>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D</a:t>
            </a:r>
          </a:p>
        </p:txBody>
      </p:sp>
      <p:grpSp>
        <p:nvGrpSpPr>
          <p:cNvPr id="225" name="Group 224">
            <a:extLst>
              <a:ext uri="{FF2B5EF4-FFF2-40B4-BE49-F238E27FC236}">
                <a16:creationId xmlns="" xmlns:a16="http://schemas.microsoft.com/office/drawing/2014/main" id="{766C67BA-BC89-F543-AA6E-CE27EDDAACFA}"/>
              </a:ext>
            </a:extLst>
          </p:cNvPr>
          <p:cNvGrpSpPr/>
          <p:nvPr/>
        </p:nvGrpSpPr>
        <p:grpSpPr>
          <a:xfrm>
            <a:off x="5117741" y="3098801"/>
            <a:ext cx="1874376" cy="1798007"/>
            <a:chOff x="3767821" y="2964559"/>
            <a:chExt cx="1405782" cy="1348505"/>
          </a:xfrm>
        </p:grpSpPr>
        <p:sp>
          <p:nvSpPr>
            <p:cNvPr id="226" name="Rounded Rectangle 225">
              <a:extLst>
                <a:ext uri="{FF2B5EF4-FFF2-40B4-BE49-F238E27FC236}">
                  <a16:creationId xmlns="" xmlns:a16="http://schemas.microsoft.com/office/drawing/2014/main" id="{618176F2-8B61-EA40-88FE-78ED1F6F7509}"/>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227" name="Rounded Rectangle 226">
              <a:extLst>
                <a:ext uri="{FF2B5EF4-FFF2-40B4-BE49-F238E27FC236}">
                  <a16:creationId xmlns="" xmlns:a16="http://schemas.microsoft.com/office/drawing/2014/main" id="{E4EF6094-19BA-1842-A061-E0A73B51A74F}"/>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228" name="Straight Connector 227">
              <a:extLst>
                <a:ext uri="{FF2B5EF4-FFF2-40B4-BE49-F238E27FC236}">
                  <a16:creationId xmlns="" xmlns:a16="http://schemas.microsoft.com/office/drawing/2014/main" id="{894E32F6-427A-254A-A76D-A54598D9DA93}"/>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 xmlns:a16="http://schemas.microsoft.com/office/drawing/2014/main" id="{9F7E5B34-9F8B-E74C-BF3F-E17FA2CBE77C}"/>
                </a:ext>
              </a:extLst>
            </p:cNvPr>
            <p:cNvCxnSpPr>
              <a:cxnSpLocks/>
              <a:endCxn id="226"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 xmlns:a16="http://schemas.microsoft.com/office/drawing/2014/main" id="{26344CF9-C5BC-AA40-86F0-9A9E2D3ACDD0}"/>
                </a:ext>
              </a:extLst>
            </p:cNvPr>
            <p:cNvCxnSpPr>
              <a:cxnSpLocks/>
              <a:endCxn id="231"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1" name="Rounded Rectangle 230">
              <a:extLst>
                <a:ext uri="{FF2B5EF4-FFF2-40B4-BE49-F238E27FC236}">
                  <a16:creationId xmlns="" xmlns:a16="http://schemas.microsoft.com/office/drawing/2014/main" id="{AD0D8A68-CEA0-E04C-BE82-270096FEFF5A}"/>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232" name="TextBox 231">
            <a:extLst>
              <a:ext uri="{FF2B5EF4-FFF2-40B4-BE49-F238E27FC236}">
                <a16:creationId xmlns="" xmlns:a16="http://schemas.microsoft.com/office/drawing/2014/main" id="{F3AA8D31-CC8C-0341-B061-012CF554F588}"/>
              </a:ext>
            </a:extLst>
          </p:cNvPr>
          <p:cNvSpPr txBox="1"/>
          <p:nvPr/>
        </p:nvSpPr>
        <p:spPr>
          <a:xfrm>
            <a:off x="3620241" y="1302913"/>
            <a:ext cx="633784" cy="297454"/>
          </a:xfrm>
          <a:prstGeom prst="rect">
            <a:avLst/>
          </a:prstGeom>
          <a:noFill/>
        </p:spPr>
        <p:txBody>
          <a:bodyPr wrap="square" rtlCol="0">
            <a:spAutoFit/>
          </a:bodyPr>
          <a:lstStyle/>
          <a:p>
            <a:r>
              <a:rPr lang="en-US" sz="1333" dirty="0"/>
              <a:t>Org1</a:t>
            </a:r>
            <a:endParaRPr lang="en-US" sz="1200" dirty="0"/>
          </a:p>
        </p:txBody>
      </p:sp>
      <p:sp>
        <p:nvSpPr>
          <p:cNvPr id="233" name="TextBox 232">
            <a:extLst>
              <a:ext uri="{FF2B5EF4-FFF2-40B4-BE49-F238E27FC236}">
                <a16:creationId xmlns="" xmlns:a16="http://schemas.microsoft.com/office/drawing/2014/main" id="{B150A106-E063-E14D-9EE8-A834652053B2}"/>
              </a:ext>
            </a:extLst>
          </p:cNvPr>
          <p:cNvSpPr txBox="1"/>
          <p:nvPr/>
        </p:nvSpPr>
        <p:spPr>
          <a:xfrm>
            <a:off x="3617091" y="2805033"/>
            <a:ext cx="633784" cy="297454"/>
          </a:xfrm>
          <a:prstGeom prst="rect">
            <a:avLst/>
          </a:prstGeom>
          <a:noFill/>
        </p:spPr>
        <p:txBody>
          <a:bodyPr wrap="square" rtlCol="0">
            <a:spAutoFit/>
          </a:bodyPr>
          <a:lstStyle/>
          <a:p>
            <a:r>
              <a:rPr lang="en-US" sz="1333" dirty="0"/>
              <a:t>Org2</a:t>
            </a:r>
            <a:endParaRPr lang="en-US" sz="1200" dirty="0"/>
          </a:p>
        </p:txBody>
      </p:sp>
      <p:sp>
        <p:nvSpPr>
          <p:cNvPr id="234" name="TextBox 233">
            <a:extLst>
              <a:ext uri="{FF2B5EF4-FFF2-40B4-BE49-F238E27FC236}">
                <a16:creationId xmlns="" xmlns:a16="http://schemas.microsoft.com/office/drawing/2014/main" id="{73B48AAE-1E64-3846-A0E2-6DC874504607}"/>
              </a:ext>
            </a:extLst>
          </p:cNvPr>
          <p:cNvSpPr txBox="1"/>
          <p:nvPr/>
        </p:nvSpPr>
        <p:spPr>
          <a:xfrm>
            <a:off x="3617091" y="4135809"/>
            <a:ext cx="633784" cy="297454"/>
          </a:xfrm>
          <a:prstGeom prst="rect">
            <a:avLst/>
          </a:prstGeom>
          <a:noFill/>
        </p:spPr>
        <p:txBody>
          <a:bodyPr wrap="square" rtlCol="0">
            <a:spAutoFit/>
          </a:bodyPr>
          <a:lstStyle/>
          <a:p>
            <a:r>
              <a:rPr lang="en-US" sz="1333" dirty="0"/>
              <a:t>Org3</a:t>
            </a:r>
            <a:endParaRPr lang="en-US" sz="1200" dirty="0"/>
          </a:p>
        </p:txBody>
      </p:sp>
      <p:sp>
        <p:nvSpPr>
          <p:cNvPr id="235" name="TextBox 234">
            <a:extLst>
              <a:ext uri="{FF2B5EF4-FFF2-40B4-BE49-F238E27FC236}">
                <a16:creationId xmlns="" xmlns:a16="http://schemas.microsoft.com/office/drawing/2014/main" id="{F9775D22-D02C-9240-B584-FD386854831F}"/>
              </a:ext>
            </a:extLst>
          </p:cNvPr>
          <p:cNvSpPr txBox="1"/>
          <p:nvPr/>
        </p:nvSpPr>
        <p:spPr>
          <a:xfrm>
            <a:off x="4848877" y="3131014"/>
            <a:ext cx="833912" cy="502573"/>
          </a:xfrm>
          <a:prstGeom prst="rect">
            <a:avLst/>
          </a:prstGeom>
          <a:noFill/>
        </p:spPr>
        <p:txBody>
          <a:bodyPr wrap="square" rtlCol="0">
            <a:spAutoFit/>
          </a:bodyPr>
          <a:lstStyle/>
          <a:p>
            <a:r>
              <a:rPr lang="en-US" sz="1333" dirty="0" err="1"/>
              <a:t>OrdererOrg</a:t>
            </a:r>
            <a:endParaRPr lang="en-US" sz="1200" dirty="0"/>
          </a:p>
        </p:txBody>
      </p:sp>
      <p:grpSp>
        <p:nvGrpSpPr>
          <p:cNvPr id="261" name="Group 260">
            <a:extLst>
              <a:ext uri="{FF2B5EF4-FFF2-40B4-BE49-F238E27FC236}">
                <a16:creationId xmlns="" xmlns:a16="http://schemas.microsoft.com/office/drawing/2014/main" id="{60F31D60-F303-F14A-BB99-3AD329191E06}"/>
              </a:ext>
            </a:extLst>
          </p:cNvPr>
          <p:cNvGrpSpPr/>
          <p:nvPr/>
        </p:nvGrpSpPr>
        <p:grpSpPr>
          <a:xfrm>
            <a:off x="2757763" y="5079147"/>
            <a:ext cx="674811" cy="122115"/>
            <a:chOff x="2068322" y="3809360"/>
            <a:chExt cx="506108" cy="91586"/>
          </a:xfrm>
        </p:grpSpPr>
        <p:sp>
          <p:nvSpPr>
            <p:cNvPr id="262" name="Rectangle 261">
              <a:extLst>
                <a:ext uri="{FF2B5EF4-FFF2-40B4-BE49-F238E27FC236}">
                  <a16:creationId xmlns="" xmlns:a16="http://schemas.microsoft.com/office/drawing/2014/main" id="{8750E801-5794-D34C-99E6-275F77BD6154}"/>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3" name="Rectangle 262">
              <a:extLst>
                <a:ext uri="{FF2B5EF4-FFF2-40B4-BE49-F238E27FC236}">
                  <a16:creationId xmlns="" xmlns:a16="http://schemas.microsoft.com/office/drawing/2014/main" id="{7A62ED43-477F-3446-A2BC-D901D54318FE}"/>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64" name="Rectangle 263">
              <a:extLst>
                <a:ext uri="{FF2B5EF4-FFF2-40B4-BE49-F238E27FC236}">
                  <a16:creationId xmlns="" xmlns:a16="http://schemas.microsoft.com/office/drawing/2014/main" id="{E5B9F2B5-4EC3-0849-9061-7A5F546DA3AC}"/>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65" name="Straight Connector 264">
              <a:extLst>
                <a:ext uri="{FF2B5EF4-FFF2-40B4-BE49-F238E27FC236}">
                  <a16:creationId xmlns="" xmlns:a16="http://schemas.microsoft.com/office/drawing/2014/main" id="{66E57B6D-97D6-7E45-B0CB-5718C79FCD9B}"/>
                </a:ext>
              </a:extLst>
            </p:cNvPr>
            <p:cNvCxnSpPr>
              <a:cxnSpLocks/>
              <a:stCxn id="262" idx="3"/>
              <a:endCxn id="266"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66" name="Rectangle 265">
              <a:extLst>
                <a:ext uri="{FF2B5EF4-FFF2-40B4-BE49-F238E27FC236}">
                  <a16:creationId xmlns="" xmlns:a16="http://schemas.microsoft.com/office/drawing/2014/main" id="{7F1C38B8-056A-EF40-B667-58B0AE8FF3E2}"/>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grpSp>
      <p:grpSp>
        <p:nvGrpSpPr>
          <p:cNvPr id="268" name="Group 267">
            <a:extLst>
              <a:ext uri="{FF2B5EF4-FFF2-40B4-BE49-F238E27FC236}">
                <a16:creationId xmlns="" xmlns:a16="http://schemas.microsoft.com/office/drawing/2014/main" id="{15DC6B68-33B4-C341-B58D-02428413694F}"/>
              </a:ext>
            </a:extLst>
          </p:cNvPr>
          <p:cNvGrpSpPr/>
          <p:nvPr/>
        </p:nvGrpSpPr>
        <p:grpSpPr>
          <a:xfrm>
            <a:off x="2765229" y="3718580"/>
            <a:ext cx="674811" cy="122115"/>
            <a:chOff x="2068322" y="3809360"/>
            <a:chExt cx="506108" cy="91586"/>
          </a:xfrm>
        </p:grpSpPr>
        <p:sp>
          <p:nvSpPr>
            <p:cNvPr id="269" name="Rectangle 268">
              <a:extLst>
                <a:ext uri="{FF2B5EF4-FFF2-40B4-BE49-F238E27FC236}">
                  <a16:creationId xmlns="" xmlns:a16="http://schemas.microsoft.com/office/drawing/2014/main" id="{00290AD7-9EC0-7F4E-BDC0-242DADBF81A7}"/>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0" name="Rectangle 269">
              <a:extLst>
                <a:ext uri="{FF2B5EF4-FFF2-40B4-BE49-F238E27FC236}">
                  <a16:creationId xmlns="" xmlns:a16="http://schemas.microsoft.com/office/drawing/2014/main" id="{3FF43622-F485-2445-BB7D-22DB77E33F96}"/>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1" name="Rectangle 270">
              <a:extLst>
                <a:ext uri="{FF2B5EF4-FFF2-40B4-BE49-F238E27FC236}">
                  <a16:creationId xmlns="" xmlns:a16="http://schemas.microsoft.com/office/drawing/2014/main" id="{C4D6CEF1-F219-3644-84BB-8DF934903B86}"/>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72" name="Straight Connector 271">
              <a:extLst>
                <a:ext uri="{FF2B5EF4-FFF2-40B4-BE49-F238E27FC236}">
                  <a16:creationId xmlns="" xmlns:a16="http://schemas.microsoft.com/office/drawing/2014/main" id="{66ACD5EF-AA8F-F944-A3E3-355E9141FCF7}"/>
                </a:ext>
              </a:extLst>
            </p:cNvPr>
            <p:cNvCxnSpPr>
              <a:cxnSpLocks/>
              <a:stCxn id="269" idx="3"/>
              <a:endCxn id="273"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73" name="Rectangle 272">
              <a:extLst>
                <a:ext uri="{FF2B5EF4-FFF2-40B4-BE49-F238E27FC236}">
                  <a16:creationId xmlns="" xmlns:a16="http://schemas.microsoft.com/office/drawing/2014/main" id="{A0C5222D-C24C-D441-91BB-17CBE68DFE99}"/>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grpSp>
      <p:grpSp>
        <p:nvGrpSpPr>
          <p:cNvPr id="275" name="Group 274">
            <a:extLst>
              <a:ext uri="{FF2B5EF4-FFF2-40B4-BE49-F238E27FC236}">
                <a16:creationId xmlns="" xmlns:a16="http://schemas.microsoft.com/office/drawing/2014/main" id="{BE7E5085-0E24-DB40-98AC-1F22F22B0245}"/>
              </a:ext>
            </a:extLst>
          </p:cNvPr>
          <p:cNvGrpSpPr/>
          <p:nvPr/>
        </p:nvGrpSpPr>
        <p:grpSpPr>
          <a:xfrm>
            <a:off x="2765229" y="2328847"/>
            <a:ext cx="674811" cy="122115"/>
            <a:chOff x="2068322" y="3809360"/>
            <a:chExt cx="506108" cy="91586"/>
          </a:xfrm>
        </p:grpSpPr>
        <p:sp>
          <p:nvSpPr>
            <p:cNvPr id="276" name="Rectangle 275">
              <a:extLst>
                <a:ext uri="{FF2B5EF4-FFF2-40B4-BE49-F238E27FC236}">
                  <a16:creationId xmlns="" xmlns:a16="http://schemas.microsoft.com/office/drawing/2014/main" id="{85F8CD9F-9E19-D540-9367-081E4ED38731}"/>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7" name="Rectangle 276">
              <a:extLst>
                <a:ext uri="{FF2B5EF4-FFF2-40B4-BE49-F238E27FC236}">
                  <a16:creationId xmlns="" xmlns:a16="http://schemas.microsoft.com/office/drawing/2014/main" id="{EDC8A883-8484-E945-87CD-982AA2015C25}"/>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78" name="Rectangle 277">
              <a:extLst>
                <a:ext uri="{FF2B5EF4-FFF2-40B4-BE49-F238E27FC236}">
                  <a16:creationId xmlns="" xmlns:a16="http://schemas.microsoft.com/office/drawing/2014/main" id="{29BAEDA3-0283-8B4E-88A9-691EFD5F09C9}"/>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79" name="Straight Connector 278">
              <a:extLst>
                <a:ext uri="{FF2B5EF4-FFF2-40B4-BE49-F238E27FC236}">
                  <a16:creationId xmlns="" xmlns:a16="http://schemas.microsoft.com/office/drawing/2014/main" id="{8B49E3CE-9026-4E43-A5F2-62A123521161}"/>
                </a:ext>
              </a:extLst>
            </p:cNvPr>
            <p:cNvCxnSpPr>
              <a:cxnSpLocks/>
              <a:stCxn id="276" idx="3"/>
              <a:endCxn id="280"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80" name="Rectangle 279">
              <a:extLst>
                <a:ext uri="{FF2B5EF4-FFF2-40B4-BE49-F238E27FC236}">
                  <a16:creationId xmlns="" xmlns:a16="http://schemas.microsoft.com/office/drawing/2014/main" id="{D6CD779C-943F-0943-821F-B3909287F1DC}"/>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grpSp>
      <p:grpSp>
        <p:nvGrpSpPr>
          <p:cNvPr id="282" name="Group 281">
            <a:extLst>
              <a:ext uri="{FF2B5EF4-FFF2-40B4-BE49-F238E27FC236}">
                <a16:creationId xmlns="" xmlns:a16="http://schemas.microsoft.com/office/drawing/2014/main" id="{641ED83F-A13B-1D45-A4BE-622576C0529C}"/>
              </a:ext>
            </a:extLst>
          </p:cNvPr>
          <p:cNvGrpSpPr/>
          <p:nvPr/>
        </p:nvGrpSpPr>
        <p:grpSpPr>
          <a:xfrm>
            <a:off x="4581640" y="2324717"/>
            <a:ext cx="674811" cy="122115"/>
            <a:chOff x="2068322" y="3809360"/>
            <a:chExt cx="506108" cy="91586"/>
          </a:xfrm>
        </p:grpSpPr>
        <p:sp>
          <p:nvSpPr>
            <p:cNvPr id="283" name="Rectangle 282">
              <a:extLst>
                <a:ext uri="{FF2B5EF4-FFF2-40B4-BE49-F238E27FC236}">
                  <a16:creationId xmlns="" xmlns:a16="http://schemas.microsoft.com/office/drawing/2014/main" id="{4D28DEE4-8FE1-514B-BBD4-1A4012F37963}"/>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84" name="Rectangle 283">
              <a:extLst>
                <a:ext uri="{FF2B5EF4-FFF2-40B4-BE49-F238E27FC236}">
                  <a16:creationId xmlns="" xmlns:a16="http://schemas.microsoft.com/office/drawing/2014/main" id="{68799049-75A0-A94F-ADCC-7343736EE1D4}"/>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85" name="Rectangle 284">
              <a:extLst>
                <a:ext uri="{FF2B5EF4-FFF2-40B4-BE49-F238E27FC236}">
                  <a16:creationId xmlns="" xmlns:a16="http://schemas.microsoft.com/office/drawing/2014/main" id="{79421FD5-F49A-0542-994F-7EA1D713F970}"/>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86" name="Straight Connector 285">
              <a:extLst>
                <a:ext uri="{FF2B5EF4-FFF2-40B4-BE49-F238E27FC236}">
                  <a16:creationId xmlns="" xmlns:a16="http://schemas.microsoft.com/office/drawing/2014/main" id="{3A458CD7-BEAE-E04C-9B27-E3FFBBB1B7FA}"/>
                </a:ext>
              </a:extLst>
            </p:cNvPr>
            <p:cNvCxnSpPr>
              <a:cxnSpLocks/>
              <a:stCxn id="283" idx="3"/>
              <a:endCxn id="287"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87" name="Rectangle 286">
              <a:extLst>
                <a:ext uri="{FF2B5EF4-FFF2-40B4-BE49-F238E27FC236}">
                  <a16:creationId xmlns="" xmlns:a16="http://schemas.microsoft.com/office/drawing/2014/main" id="{9BDC2E2E-EFCA-744F-808E-71562905535F}"/>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grpSp>
      <p:grpSp>
        <p:nvGrpSpPr>
          <p:cNvPr id="289" name="Group 288">
            <a:extLst>
              <a:ext uri="{FF2B5EF4-FFF2-40B4-BE49-F238E27FC236}">
                <a16:creationId xmlns="" xmlns:a16="http://schemas.microsoft.com/office/drawing/2014/main" id="{50D958E2-1163-CE4B-8987-951D2F287033}"/>
              </a:ext>
            </a:extLst>
          </p:cNvPr>
          <p:cNvGrpSpPr/>
          <p:nvPr/>
        </p:nvGrpSpPr>
        <p:grpSpPr>
          <a:xfrm>
            <a:off x="6347959" y="2328847"/>
            <a:ext cx="674811" cy="122115"/>
            <a:chOff x="2068322" y="3809360"/>
            <a:chExt cx="506108" cy="91586"/>
          </a:xfrm>
        </p:grpSpPr>
        <p:sp>
          <p:nvSpPr>
            <p:cNvPr id="290" name="Rectangle 289">
              <a:extLst>
                <a:ext uri="{FF2B5EF4-FFF2-40B4-BE49-F238E27FC236}">
                  <a16:creationId xmlns="" xmlns:a16="http://schemas.microsoft.com/office/drawing/2014/main" id="{70BB597F-1E11-2546-A05D-3217A6E20EFA}"/>
                </a:ext>
              </a:extLst>
            </p:cNvPr>
            <p:cNvSpPr/>
            <p:nvPr/>
          </p:nvSpPr>
          <p:spPr>
            <a:xfrm>
              <a:off x="2068322"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91" name="Rectangle 290">
              <a:extLst>
                <a:ext uri="{FF2B5EF4-FFF2-40B4-BE49-F238E27FC236}">
                  <a16:creationId xmlns="" xmlns:a16="http://schemas.microsoft.com/office/drawing/2014/main" id="{B9815FFC-96B6-9449-A702-730D0FCD232E}"/>
                </a:ext>
              </a:extLst>
            </p:cNvPr>
            <p:cNvSpPr/>
            <p:nvPr/>
          </p:nvSpPr>
          <p:spPr>
            <a:xfrm>
              <a:off x="2207245" y="3810941"/>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292" name="Rectangle 291">
              <a:extLst>
                <a:ext uri="{FF2B5EF4-FFF2-40B4-BE49-F238E27FC236}">
                  <a16:creationId xmlns="" xmlns:a16="http://schemas.microsoft.com/office/drawing/2014/main" id="{03EEE2B5-C922-4F4A-A80E-B0D419A0BA2B}"/>
                </a:ext>
              </a:extLst>
            </p:cNvPr>
            <p:cNvSpPr/>
            <p:nvPr/>
          </p:nvSpPr>
          <p:spPr>
            <a:xfrm>
              <a:off x="2344048" y="3810946"/>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293" name="Straight Connector 292">
              <a:extLst>
                <a:ext uri="{FF2B5EF4-FFF2-40B4-BE49-F238E27FC236}">
                  <a16:creationId xmlns="" xmlns:a16="http://schemas.microsoft.com/office/drawing/2014/main" id="{1664DE68-81A5-7C4E-9391-59C091FAEABE}"/>
                </a:ext>
              </a:extLst>
            </p:cNvPr>
            <p:cNvCxnSpPr>
              <a:cxnSpLocks/>
              <a:stCxn id="290" idx="3"/>
              <a:endCxn id="294" idx="1"/>
            </p:cNvCxnSpPr>
            <p:nvPr/>
          </p:nvCxnSpPr>
          <p:spPr>
            <a:xfrm flipV="1">
              <a:off x="2158322" y="3854360"/>
              <a:ext cx="326108" cy="158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94" name="Rectangle 293">
              <a:extLst>
                <a:ext uri="{FF2B5EF4-FFF2-40B4-BE49-F238E27FC236}">
                  <a16:creationId xmlns="" xmlns:a16="http://schemas.microsoft.com/office/drawing/2014/main" id="{49FCB7B3-D2FA-CC45-9CBB-4259F218486E}"/>
                </a:ext>
              </a:extLst>
            </p:cNvPr>
            <p:cNvSpPr/>
            <p:nvPr/>
          </p:nvSpPr>
          <p:spPr>
            <a:xfrm>
              <a:off x="2484430" y="3809360"/>
              <a:ext cx="90000" cy="9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grpSp>
      <p:sp>
        <p:nvSpPr>
          <p:cNvPr id="296" name="Oval 295">
            <a:extLst>
              <a:ext uri="{FF2B5EF4-FFF2-40B4-BE49-F238E27FC236}">
                <a16:creationId xmlns="" xmlns:a16="http://schemas.microsoft.com/office/drawing/2014/main" id="{9445095A-3008-DC49-A67E-3D0D665C299B}"/>
              </a:ext>
            </a:extLst>
          </p:cNvPr>
          <p:cNvSpPr/>
          <p:nvPr/>
        </p:nvSpPr>
        <p:spPr>
          <a:xfrm>
            <a:off x="1680364" y="3048585"/>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7" name="Oval 296">
            <a:extLst>
              <a:ext uri="{FF2B5EF4-FFF2-40B4-BE49-F238E27FC236}">
                <a16:creationId xmlns="" xmlns:a16="http://schemas.microsoft.com/office/drawing/2014/main" id="{913998F1-DCBB-974C-AC49-FA5CAFE6250D}"/>
              </a:ext>
            </a:extLst>
          </p:cNvPr>
          <p:cNvSpPr/>
          <p:nvPr/>
        </p:nvSpPr>
        <p:spPr>
          <a:xfrm>
            <a:off x="1631284" y="3090633"/>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98" name="Elbow Connector 297">
            <a:extLst>
              <a:ext uri="{FF2B5EF4-FFF2-40B4-BE49-F238E27FC236}">
                <a16:creationId xmlns="" xmlns:a16="http://schemas.microsoft.com/office/drawing/2014/main" id="{B9A5AFC2-5AC0-E14B-A918-F50DAF1EC42B}"/>
              </a:ext>
            </a:extLst>
          </p:cNvPr>
          <p:cNvCxnSpPr>
            <a:cxnSpLocks/>
            <a:stCxn id="307" idx="3"/>
            <a:endCxn id="179" idx="1"/>
          </p:cNvCxnSpPr>
          <p:nvPr/>
        </p:nvCxnSpPr>
        <p:spPr>
          <a:xfrm>
            <a:off x="2456162" y="1843739"/>
            <a:ext cx="348548" cy="19764"/>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 xmlns:a16="http://schemas.microsoft.com/office/drawing/2014/main" id="{B5E3CBA1-F3BD-444C-AA8A-B4033755C122}"/>
              </a:ext>
            </a:extLst>
          </p:cNvPr>
          <p:cNvSpPr/>
          <p:nvPr/>
        </p:nvSpPr>
        <p:spPr>
          <a:xfrm>
            <a:off x="2208875" y="1706554"/>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0" name="Elbow Connector 299">
            <a:extLst>
              <a:ext uri="{FF2B5EF4-FFF2-40B4-BE49-F238E27FC236}">
                <a16:creationId xmlns="" xmlns:a16="http://schemas.microsoft.com/office/drawing/2014/main" id="{A8295243-3A13-FA49-B6C6-2058CB710914}"/>
              </a:ext>
            </a:extLst>
          </p:cNvPr>
          <p:cNvCxnSpPr>
            <a:cxnSpLocks/>
            <a:stCxn id="308" idx="3"/>
            <a:endCxn id="180" idx="1"/>
          </p:cNvCxnSpPr>
          <p:nvPr/>
        </p:nvCxnSpPr>
        <p:spPr>
          <a:xfrm>
            <a:off x="2441500" y="3212901"/>
            <a:ext cx="363210" cy="28949"/>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1" name="Oval 300">
            <a:extLst>
              <a:ext uri="{FF2B5EF4-FFF2-40B4-BE49-F238E27FC236}">
                <a16:creationId xmlns="" xmlns:a16="http://schemas.microsoft.com/office/drawing/2014/main" id="{4C1E35C0-B730-FF49-9E90-DD7DBEACD5C6}"/>
              </a:ext>
            </a:extLst>
          </p:cNvPr>
          <p:cNvSpPr/>
          <p:nvPr/>
        </p:nvSpPr>
        <p:spPr>
          <a:xfrm>
            <a:off x="2199125" y="3075108"/>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2" name="Elbow Connector 301">
            <a:extLst>
              <a:ext uri="{FF2B5EF4-FFF2-40B4-BE49-F238E27FC236}">
                <a16:creationId xmlns="" xmlns:a16="http://schemas.microsoft.com/office/drawing/2014/main" id="{91E25DC8-C023-9642-8133-0A50FDFA77B6}"/>
              </a:ext>
            </a:extLst>
          </p:cNvPr>
          <p:cNvCxnSpPr>
            <a:cxnSpLocks/>
            <a:stCxn id="309" idx="3"/>
            <a:endCxn id="182" idx="1"/>
          </p:cNvCxnSpPr>
          <p:nvPr/>
        </p:nvCxnSpPr>
        <p:spPr>
          <a:xfrm>
            <a:off x="2435304" y="4569363"/>
            <a:ext cx="369406" cy="23436"/>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3" name="Oval 302">
            <a:extLst>
              <a:ext uri="{FF2B5EF4-FFF2-40B4-BE49-F238E27FC236}">
                <a16:creationId xmlns="" xmlns:a16="http://schemas.microsoft.com/office/drawing/2014/main" id="{16B8BAF2-C63B-C849-8052-16423CAA1583}"/>
              </a:ext>
            </a:extLst>
          </p:cNvPr>
          <p:cNvSpPr/>
          <p:nvPr/>
        </p:nvSpPr>
        <p:spPr>
          <a:xfrm>
            <a:off x="2189376" y="4434481"/>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4" name="Oval 303">
            <a:extLst>
              <a:ext uri="{FF2B5EF4-FFF2-40B4-BE49-F238E27FC236}">
                <a16:creationId xmlns="" xmlns:a16="http://schemas.microsoft.com/office/drawing/2014/main" id="{97AA9A05-0C20-6048-817F-F4BBA61BE497}"/>
              </a:ext>
            </a:extLst>
          </p:cNvPr>
          <p:cNvSpPr/>
          <p:nvPr/>
        </p:nvSpPr>
        <p:spPr>
          <a:xfrm>
            <a:off x="1582205" y="3128785"/>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5" name="Straight Arrow Connector 304">
            <a:extLst>
              <a:ext uri="{FF2B5EF4-FFF2-40B4-BE49-F238E27FC236}">
                <a16:creationId xmlns="" xmlns:a16="http://schemas.microsoft.com/office/drawing/2014/main" id="{DF057B6B-B9D1-0441-BFE6-44AA6246EA5A}"/>
              </a:ext>
            </a:extLst>
          </p:cNvPr>
          <p:cNvCxnSpPr>
            <a:stCxn id="304" idx="2"/>
          </p:cNvCxnSpPr>
          <p:nvPr/>
        </p:nvCxnSpPr>
        <p:spPr>
          <a:xfrm flipH="1" flipV="1">
            <a:off x="1255410" y="3276342"/>
            <a:ext cx="326796" cy="658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 xmlns:a16="http://schemas.microsoft.com/office/drawing/2014/main" id="{40F27AD8-AE57-BC48-A65A-A9D5B4755E3C}"/>
              </a:ext>
            </a:extLst>
          </p:cNvPr>
          <p:cNvSpPr txBox="1"/>
          <p:nvPr/>
        </p:nvSpPr>
        <p:spPr>
          <a:xfrm>
            <a:off x="1581980" y="3095454"/>
            <a:ext cx="242374" cy="338554"/>
          </a:xfrm>
          <a:prstGeom prst="rect">
            <a:avLst/>
          </a:prstGeom>
          <a:noFill/>
        </p:spPr>
        <p:txBody>
          <a:bodyPr wrap="none" rtlCol="0">
            <a:spAutoFit/>
          </a:bodyPr>
          <a:lstStyle/>
          <a:p>
            <a:r>
              <a:rPr lang="en-US" sz="1600" dirty="0">
                <a:solidFill>
                  <a:srgbClr val="FF3220"/>
                </a:solidFill>
              </a:rPr>
              <a:t>!</a:t>
            </a:r>
          </a:p>
        </p:txBody>
      </p:sp>
      <p:sp>
        <p:nvSpPr>
          <p:cNvPr id="307" name="TextBox 306">
            <a:extLst>
              <a:ext uri="{FF2B5EF4-FFF2-40B4-BE49-F238E27FC236}">
                <a16:creationId xmlns="" xmlns:a16="http://schemas.microsoft.com/office/drawing/2014/main" id="{72651879-1DCE-3543-99EB-0138F95D0B84}"/>
              </a:ext>
            </a:extLst>
          </p:cNvPr>
          <p:cNvSpPr txBox="1"/>
          <p:nvPr/>
        </p:nvSpPr>
        <p:spPr>
          <a:xfrm>
            <a:off x="2213788" y="1674462"/>
            <a:ext cx="242374" cy="338554"/>
          </a:xfrm>
          <a:prstGeom prst="rect">
            <a:avLst/>
          </a:prstGeom>
          <a:noFill/>
        </p:spPr>
        <p:txBody>
          <a:bodyPr wrap="none" rtlCol="0">
            <a:spAutoFit/>
          </a:bodyPr>
          <a:lstStyle/>
          <a:p>
            <a:r>
              <a:rPr lang="en-US" sz="1600" dirty="0">
                <a:solidFill>
                  <a:srgbClr val="FF3220"/>
                </a:solidFill>
              </a:rPr>
              <a:t>!</a:t>
            </a:r>
          </a:p>
        </p:txBody>
      </p:sp>
      <p:sp>
        <p:nvSpPr>
          <p:cNvPr id="308" name="TextBox 307">
            <a:extLst>
              <a:ext uri="{FF2B5EF4-FFF2-40B4-BE49-F238E27FC236}">
                <a16:creationId xmlns="" xmlns:a16="http://schemas.microsoft.com/office/drawing/2014/main" id="{F957084C-BB90-FB49-862C-2E64A14D7031}"/>
              </a:ext>
            </a:extLst>
          </p:cNvPr>
          <p:cNvSpPr txBox="1"/>
          <p:nvPr/>
        </p:nvSpPr>
        <p:spPr>
          <a:xfrm>
            <a:off x="2199126" y="3043624"/>
            <a:ext cx="242374" cy="338554"/>
          </a:xfrm>
          <a:prstGeom prst="rect">
            <a:avLst/>
          </a:prstGeom>
          <a:noFill/>
        </p:spPr>
        <p:txBody>
          <a:bodyPr wrap="none" rtlCol="0">
            <a:spAutoFit/>
          </a:bodyPr>
          <a:lstStyle/>
          <a:p>
            <a:r>
              <a:rPr lang="en-US" sz="1600" dirty="0">
                <a:solidFill>
                  <a:srgbClr val="FF3220"/>
                </a:solidFill>
              </a:rPr>
              <a:t>!</a:t>
            </a:r>
          </a:p>
        </p:txBody>
      </p:sp>
      <p:sp>
        <p:nvSpPr>
          <p:cNvPr id="309" name="TextBox 308">
            <a:extLst>
              <a:ext uri="{FF2B5EF4-FFF2-40B4-BE49-F238E27FC236}">
                <a16:creationId xmlns="" xmlns:a16="http://schemas.microsoft.com/office/drawing/2014/main" id="{036A3965-25A2-5949-A6DE-C5E2B84E5E2E}"/>
              </a:ext>
            </a:extLst>
          </p:cNvPr>
          <p:cNvSpPr txBox="1"/>
          <p:nvPr/>
        </p:nvSpPr>
        <p:spPr>
          <a:xfrm>
            <a:off x="2192930" y="4400086"/>
            <a:ext cx="242374" cy="338554"/>
          </a:xfrm>
          <a:prstGeom prst="rect">
            <a:avLst/>
          </a:prstGeom>
          <a:noFill/>
        </p:spPr>
        <p:txBody>
          <a:bodyPr wrap="none" rtlCol="0">
            <a:spAutoFit/>
          </a:bodyPr>
          <a:lstStyle/>
          <a:p>
            <a:r>
              <a:rPr lang="en-US" sz="1600" dirty="0">
                <a:solidFill>
                  <a:srgbClr val="FF3220"/>
                </a:solidFill>
              </a:rPr>
              <a:t>!</a:t>
            </a:r>
          </a:p>
        </p:txBody>
      </p:sp>
      <p:cxnSp>
        <p:nvCxnSpPr>
          <p:cNvPr id="310" name="Elbow Connector 309">
            <a:extLst>
              <a:ext uri="{FF2B5EF4-FFF2-40B4-BE49-F238E27FC236}">
                <a16:creationId xmlns="" xmlns:a16="http://schemas.microsoft.com/office/drawing/2014/main" id="{F885B842-9214-7F4C-8333-6588962366CE}"/>
              </a:ext>
            </a:extLst>
          </p:cNvPr>
          <p:cNvCxnSpPr>
            <a:cxnSpLocks/>
            <a:stCxn id="312" idx="3"/>
          </p:cNvCxnSpPr>
          <p:nvPr/>
        </p:nvCxnSpPr>
        <p:spPr>
          <a:xfrm>
            <a:off x="4229869" y="1851403"/>
            <a:ext cx="346177" cy="10716"/>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1" name="Oval 310">
            <a:extLst>
              <a:ext uri="{FF2B5EF4-FFF2-40B4-BE49-F238E27FC236}">
                <a16:creationId xmlns="" xmlns:a16="http://schemas.microsoft.com/office/drawing/2014/main" id="{F92FB4AB-631D-1B48-BB00-597D52B8BB86}"/>
              </a:ext>
            </a:extLst>
          </p:cNvPr>
          <p:cNvSpPr/>
          <p:nvPr/>
        </p:nvSpPr>
        <p:spPr>
          <a:xfrm>
            <a:off x="3989440" y="1706554"/>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2" name="TextBox 311">
            <a:extLst>
              <a:ext uri="{FF2B5EF4-FFF2-40B4-BE49-F238E27FC236}">
                <a16:creationId xmlns="" xmlns:a16="http://schemas.microsoft.com/office/drawing/2014/main" id="{052899EC-7B88-B245-8F81-B507F7608D03}"/>
              </a:ext>
            </a:extLst>
          </p:cNvPr>
          <p:cNvSpPr txBox="1"/>
          <p:nvPr/>
        </p:nvSpPr>
        <p:spPr>
          <a:xfrm>
            <a:off x="3987495" y="1682126"/>
            <a:ext cx="242374" cy="338554"/>
          </a:xfrm>
          <a:prstGeom prst="rect">
            <a:avLst/>
          </a:prstGeom>
          <a:noFill/>
        </p:spPr>
        <p:txBody>
          <a:bodyPr wrap="none" rtlCol="0">
            <a:spAutoFit/>
          </a:bodyPr>
          <a:lstStyle/>
          <a:p>
            <a:r>
              <a:rPr lang="en-US" sz="1600" dirty="0">
                <a:solidFill>
                  <a:srgbClr val="FF3220"/>
                </a:solidFill>
              </a:rPr>
              <a:t>!</a:t>
            </a:r>
          </a:p>
        </p:txBody>
      </p:sp>
      <p:cxnSp>
        <p:nvCxnSpPr>
          <p:cNvPr id="316" name="Elbow Connector 315">
            <a:extLst>
              <a:ext uri="{FF2B5EF4-FFF2-40B4-BE49-F238E27FC236}">
                <a16:creationId xmlns="" xmlns:a16="http://schemas.microsoft.com/office/drawing/2014/main" id="{BA2637FB-B668-2F42-9261-304737F5A288}"/>
              </a:ext>
            </a:extLst>
          </p:cNvPr>
          <p:cNvCxnSpPr>
            <a:cxnSpLocks/>
            <a:stCxn id="318" idx="3"/>
          </p:cNvCxnSpPr>
          <p:nvPr/>
        </p:nvCxnSpPr>
        <p:spPr>
          <a:xfrm>
            <a:off x="5997965" y="1843117"/>
            <a:ext cx="343764" cy="23725"/>
          </a:xfrm>
          <a:prstGeom prst="straightConnector1">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7" name="Oval 316">
            <a:extLst>
              <a:ext uri="{FF2B5EF4-FFF2-40B4-BE49-F238E27FC236}">
                <a16:creationId xmlns="" xmlns:a16="http://schemas.microsoft.com/office/drawing/2014/main" id="{C86ADCB2-22D0-D84B-9CA5-743B83A16CA2}"/>
              </a:ext>
            </a:extLst>
          </p:cNvPr>
          <p:cNvSpPr/>
          <p:nvPr/>
        </p:nvSpPr>
        <p:spPr>
          <a:xfrm>
            <a:off x="5763609" y="1716080"/>
            <a:ext cx="300803" cy="308273"/>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8" name="TextBox 317">
            <a:extLst>
              <a:ext uri="{FF2B5EF4-FFF2-40B4-BE49-F238E27FC236}">
                <a16:creationId xmlns="" xmlns:a16="http://schemas.microsoft.com/office/drawing/2014/main" id="{C5D29455-06FD-B445-B2E3-D98B1D136E46}"/>
              </a:ext>
            </a:extLst>
          </p:cNvPr>
          <p:cNvSpPr txBox="1"/>
          <p:nvPr/>
        </p:nvSpPr>
        <p:spPr>
          <a:xfrm>
            <a:off x="5755591" y="1673840"/>
            <a:ext cx="242374" cy="338554"/>
          </a:xfrm>
          <a:prstGeom prst="rect">
            <a:avLst/>
          </a:prstGeom>
          <a:noFill/>
        </p:spPr>
        <p:txBody>
          <a:bodyPr wrap="none" rtlCol="0">
            <a:spAutoFit/>
          </a:bodyPr>
          <a:lstStyle/>
          <a:p>
            <a:r>
              <a:rPr lang="en-US" sz="1600" dirty="0">
                <a:solidFill>
                  <a:srgbClr val="FF3220"/>
                </a:solidFill>
              </a:rPr>
              <a:t>!</a:t>
            </a:r>
          </a:p>
        </p:txBody>
      </p:sp>
      <p:sp>
        <p:nvSpPr>
          <p:cNvPr id="110" name="TextBox 109">
            <a:extLst>
              <a:ext uri="{FF2B5EF4-FFF2-40B4-BE49-F238E27FC236}">
                <a16:creationId xmlns="" xmlns:a16="http://schemas.microsoft.com/office/drawing/2014/main" id="{3D2CA7F5-D847-4E76-9A41-08AA912A5CD8}"/>
              </a:ext>
            </a:extLst>
          </p:cNvPr>
          <p:cNvSpPr txBox="1"/>
          <p:nvPr/>
        </p:nvSpPr>
        <p:spPr>
          <a:xfrm>
            <a:off x="7849091" y="4409974"/>
            <a:ext cx="458780" cy="256545"/>
          </a:xfrm>
          <a:prstGeom prst="rect">
            <a:avLst/>
          </a:prstGeom>
          <a:noFill/>
        </p:spPr>
        <p:txBody>
          <a:bodyPr wrap="none" rtlCol="0">
            <a:spAutoFit/>
          </a:bodyPr>
          <a:lstStyle/>
          <a:p>
            <a:r>
              <a:rPr lang="en-US" sz="1067" dirty="0"/>
              <a:t>Key:</a:t>
            </a:r>
          </a:p>
        </p:txBody>
      </p:sp>
      <p:graphicFrame>
        <p:nvGraphicFramePr>
          <p:cNvPr id="111" name="Table 110">
            <a:extLst>
              <a:ext uri="{FF2B5EF4-FFF2-40B4-BE49-F238E27FC236}">
                <a16:creationId xmlns="" xmlns:a16="http://schemas.microsoft.com/office/drawing/2014/main" id="{F51C83B0-802E-4462-9056-A42E5945840E}"/>
              </a:ext>
            </a:extLst>
          </p:cNvPr>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 xmlns:a16="http://schemas.microsoft.com/office/drawing/2014/main" val="20000"/>
                    </a:ext>
                  </a:extLst>
                </a:gridCol>
                <a:gridCol w="511261">
                  <a:extLst>
                    <a:ext uri="{9D8B030D-6E8A-4147-A177-3AD203B41FA5}">
                      <a16:colId xmlns="" xmlns:a16="http://schemas.microsoft.com/office/drawing/2014/main" val="20001"/>
                    </a:ext>
                  </a:extLst>
                </a:gridCol>
                <a:gridCol w="610572">
                  <a:extLst>
                    <a:ext uri="{9D8B030D-6E8A-4147-A177-3AD203B41FA5}">
                      <a16:colId xmlns="" xmlns:a16="http://schemas.microsoft.com/office/drawing/2014/main" val="20002"/>
                    </a:ext>
                  </a:extLst>
                </a:gridCol>
                <a:gridCol w="1113367">
                  <a:extLst>
                    <a:ext uri="{9D8B030D-6E8A-4147-A177-3AD203B41FA5}">
                      <a16:colId xmlns="" xmlns:a16="http://schemas.microsoft.com/office/drawing/2014/main"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17407">
                <a:tc>
                  <a:txBody>
                    <a:bodyPr/>
                    <a:lstStyle/>
                    <a:p>
                      <a:pPr lvl="0"/>
                      <a:r>
                        <a:rPr lang="en-US" sz="1100" b="0" i="0" dirty="0">
                          <a:latin typeface="+mn-lt"/>
                        </a:rPr>
                        <a:t>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12" name="Rounded Rectangle 93">
            <a:extLst>
              <a:ext uri="{FF2B5EF4-FFF2-40B4-BE49-F238E27FC236}">
                <a16:creationId xmlns="" xmlns:a16="http://schemas.microsoft.com/office/drawing/2014/main" id="{BB8A27A2-D2B8-4F89-BBD4-5854752529D0}"/>
              </a:ext>
            </a:extLst>
          </p:cNvPr>
          <p:cNvSpPr/>
          <p:nvPr/>
        </p:nvSpPr>
        <p:spPr>
          <a:xfrm>
            <a:off x="9181242" y="4813841"/>
            <a:ext cx="356335" cy="3564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sp>
        <p:nvSpPr>
          <p:cNvPr id="113" name="Rounded Rectangle 96">
            <a:extLst>
              <a:ext uri="{FF2B5EF4-FFF2-40B4-BE49-F238E27FC236}">
                <a16:creationId xmlns="" xmlns:a16="http://schemas.microsoft.com/office/drawing/2014/main" id="{884F43B5-475E-4DA8-A131-D37901338BDD}"/>
              </a:ext>
            </a:extLst>
          </p:cNvPr>
          <p:cNvSpPr/>
          <p:nvPr/>
        </p:nvSpPr>
        <p:spPr>
          <a:xfrm>
            <a:off x="9182467" y="5321577"/>
            <a:ext cx="356335" cy="356400"/>
          </a:xfrm>
          <a:prstGeom prst="roundRect">
            <a:avLst/>
          </a:prstGeom>
          <a:solidFill>
            <a:srgbClr val="7DA6FC"/>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114" name="Rounded Rectangle 99">
            <a:extLst>
              <a:ext uri="{FF2B5EF4-FFF2-40B4-BE49-F238E27FC236}">
                <a16:creationId xmlns="" xmlns:a16="http://schemas.microsoft.com/office/drawing/2014/main" id="{FD024434-7F41-48A4-BB8D-3EEF1F37F3CD}"/>
              </a:ext>
            </a:extLst>
          </p:cNvPr>
          <p:cNvSpPr/>
          <p:nvPr/>
        </p:nvSpPr>
        <p:spPr>
          <a:xfrm>
            <a:off x="9181241" y="5801901"/>
            <a:ext cx="356335" cy="3564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15" name="Rounded Rectangle 102">
            <a:extLst>
              <a:ext uri="{FF2B5EF4-FFF2-40B4-BE49-F238E27FC236}">
                <a16:creationId xmlns="" xmlns:a16="http://schemas.microsoft.com/office/drawing/2014/main" id="{2EDC5B4D-93E7-48E6-B0FE-92447AD4B1B8}"/>
              </a:ext>
            </a:extLst>
          </p:cNvPr>
          <p:cNvSpPr/>
          <p:nvPr/>
        </p:nvSpPr>
        <p:spPr>
          <a:xfrm>
            <a:off x="9181241" y="6316183"/>
            <a:ext cx="356335" cy="3564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000000"/>
              </a:solidFill>
            </a:endParaRPr>
          </a:p>
        </p:txBody>
      </p:sp>
      <p:sp>
        <p:nvSpPr>
          <p:cNvPr id="116" name="Folded Corner 103">
            <a:extLst>
              <a:ext uri="{FF2B5EF4-FFF2-40B4-BE49-F238E27FC236}">
                <a16:creationId xmlns="" xmlns:a16="http://schemas.microsoft.com/office/drawing/2014/main" id="{44236939-85EA-48D4-A1D3-7F73B730759B}"/>
              </a:ext>
            </a:extLst>
          </p:cNvPr>
          <p:cNvSpPr/>
          <p:nvPr/>
        </p:nvSpPr>
        <p:spPr>
          <a:xfrm>
            <a:off x="9899701" y="6325743"/>
            <a:ext cx="357811" cy="34353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p>
        </p:txBody>
      </p:sp>
      <p:cxnSp>
        <p:nvCxnSpPr>
          <p:cNvPr id="117" name="Straight Connector 116">
            <a:extLst>
              <a:ext uri="{FF2B5EF4-FFF2-40B4-BE49-F238E27FC236}">
                <a16:creationId xmlns="" xmlns:a16="http://schemas.microsoft.com/office/drawing/2014/main" id="{5A7ED7D0-B3FD-467C-9ED9-82E9DBD67940}"/>
              </a:ext>
            </a:extLst>
          </p:cNvPr>
          <p:cNvCxnSpPr/>
          <p:nvPr/>
        </p:nvCxnSpPr>
        <p:spPr>
          <a:xfrm>
            <a:off x="9537575" y="6494383"/>
            <a:ext cx="362127" cy="3128"/>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8" name="Rounded Rectangle 105">
            <a:extLst>
              <a:ext uri="{FF2B5EF4-FFF2-40B4-BE49-F238E27FC236}">
                <a16:creationId xmlns="" xmlns:a16="http://schemas.microsoft.com/office/drawing/2014/main" id="{8CC26D8D-85BB-421D-8482-FA785DD8BD93}"/>
              </a:ext>
            </a:extLst>
          </p:cNvPr>
          <p:cNvSpPr/>
          <p:nvPr/>
        </p:nvSpPr>
        <p:spPr>
          <a:xfrm>
            <a:off x="9888829" y="5321577"/>
            <a:ext cx="356335" cy="3564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a:endParaRPr lang="en-US" sz="1000" dirty="0">
              <a:solidFill>
                <a:srgbClr val="000000"/>
              </a:solidFill>
            </a:endParaRPr>
          </a:p>
        </p:txBody>
      </p:sp>
      <p:grpSp>
        <p:nvGrpSpPr>
          <p:cNvPr id="119" name="Group 118">
            <a:extLst>
              <a:ext uri="{FF2B5EF4-FFF2-40B4-BE49-F238E27FC236}">
                <a16:creationId xmlns="" xmlns:a16="http://schemas.microsoft.com/office/drawing/2014/main" id="{BFED4814-CAE9-483E-9FED-F2B665190F55}"/>
              </a:ext>
            </a:extLst>
          </p:cNvPr>
          <p:cNvGrpSpPr/>
          <p:nvPr/>
        </p:nvGrpSpPr>
        <p:grpSpPr>
          <a:xfrm>
            <a:off x="9821069" y="4896711"/>
            <a:ext cx="491851" cy="124861"/>
            <a:chOff x="2259061" y="4546968"/>
            <a:chExt cx="576021" cy="152408"/>
          </a:xfrm>
        </p:grpSpPr>
        <p:sp>
          <p:nvSpPr>
            <p:cNvPr id="120" name="Rectangle 119">
              <a:extLst>
                <a:ext uri="{FF2B5EF4-FFF2-40B4-BE49-F238E27FC236}">
                  <a16:creationId xmlns="" xmlns:a16="http://schemas.microsoft.com/office/drawing/2014/main" id="{976D06A3-65DC-4926-9531-54EEACB9618D}"/>
                </a:ext>
              </a:extLst>
            </p:cNvPr>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21" name="Rectangle 120">
              <a:extLst>
                <a:ext uri="{FF2B5EF4-FFF2-40B4-BE49-F238E27FC236}">
                  <a16:creationId xmlns="" xmlns:a16="http://schemas.microsoft.com/office/drawing/2014/main" id="{7B726597-FB99-48A7-9D10-A2D5478F752E}"/>
                </a:ext>
              </a:extLst>
            </p:cNvPr>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sp>
          <p:nvSpPr>
            <p:cNvPr id="122" name="Rectangle 121">
              <a:extLst>
                <a:ext uri="{FF2B5EF4-FFF2-40B4-BE49-F238E27FC236}">
                  <a16:creationId xmlns="" xmlns:a16="http://schemas.microsoft.com/office/drawing/2014/main" id="{0719C3D0-DF40-4C1B-AD79-A66F090BD0C2}"/>
                </a:ext>
              </a:extLst>
            </p:cNvPr>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600" dirty="0">
                <a:solidFill>
                  <a:prstClr val="white"/>
                </a:solidFill>
                <a:latin typeface="Arial" charset="0"/>
                <a:ea typeface="Arial" charset="0"/>
                <a:cs typeface="Arial" charset="0"/>
              </a:endParaRPr>
            </a:p>
          </p:txBody>
        </p:sp>
        <p:cxnSp>
          <p:nvCxnSpPr>
            <p:cNvPr id="123" name="Straight Connector 122">
              <a:extLst>
                <a:ext uri="{FF2B5EF4-FFF2-40B4-BE49-F238E27FC236}">
                  <a16:creationId xmlns="" xmlns:a16="http://schemas.microsoft.com/office/drawing/2014/main" id="{D24A6732-E35A-4E94-9E2C-79F68DD328B2}"/>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550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smtClean="0">
                <a:latin typeface="Ubuntu" panose="020B0504030602030204" pitchFamily="34" charset="0"/>
              </a:rPr>
              <a:t>Channels</a:t>
            </a:r>
            <a:endParaRPr lang="en-US" sz="4800" b="1" dirty="0">
              <a:latin typeface="Ubuntu" panose="020B0504030602030204" pitchFamily="34" charset="0"/>
              <a:ea typeface="Arial" charset="0"/>
              <a:cs typeface="Arial" charset="0"/>
            </a:endParaRPr>
          </a:p>
          <a:p>
            <a:endParaRPr lang="en-US" sz="4800" b="1" i="1" dirty="0">
              <a:latin typeface="Ubuntu" panose="020B0504030602030204" pitchFamily="34" charset="0"/>
            </a:endParaRPr>
          </a:p>
        </p:txBody>
      </p:sp>
    </p:spTree>
    <p:extLst>
      <p:ext uri="{BB962C8B-B14F-4D97-AF65-F5344CB8AC3E}">
        <p14:creationId xmlns:p14="http://schemas.microsoft.com/office/powerpoint/2010/main" val="283299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 xmlns:a16="http://schemas.microsoft.com/office/drawing/2014/main" id="{2B07EC68-2C72-514F-AE51-B4493EE26262}"/>
              </a:ext>
            </a:extLst>
          </p:cNvPr>
          <p:cNvSpPr/>
          <p:nvPr/>
        </p:nvSpPr>
        <p:spPr>
          <a:xfrm>
            <a:off x="1692414" y="3015568"/>
            <a:ext cx="2286361" cy="214534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type="body" sz="quarter" idx="13"/>
          </p:nvPr>
        </p:nvSpPr>
        <p:spPr/>
        <p:txBody>
          <a:bodyPr>
            <a:normAutofit/>
          </a:bodyPr>
          <a:lstStyle/>
          <a:p>
            <a:r>
              <a:rPr lang="en-US" dirty="0">
                <a:latin typeface="+mn-lt"/>
              </a:rPr>
              <a:t>Channels</a:t>
            </a:r>
          </a:p>
        </p:txBody>
      </p:sp>
      <p:sp>
        <p:nvSpPr>
          <p:cNvPr id="4" name="Text Placeholder 3"/>
          <p:cNvSpPr>
            <a:spLocks noGrp="1"/>
          </p:cNvSpPr>
          <p:nvPr>
            <p:ph type="body" sz="quarter" idx="22"/>
          </p:nvPr>
        </p:nvSpPr>
        <p:spPr>
          <a:xfrm>
            <a:off x="167640" y="1356981"/>
            <a:ext cx="11863232" cy="1245697"/>
          </a:xfrm>
        </p:spPr>
        <p:txBody>
          <a:bodyPr/>
          <a:lstStyle/>
          <a:p>
            <a:endParaRPr lang="en-US" sz="133" dirty="0">
              <a:latin typeface="+mn-lt"/>
            </a:endParaRPr>
          </a:p>
          <a:p>
            <a:endParaRPr lang="en-US" sz="400" dirty="0">
              <a:latin typeface="+mn-lt"/>
            </a:endParaRPr>
          </a:p>
          <a:p>
            <a:pPr marL="0" indent="0">
              <a:buNone/>
            </a:pPr>
            <a:r>
              <a:rPr lang="en-US" sz="2667" dirty="0">
                <a:latin typeface="+mn-lt"/>
              </a:rPr>
              <a:t>Channels provide privacy between different ledgers</a:t>
            </a:r>
          </a:p>
        </p:txBody>
      </p:sp>
      <p:sp>
        <p:nvSpPr>
          <p:cNvPr id="20" name="Content Placeholder 2"/>
          <p:cNvSpPr txBox="1">
            <a:spLocks/>
          </p:cNvSpPr>
          <p:nvPr/>
        </p:nvSpPr>
        <p:spPr>
          <a:xfrm>
            <a:off x="3753642" y="2791288"/>
            <a:ext cx="8233575" cy="4120328"/>
          </a:xfrm>
          <a:prstGeom prst="rect">
            <a:avLst/>
          </a:prstGeom>
        </p:spPr>
        <p:txBody>
          <a:bodyPr vert="horz" lIns="91440" tIns="45720" rIns="91440" bIns="45720" rtlCol="0">
            <a:normAutofit/>
          </a:bodyPr>
          <a:lstStyle>
            <a:lvl1pPr marL="180975" indent="-180975" algn="l" defTabSz="457200" rtl="0" eaLnBrk="1" latinLnBrk="0" hangingPunct="1">
              <a:spcBef>
                <a:spcPts val="600"/>
              </a:spcBef>
              <a:buClr>
                <a:schemeClr val="accent1"/>
              </a:buClr>
              <a:buFont typeface="Arial"/>
              <a:buChar char="•"/>
              <a:defRPr sz="2000" b="0" i="0" kern="1200">
                <a:solidFill>
                  <a:schemeClr val="accent3"/>
                </a:solidFill>
                <a:latin typeface="Calibri"/>
                <a:ea typeface="+mn-ea"/>
                <a:cs typeface="Calibri"/>
              </a:defRPr>
            </a:lvl1pPr>
            <a:lvl2pPr marL="420688" indent="-180975" algn="l" defTabSz="457200" rtl="0" eaLnBrk="1" latinLnBrk="0" hangingPunct="1">
              <a:spcBef>
                <a:spcPts val="600"/>
              </a:spcBef>
              <a:buFont typeface="Arial"/>
              <a:buChar char="–"/>
              <a:defRPr sz="1800" b="0" i="0" kern="1200">
                <a:solidFill>
                  <a:schemeClr val="accent2"/>
                </a:solidFill>
                <a:latin typeface="Calibri"/>
                <a:ea typeface="+mn-ea"/>
                <a:cs typeface="Calibri"/>
              </a:defRPr>
            </a:lvl2pPr>
            <a:lvl3pPr marL="593725" indent="-173038" algn="l" defTabSz="457200" rtl="0" eaLnBrk="1" latinLnBrk="0" hangingPunct="1">
              <a:spcBef>
                <a:spcPts val="600"/>
              </a:spcBef>
              <a:buFont typeface="Arial"/>
              <a:buChar char="•"/>
              <a:defRPr sz="1600" b="0" i="0" kern="1200">
                <a:solidFill>
                  <a:schemeClr val="accent2"/>
                </a:solidFill>
                <a:latin typeface="Calibri"/>
                <a:ea typeface="+mn-ea"/>
                <a:cs typeface="Calibri"/>
              </a:defRPr>
            </a:lvl3pPr>
            <a:lvl4pPr marL="893763" indent="-300038" algn="l" defTabSz="457200" rtl="0" eaLnBrk="1" latinLnBrk="0" hangingPunct="1">
              <a:spcBef>
                <a:spcPts val="600"/>
              </a:spcBef>
              <a:buFont typeface="Arial"/>
              <a:buChar char="–"/>
              <a:defRPr sz="1400" b="0" i="0" kern="1200">
                <a:solidFill>
                  <a:schemeClr val="accent2"/>
                </a:solidFill>
                <a:latin typeface="Calibri"/>
                <a:ea typeface="+mn-ea"/>
                <a:cs typeface="Calibri"/>
              </a:defRPr>
            </a:lvl4pPr>
            <a:lvl5pPr marL="1074738" indent="-180975" algn="l" defTabSz="457200" rtl="0" eaLnBrk="1" latinLnBrk="0" hangingPunct="1">
              <a:spcBef>
                <a:spcPts val="600"/>
              </a:spcBef>
              <a:buFont typeface="Arial"/>
              <a:buChar char="»"/>
              <a:defRPr sz="1400" b="0" i="0" kern="1200">
                <a:solidFill>
                  <a:schemeClr val="accent2"/>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a:solidFill>
                  <a:schemeClr val="tx1"/>
                </a:solidFill>
                <a:latin typeface="+mn-lt"/>
              </a:rPr>
              <a:t>Ledgers exist in the scope of a channel </a:t>
            </a:r>
          </a:p>
          <a:p>
            <a:pPr lvl="2"/>
            <a:r>
              <a:rPr lang="en-US" sz="1933" dirty="0">
                <a:solidFill>
                  <a:schemeClr val="tx1"/>
                </a:solidFill>
                <a:latin typeface="+mn-lt"/>
              </a:rPr>
              <a:t>Channels can be shared across an entire network of peers</a:t>
            </a:r>
          </a:p>
          <a:p>
            <a:pPr lvl="2"/>
            <a:r>
              <a:rPr lang="en-US" sz="1933" dirty="0">
                <a:solidFill>
                  <a:schemeClr val="tx1"/>
                </a:solidFill>
                <a:latin typeface="+mn-lt"/>
              </a:rPr>
              <a:t>Channels can be permissioned for a specific set of participants</a:t>
            </a:r>
          </a:p>
          <a:p>
            <a:pPr lvl="1"/>
            <a:r>
              <a:rPr lang="en-US" sz="2200" dirty="0" err="1">
                <a:solidFill>
                  <a:schemeClr val="tx1"/>
                </a:solidFill>
                <a:latin typeface="+mn-lt"/>
              </a:rPr>
              <a:t>Chaincode</a:t>
            </a:r>
            <a:r>
              <a:rPr lang="en-US" sz="2200" dirty="0">
                <a:solidFill>
                  <a:schemeClr val="tx1"/>
                </a:solidFill>
                <a:latin typeface="+mn-lt"/>
              </a:rPr>
              <a:t> is </a:t>
            </a:r>
            <a:r>
              <a:rPr lang="en-US" sz="2200" dirty="0">
                <a:solidFill>
                  <a:srgbClr val="2163FF"/>
                </a:solidFill>
                <a:latin typeface="+mn-lt"/>
              </a:rPr>
              <a:t>installed</a:t>
            </a:r>
            <a:r>
              <a:rPr lang="en-US" sz="2200" dirty="0">
                <a:solidFill>
                  <a:schemeClr val="tx1"/>
                </a:solidFill>
                <a:latin typeface="+mn-lt"/>
              </a:rPr>
              <a:t> on peers to access the </a:t>
            </a:r>
            <a:r>
              <a:rPr lang="en-US" sz="2200" dirty="0" err="1">
                <a:solidFill>
                  <a:schemeClr val="tx1"/>
                </a:solidFill>
                <a:latin typeface="+mn-lt"/>
              </a:rPr>
              <a:t>worldstate</a:t>
            </a:r>
            <a:endParaRPr lang="en-US" sz="2200" dirty="0">
              <a:solidFill>
                <a:schemeClr val="tx1"/>
              </a:solidFill>
              <a:latin typeface="+mn-lt"/>
            </a:endParaRPr>
          </a:p>
          <a:p>
            <a:pPr lvl="1"/>
            <a:r>
              <a:rPr lang="en-US" sz="2200" dirty="0" err="1">
                <a:solidFill>
                  <a:schemeClr val="tx1"/>
                </a:solidFill>
                <a:latin typeface="+mn-lt"/>
              </a:rPr>
              <a:t>Chaincode</a:t>
            </a:r>
            <a:r>
              <a:rPr lang="en-US" sz="2200" dirty="0">
                <a:solidFill>
                  <a:schemeClr val="tx1"/>
                </a:solidFill>
                <a:latin typeface="+mn-lt"/>
              </a:rPr>
              <a:t> is </a:t>
            </a:r>
            <a:r>
              <a:rPr lang="en-US" sz="2200" dirty="0">
                <a:solidFill>
                  <a:srgbClr val="2163FF"/>
                </a:solidFill>
                <a:latin typeface="+mn-lt"/>
              </a:rPr>
              <a:t>instantiated</a:t>
            </a:r>
            <a:r>
              <a:rPr lang="en-US" sz="2200" dirty="0">
                <a:solidFill>
                  <a:schemeClr val="tx1"/>
                </a:solidFill>
                <a:latin typeface="+mn-lt"/>
              </a:rPr>
              <a:t> on specific channels</a:t>
            </a:r>
          </a:p>
          <a:p>
            <a:pPr lvl="1"/>
            <a:r>
              <a:rPr lang="en-US" sz="2200" dirty="0">
                <a:solidFill>
                  <a:schemeClr val="tx1"/>
                </a:solidFill>
                <a:latin typeface="+mn-lt"/>
              </a:rPr>
              <a:t>Peers can join multiple channels</a:t>
            </a:r>
          </a:p>
          <a:p>
            <a:pPr lvl="1"/>
            <a:r>
              <a:rPr lang="en-US" sz="2200" dirty="0">
                <a:solidFill>
                  <a:schemeClr val="tx1"/>
                </a:solidFill>
                <a:latin typeface="+mn-lt"/>
              </a:rPr>
              <a:t>Concurrent execution for performance and scalability</a:t>
            </a:r>
          </a:p>
        </p:txBody>
      </p:sp>
      <p:sp>
        <p:nvSpPr>
          <p:cNvPr id="50" name="Rounded Rectangle 49"/>
          <p:cNvSpPr/>
          <p:nvPr/>
        </p:nvSpPr>
        <p:spPr>
          <a:xfrm>
            <a:off x="181391" y="3124399"/>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56" name="Rounded Rectangle 55"/>
          <p:cNvSpPr/>
          <p:nvPr/>
        </p:nvSpPr>
        <p:spPr>
          <a:xfrm>
            <a:off x="181391" y="4476733"/>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cxnSp>
        <p:nvCxnSpPr>
          <p:cNvPr id="75" name="Curved Connector 74"/>
          <p:cNvCxnSpPr/>
          <p:nvPr/>
        </p:nvCxnSpPr>
        <p:spPr>
          <a:xfrm>
            <a:off x="990306" y="4722838"/>
            <a:ext cx="67983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Curved Connector 75"/>
          <p:cNvCxnSpPr/>
          <p:nvPr/>
        </p:nvCxnSpPr>
        <p:spPr>
          <a:xfrm flipV="1">
            <a:off x="1001262" y="3323113"/>
            <a:ext cx="697869" cy="2055"/>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77" name="Group 76"/>
          <p:cNvGrpSpPr/>
          <p:nvPr/>
        </p:nvGrpSpPr>
        <p:grpSpPr>
          <a:xfrm>
            <a:off x="1033332" y="3876485"/>
            <a:ext cx="576021" cy="152400"/>
            <a:chOff x="2259061" y="4546976"/>
            <a:chExt cx="576021" cy="152400"/>
          </a:xfrm>
        </p:grpSpPr>
        <p:sp>
          <p:nvSpPr>
            <p:cNvPr id="78" name="Rectangle 77"/>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1035721" y="3387423"/>
            <a:ext cx="362403" cy="152400"/>
            <a:chOff x="6929178" y="3399689"/>
            <a:chExt cx="362402" cy="152400"/>
          </a:xfrm>
        </p:grpSpPr>
        <p:sp>
          <p:nvSpPr>
            <p:cNvPr id="83" name="Rectangle 82"/>
            <p:cNvSpPr/>
            <p:nvPr/>
          </p:nvSpPr>
          <p:spPr>
            <a:xfrm>
              <a:off x="6929178" y="3399689"/>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7146107" y="3399689"/>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5" name="Straight Connector 84"/>
            <p:cNvCxnSpPr>
              <a:endCxn id="84" idx="1"/>
            </p:cNvCxnSpPr>
            <p:nvPr/>
          </p:nvCxnSpPr>
          <p:spPr>
            <a:xfrm>
              <a:off x="7074651" y="3475889"/>
              <a:ext cx="71456" cy="0"/>
            </a:xfrm>
            <a:prstGeom prst="line">
              <a:avLst/>
            </a:prstGeom>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cxnSp>
        <p:nvCxnSpPr>
          <p:cNvPr id="86" name="Curved Connector 85"/>
          <p:cNvCxnSpPr/>
          <p:nvPr/>
        </p:nvCxnSpPr>
        <p:spPr>
          <a:xfrm flipV="1">
            <a:off x="997146" y="3783647"/>
            <a:ext cx="672996" cy="3885"/>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1035721" y="4785093"/>
            <a:ext cx="362403" cy="152400"/>
            <a:chOff x="6929178" y="3399689"/>
            <a:chExt cx="362402" cy="152400"/>
          </a:xfrm>
        </p:grpSpPr>
        <p:sp>
          <p:nvSpPr>
            <p:cNvPr id="88" name="Rectangle 87"/>
            <p:cNvSpPr/>
            <p:nvPr/>
          </p:nvSpPr>
          <p:spPr>
            <a:xfrm>
              <a:off x="6929178" y="3399689"/>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7146107" y="3399689"/>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89"/>
            <p:cNvCxnSpPr>
              <a:endCxn id="89" idx="1"/>
            </p:cNvCxnSpPr>
            <p:nvPr/>
          </p:nvCxnSpPr>
          <p:spPr>
            <a:xfrm>
              <a:off x="7074651" y="3475889"/>
              <a:ext cx="71456" cy="0"/>
            </a:xfrm>
            <a:prstGeom prst="line">
              <a:avLst/>
            </a:prstGeom>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 xmlns:a16="http://schemas.microsoft.com/office/drawing/2014/main" id="{BDA0EBED-11AE-044D-AF42-49DCAD19B1A3}"/>
              </a:ext>
            </a:extLst>
          </p:cNvPr>
          <p:cNvSpPr txBox="1"/>
          <p:nvPr/>
        </p:nvSpPr>
        <p:spPr>
          <a:xfrm>
            <a:off x="2118572" y="5120444"/>
            <a:ext cx="1428808" cy="276999"/>
          </a:xfrm>
          <a:prstGeom prst="rect">
            <a:avLst/>
          </a:prstGeom>
          <a:noFill/>
        </p:spPr>
        <p:txBody>
          <a:bodyPr wrap="square" rtlCol="0">
            <a:spAutoFit/>
          </a:bodyPr>
          <a:lstStyle/>
          <a:p>
            <a:r>
              <a:rPr lang="en-US" sz="1200" dirty="0"/>
              <a:t>Ordering-Service</a:t>
            </a:r>
          </a:p>
        </p:txBody>
      </p:sp>
      <p:grpSp>
        <p:nvGrpSpPr>
          <p:cNvPr id="49" name="Group 48">
            <a:extLst>
              <a:ext uri="{FF2B5EF4-FFF2-40B4-BE49-F238E27FC236}">
                <a16:creationId xmlns="" xmlns:a16="http://schemas.microsoft.com/office/drawing/2014/main" id="{C82FE9EA-DF69-964D-9D70-D8E4DE4D9EB4}"/>
              </a:ext>
            </a:extLst>
          </p:cNvPr>
          <p:cNvGrpSpPr/>
          <p:nvPr/>
        </p:nvGrpSpPr>
        <p:grpSpPr>
          <a:xfrm>
            <a:off x="1895788" y="3171543"/>
            <a:ext cx="1874376" cy="1798007"/>
            <a:chOff x="3767821" y="2964559"/>
            <a:chExt cx="1405782" cy="1348505"/>
          </a:xfrm>
        </p:grpSpPr>
        <p:sp>
          <p:nvSpPr>
            <p:cNvPr id="52" name="Rounded Rectangle 51">
              <a:extLst>
                <a:ext uri="{FF2B5EF4-FFF2-40B4-BE49-F238E27FC236}">
                  <a16:creationId xmlns="" xmlns:a16="http://schemas.microsoft.com/office/drawing/2014/main" id="{AB17C8C3-38F4-5740-B1F3-12517934386C}"/>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53" name="Rounded Rectangle 52">
              <a:extLst>
                <a:ext uri="{FF2B5EF4-FFF2-40B4-BE49-F238E27FC236}">
                  <a16:creationId xmlns="" xmlns:a16="http://schemas.microsoft.com/office/drawing/2014/main" id="{1AFAE2D5-73C5-B44B-BE93-995928C33884}"/>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54" name="Straight Connector 53">
              <a:extLst>
                <a:ext uri="{FF2B5EF4-FFF2-40B4-BE49-F238E27FC236}">
                  <a16:creationId xmlns="" xmlns:a16="http://schemas.microsoft.com/office/drawing/2014/main" id="{60AAA597-9731-E042-9091-65173615BB96}"/>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 xmlns:a16="http://schemas.microsoft.com/office/drawing/2014/main" id="{24ED74F2-2324-3F40-AB3F-AD33937410E7}"/>
                </a:ext>
              </a:extLst>
            </p:cNvPr>
            <p:cNvCxnSpPr>
              <a:cxnSpLocks/>
              <a:endCxn id="52"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 xmlns:a16="http://schemas.microsoft.com/office/drawing/2014/main" id="{1E0B31EB-B5F4-E24F-90CB-62B3EBAF2CE2}"/>
                </a:ext>
              </a:extLst>
            </p:cNvPr>
            <p:cNvCxnSpPr>
              <a:cxnSpLocks/>
              <a:endCxn id="5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8" name="Rounded Rectangle 57">
              <a:extLst>
                <a:ext uri="{FF2B5EF4-FFF2-40B4-BE49-F238E27FC236}">
                  <a16:creationId xmlns="" xmlns:a16="http://schemas.microsoft.com/office/drawing/2014/main" id="{1ACD6245-5C60-2747-82C1-F2C26F0D6CAD}"/>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Tree>
    <p:extLst>
      <p:ext uri="{BB962C8B-B14F-4D97-AF65-F5344CB8AC3E}">
        <p14:creationId xmlns:p14="http://schemas.microsoft.com/office/powerpoint/2010/main" val="1741774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69222"/>
            <a:ext cx="10358120" cy="1348931"/>
          </a:xfrm>
        </p:spPr>
        <p:txBody>
          <a:bodyPr>
            <a:normAutofit/>
          </a:bodyPr>
          <a:lstStyle/>
          <a:p>
            <a:endParaRPr lang="en-US" sz="500" b="1" dirty="0">
              <a:latin typeface="+mn-lt"/>
            </a:endParaRPr>
          </a:p>
          <a:p>
            <a:r>
              <a:rPr lang="en-US" dirty="0"/>
              <a:t>Single Channel Enterprise Network</a:t>
            </a:r>
          </a:p>
        </p:txBody>
      </p:sp>
      <p:cxnSp>
        <p:nvCxnSpPr>
          <p:cNvPr id="74" name="Curved Connector 64">
            <a:extLst>
              <a:ext uri="{FF2B5EF4-FFF2-40B4-BE49-F238E27FC236}">
                <a16:creationId xmlns="" xmlns:a16="http://schemas.microsoft.com/office/drawing/2014/main" id="{37FC1D0E-B1BF-7B40-BF81-75E82BD83D99}"/>
              </a:ext>
            </a:extLst>
          </p:cNvPr>
          <p:cNvCxnSpPr>
            <a:cxnSpLocks/>
            <a:stCxn id="160" idx="3"/>
          </p:cNvCxnSpPr>
          <p:nvPr/>
        </p:nvCxnSpPr>
        <p:spPr>
          <a:xfrm>
            <a:off x="3883208" y="4319041"/>
            <a:ext cx="905912"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 xmlns:a16="http://schemas.microsoft.com/office/drawing/2014/main" id="{C43AD1A0-B73C-7B4B-BD48-D52F2FAD960B}"/>
              </a:ext>
            </a:extLst>
          </p:cNvPr>
          <p:cNvGrpSpPr/>
          <p:nvPr/>
        </p:nvGrpSpPr>
        <p:grpSpPr>
          <a:xfrm>
            <a:off x="2941507" y="4792176"/>
            <a:ext cx="576021" cy="152400"/>
            <a:chOff x="2259061" y="4546976"/>
            <a:chExt cx="576021" cy="152400"/>
          </a:xfrm>
        </p:grpSpPr>
        <p:sp>
          <p:nvSpPr>
            <p:cNvPr id="82" name="Rectangle 81">
              <a:extLst>
                <a:ext uri="{FF2B5EF4-FFF2-40B4-BE49-F238E27FC236}">
                  <a16:creationId xmlns="" xmlns:a16="http://schemas.microsoft.com/office/drawing/2014/main" id="{4791D51A-F3EE-8745-8925-9156870C9014}"/>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 xmlns:a16="http://schemas.microsoft.com/office/drawing/2014/main" id="{F4B0CE24-A0B7-A44C-98D1-432B0E3B679B}"/>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 xmlns:a16="http://schemas.microsoft.com/office/drawing/2014/main" id="{732874C8-1261-A145-8793-C96D04C15785}"/>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 xmlns:a16="http://schemas.microsoft.com/office/drawing/2014/main" id="{241DD283-613B-794A-9B3D-22CD40E69123}"/>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Initiator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69" name="Rounded Rectangle 68">
            <a:extLst>
              <a:ext uri="{FF2B5EF4-FFF2-40B4-BE49-F238E27FC236}">
                <a16:creationId xmlns="" xmlns:a16="http://schemas.microsoft.com/office/drawing/2014/main" id="{ECA06323-6F13-6849-90BF-96526C023226}"/>
              </a:ext>
            </a:extLst>
          </p:cNvPr>
          <p:cNvSpPr/>
          <p:nvPr/>
        </p:nvSpPr>
        <p:spPr>
          <a:xfrm>
            <a:off x="3596072" y="4613872"/>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0" name="Rounded Rectangle 69">
            <a:extLst>
              <a:ext uri="{FF2B5EF4-FFF2-40B4-BE49-F238E27FC236}">
                <a16:creationId xmlns="" xmlns:a16="http://schemas.microsoft.com/office/drawing/2014/main" id="{1AA3A0C0-5B57-D34E-930D-C27A2951A820}"/>
              </a:ext>
            </a:extLst>
          </p:cNvPr>
          <p:cNvSpPr/>
          <p:nvPr/>
        </p:nvSpPr>
        <p:spPr>
          <a:xfrm>
            <a:off x="3832979" y="480428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7"/>
            <a:ext cx="8184283" cy="954300"/>
          </a:xfrm>
          <a:prstGeom prst="rect">
            <a:avLst/>
          </a:prstGeom>
        </p:spPr>
        <p:txBody>
          <a:bodyPr wrap="square">
            <a:spAutoFit/>
          </a:bodyPr>
          <a:lstStyle/>
          <a:p>
            <a:pPr marL="342891" indent="-342891">
              <a:buFont typeface="Arial" charset="0"/>
              <a:buChar char="•"/>
            </a:pPr>
            <a:r>
              <a:rPr lang="en-US" sz="1867" dirty="0"/>
              <a:t>All peers connect to the same system channel (</a:t>
            </a:r>
            <a:r>
              <a:rPr lang="en-US" sz="1867" dirty="0">
                <a:solidFill>
                  <a:srgbClr val="2163FF"/>
                </a:solidFill>
              </a:rPr>
              <a:t>blue</a:t>
            </a:r>
            <a:r>
              <a:rPr lang="en-US" sz="1867" dirty="0"/>
              <a:t>).</a:t>
            </a:r>
          </a:p>
          <a:p>
            <a:pPr marL="342891" indent="-342891">
              <a:buFont typeface="Arial" charset="0"/>
              <a:buChar char="•"/>
            </a:pPr>
            <a:r>
              <a:rPr lang="en-US" sz="1867" dirty="0"/>
              <a:t>All peers have the same </a:t>
            </a:r>
            <a:r>
              <a:rPr lang="en-US" sz="1867" dirty="0" err="1"/>
              <a:t>chaincode</a:t>
            </a:r>
            <a:r>
              <a:rPr lang="en-US" sz="1867" dirty="0"/>
              <a:t> and maintain the same ledger</a:t>
            </a:r>
          </a:p>
          <a:p>
            <a:pPr marL="342891" indent="-342891">
              <a:buFont typeface="Arial" charset="0"/>
              <a:buChar char="•"/>
            </a:pPr>
            <a:r>
              <a:rPr lang="en-US" sz="1867" dirty="0"/>
              <a:t>Endorsement by peers E</a:t>
            </a:r>
            <a:r>
              <a:rPr lang="en-US" sz="1867" baseline="-25000" dirty="0"/>
              <a:t>0, </a:t>
            </a:r>
            <a:r>
              <a:rPr lang="en-US" sz="1867" dirty="0"/>
              <a:t>E</a:t>
            </a:r>
            <a:r>
              <a:rPr lang="en-US" sz="1867" baseline="-25000" dirty="0"/>
              <a:t>1, </a:t>
            </a:r>
            <a:r>
              <a:rPr lang="en-US" sz="1867" dirty="0"/>
              <a:t>E</a:t>
            </a:r>
            <a:r>
              <a:rPr lang="en-US" sz="1867" baseline="-25000" dirty="0"/>
              <a:t>2 </a:t>
            </a:r>
            <a:r>
              <a:rPr lang="en-US" sz="1867" dirty="0"/>
              <a:t>and E</a:t>
            </a:r>
            <a:r>
              <a:rPr lang="en-US" sz="1867" baseline="-25000" dirty="0"/>
              <a:t>3 </a:t>
            </a:r>
          </a:p>
        </p:txBody>
      </p:sp>
      <p:cxnSp>
        <p:nvCxnSpPr>
          <p:cNvPr id="36" name="Curved Connector 64">
            <a:extLst>
              <a:ext uri="{FF2B5EF4-FFF2-40B4-BE49-F238E27FC236}">
                <a16:creationId xmlns="" xmlns:a16="http://schemas.microsoft.com/office/drawing/2014/main" id="{96625195-1FB8-2C46-8B92-2DB093240648}"/>
              </a:ext>
            </a:extLst>
          </p:cNvPr>
          <p:cNvCxnSpPr>
            <a:cxnSpLocks/>
            <a:stCxn id="42" idx="3"/>
          </p:cNvCxnSpPr>
          <p:nvPr/>
        </p:nvCxnSpPr>
        <p:spPr>
          <a:xfrm>
            <a:off x="3889041" y="2818129"/>
            <a:ext cx="905912"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 xmlns:a16="http://schemas.microsoft.com/office/drawing/2014/main" id="{77BF08D1-D3B7-C344-A1C0-8146E4631352}"/>
              </a:ext>
            </a:extLst>
          </p:cNvPr>
          <p:cNvGrpSpPr/>
          <p:nvPr/>
        </p:nvGrpSpPr>
        <p:grpSpPr>
          <a:xfrm>
            <a:off x="2947340" y="3291264"/>
            <a:ext cx="576021" cy="152400"/>
            <a:chOff x="2259061" y="4546976"/>
            <a:chExt cx="576021" cy="152400"/>
          </a:xfrm>
        </p:grpSpPr>
        <p:sp>
          <p:nvSpPr>
            <p:cNvPr id="38" name="Rectangle 37">
              <a:extLst>
                <a:ext uri="{FF2B5EF4-FFF2-40B4-BE49-F238E27FC236}">
                  <a16:creationId xmlns="" xmlns:a16="http://schemas.microsoft.com/office/drawing/2014/main" id="{E974E968-ACCA-A549-889C-B74A5AF9CB8D}"/>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6F13C03-880C-D14E-9130-3AFF2E130298}"/>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9EA00438-E74B-BF45-A93F-AB82469F28F0}"/>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 xmlns:a16="http://schemas.microsoft.com/office/drawing/2014/main" id="{3DF2A2CF-0D90-FF40-BFF4-88583842EEE5}"/>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Curved Connector 64">
            <a:extLst>
              <a:ext uri="{FF2B5EF4-FFF2-40B4-BE49-F238E27FC236}">
                <a16:creationId xmlns="" xmlns:a16="http://schemas.microsoft.com/office/drawing/2014/main" id="{03307A66-92A4-0D4F-8C35-57CA6F5E913C}"/>
              </a:ext>
            </a:extLst>
          </p:cNvPr>
          <p:cNvCxnSpPr>
            <a:cxnSpLocks/>
            <a:stCxn id="55" idx="1"/>
          </p:cNvCxnSpPr>
          <p:nvPr/>
        </p:nvCxnSpPr>
        <p:spPr>
          <a:xfrm flipH="1" flipV="1">
            <a:off x="7374539" y="4319041"/>
            <a:ext cx="943671" cy="408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 xmlns:a16="http://schemas.microsoft.com/office/drawing/2014/main" id="{B65FD7BF-CCF2-8248-AB97-FBE46D5EC121}"/>
              </a:ext>
            </a:extLst>
          </p:cNvPr>
          <p:cNvGrpSpPr/>
          <p:nvPr/>
        </p:nvGrpSpPr>
        <p:grpSpPr>
          <a:xfrm>
            <a:off x="8816867" y="4806311"/>
            <a:ext cx="576021" cy="152400"/>
            <a:chOff x="2259061" y="4546976"/>
            <a:chExt cx="576021" cy="152400"/>
          </a:xfrm>
        </p:grpSpPr>
        <p:sp>
          <p:nvSpPr>
            <p:cNvPr id="49" name="Rectangle 48">
              <a:extLst>
                <a:ext uri="{FF2B5EF4-FFF2-40B4-BE49-F238E27FC236}">
                  <a16:creationId xmlns="" xmlns:a16="http://schemas.microsoft.com/office/drawing/2014/main" id="{BF43EC9E-8CC3-3741-913B-C9B677BE4FBE}"/>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 xmlns:a16="http://schemas.microsoft.com/office/drawing/2014/main" id="{5AC709F5-3D32-5546-9EF9-B2F74E098589}"/>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BA8BAD95-D1F1-E742-9F79-C632DCB37457}"/>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 xmlns:a16="http://schemas.microsoft.com/office/drawing/2014/main" id="{C32A83A9-2553-6C4C-8952-7E7009B8F787}"/>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Org1</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61" name="Curved Connector 64">
            <a:extLst>
              <a:ext uri="{FF2B5EF4-FFF2-40B4-BE49-F238E27FC236}">
                <a16:creationId xmlns="" xmlns:a16="http://schemas.microsoft.com/office/drawing/2014/main" id="{CB26468C-8C76-0748-9155-BDFD22E19265}"/>
              </a:ext>
            </a:extLst>
          </p:cNvPr>
          <p:cNvCxnSpPr>
            <a:cxnSpLocks/>
            <a:stCxn id="67" idx="1"/>
          </p:cNvCxnSpPr>
          <p:nvPr/>
        </p:nvCxnSpPr>
        <p:spPr>
          <a:xfrm flipH="1">
            <a:off x="7374539" y="2822209"/>
            <a:ext cx="949504"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 xmlns:a16="http://schemas.microsoft.com/office/drawing/2014/main" id="{D04FD7D3-BD24-5845-8DD1-8689EF2F1D22}"/>
              </a:ext>
            </a:extLst>
          </p:cNvPr>
          <p:cNvGrpSpPr/>
          <p:nvPr/>
        </p:nvGrpSpPr>
        <p:grpSpPr>
          <a:xfrm>
            <a:off x="8822702" y="3305399"/>
            <a:ext cx="576021" cy="152400"/>
            <a:chOff x="2259061" y="4546976"/>
            <a:chExt cx="576021" cy="152400"/>
          </a:xfrm>
        </p:grpSpPr>
        <p:sp>
          <p:nvSpPr>
            <p:cNvPr id="63" name="Rectangle 62">
              <a:extLst>
                <a:ext uri="{FF2B5EF4-FFF2-40B4-BE49-F238E27FC236}">
                  <a16:creationId xmlns="" xmlns:a16="http://schemas.microsoft.com/office/drawing/2014/main" id="{F780DBC0-F9C9-1046-A75E-B6A0CFFDDA85}"/>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 xmlns:a16="http://schemas.microsoft.com/office/drawing/2014/main" id="{709559A7-7252-A449-B746-70B8858645B3}"/>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 xmlns:a16="http://schemas.microsoft.com/office/drawing/2014/main" id="{95038712-3299-764F-A318-CE18E8D7CA9E}"/>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 xmlns:a16="http://schemas.microsoft.com/office/drawing/2014/main" id="{3ABFBF76-6CEA-384C-A056-4ABDA425FC72}"/>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68" name="Rounded Rectangle 67">
            <a:extLst>
              <a:ext uri="{FF2B5EF4-FFF2-40B4-BE49-F238E27FC236}">
                <a16:creationId xmlns="" xmlns:a16="http://schemas.microsoft.com/office/drawing/2014/main" id="{5923AA93-3B4B-2048-B924-DA87D5BA8F5E}"/>
              </a:ext>
            </a:extLst>
          </p:cNvPr>
          <p:cNvSpPr/>
          <p:nvPr/>
        </p:nvSpPr>
        <p:spPr>
          <a:xfrm>
            <a:off x="8165884" y="304615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1" name="Rounded Rectangle 70">
            <a:extLst>
              <a:ext uri="{FF2B5EF4-FFF2-40B4-BE49-F238E27FC236}">
                <a16:creationId xmlns="" xmlns:a16="http://schemas.microsoft.com/office/drawing/2014/main" id="{63FE7D81-3308-D743-80B6-12FD3E6FE18C}"/>
              </a:ext>
            </a:extLst>
          </p:cNvPr>
          <p:cNvSpPr/>
          <p:nvPr/>
        </p:nvSpPr>
        <p:spPr>
          <a:xfrm>
            <a:off x="8402791" y="3236568"/>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grpSp>
        <p:nvGrpSpPr>
          <p:cNvPr id="73" name="Group 72">
            <a:extLst>
              <a:ext uri="{FF2B5EF4-FFF2-40B4-BE49-F238E27FC236}">
                <a16:creationId xmlns="" xmlns:a16="http://schemas.microsoft.com/office/drawing/2014/main" id="{69D36002-8898-2740-9942-755A5F86D979}"/>
              </a:ext>
            </a:extLst>
          </p:cNvPr>
          <p:cNvGrpSpPr/>
          <p:nvPr/>
        </p:nvGrpSpPr>
        <p:grpSpPr>
          <a:xfrm>
            <a:off x="56276" y="2224095"/>
            <a:ext cx="1259579" cy="1079283"/>
            <a:chOff x="0" y="2025595"/>
            <a:chExt cx="944684" cy="809462"/>
          </a:xfrm>
        </p:grpSpPr>
        <p:sp>
          <p:nvSpPr>
            <p:cNvPr id="75" name="Rectangle 74">
              <a:extLst>
                <a:ext uri="{FF2B5EF4-FFF2-40B4-BE49-F238E27FC236}">
                  <a16:creationId xmlns="" xmlns:a16="http://schemas.microsoft.com/office/drawing/2014/main" id="{A916E4FF-57F4-6C47-AE00-A11EC1CD013F}"/>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77" name="Group 76">
              <a:extLst>
                <a:ext uri="{FF2B5EF4-FFF2-40B4-BE49-F238E27FC236}">
                  <a16:creationId xmlns="" xmlns:a16="http://schemas.microsoft.com/office/drawing/2014/main" id="{53CC25AF-8787-5D4A-A32C-2A2F9BC177FD}"/>
                </a:ext>
              </a:extLst>
            </p:cNvPr>
            <p:cNvGrpSpPr/>
            <p:nvPr/>
          </p:nvGrpSpPr>
          <p:grpSpPr>
            <a:xfrm>
              <a:off x="93037" y="2025595"/>
              <a:ext cx="851647" cy="809462"/>
              <a:chOff x="265172" y="2308763"/>
              <a:chExt cx="712071" cy="676800"/>
            </a:xfrm>
          </p:grpSpPr>
          <p:sp>
            <p:nvSpPr>
              <p:cNvPr id="79" name="Rounded Rectangle 78">
                <a:extLst>
                  <a:ext uri="{FF2B5EF4-FFF2-40B4-BE49-F238E27FC236}">
                    <a16:creationId xmlns="" xmlns:a16="http://schemas.microsoft.com/office/drawing/2014/main" id="{21F9D6F0-25D1-CF46-85A6-D40191C3D6CB}"/>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0" name="Straight Connector 79">
                <a:extLst>
                  <a:ext uri="{FF2B5EF4-FFF2-40B4-BE49-F238E27FC236}">
                    <a16:creationId xmlns="" xmlns:a16="http://schemas.microsoft.com/office/drawing/2014/main" id="{10E82A76-FCDC-C848-838B-3AD1ACB628AF}"/>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78" name="TextBox 77">
              <a:extLst>
                <a:ext uri="{FF2B5EF4-FFF2-40B4-BE49-F238E27FC236}">
                  <a16:creationId xmlns="" xmlns:a16="http://schemas.microsoft.com/office/drawing/2014/main" id="{12D8A362-4A14-8045-B553-9009252849C4}"/>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grpSp>
        <p:nvGrpSpPr>
          <p:cNvPr id="86" name="Group 85">
            <a:extLst>
              <a:ext uri="{FF2B5EF4-FFF2-40B4-BE49-F238E27FC236}">
                <a16:creationId xmlns="" xmlns:a16="http://schemas.microsoft.com/office/drawing/2014/main" id="{8CF42013-29C2-4740-8FD1-A4C99228EB52}"/>
              </a:ext>
            </a:extLst>
          </p:cNvPr>
          <p:cNvGrpSpPr/>
          <p:nvPr/>
        </p:nvGrpSpPr>
        <p:grpSpPr>
          <a:xfrm flipH="1">
            <a:off x="10844311" y="2224095"/>
            <a:ext cx="1259579" cy="1079283"/>
            <a:chOff x="0" y="2025595"/>
            <a:chExt cx="944684" cy="809462"/>
          </a:xfrm>
        </p:grpSpPr>
        <p:sp>
          <p:nvSpPr>
            <p:cNvPr id="87" name="Rectangle 86">
              <a:extLst>
                <a:ext uri="{FF2B5EF4-FFF2-40B4-BE49-F238E27FC236}">
                  <a16:creationId xmlns="" xmlns:a16="http://schemas.microsoft.com/office/drawing/2014/main" id="{071A8957-A94C-0040-B56B-10AC2713A8DE}"/>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88" name="Group 87">
              <a:extLst>
                <a:ext uri="{FF2B5EF4-FFF2-40B4-BE49-F238E27FC236}">
                  <a16:creationId xmlns="" xmlns:a16="http://schemas.microsoft.com/office/drawing/2014/main" id="{E7037242-316C-8D41-86D6-BF6EC7E641BD}"/>
                </a:ext>
              </a:extLst>
            </p:cNvPr>
            <p:cNvGrpSpPr/>
            <p:nvPr/>
          </p:nvGrpSpPr>
          <p:grpSpPr>
            <a:xfrm>
              <a:off x="93037" y="2025595"/>
              <a:ext cx="851647" cy="809462"/>
              <a:chOff x="265172" y="2308763"/>
              <a:chExt cx="712071" cy="676800"/>
            </a:xfrm>
          </p:grpSpPr>
          <p:sp>
            <p:nvSpPr>
              <p:cNvPr id="90" name="Rounded Rectangle 89">
                <a:extLst>
                  <a:ext uri="{FF2B5EF4-FFF2-40B4-BE49-F238E27FC236}">
                    <a16:creationId xmlns="" xmlns:a16="http://schemas.microsoft.com/office/drawing/2014/main" id="{475B4B1C-848A-7D4D-85FC-F21D5E4A172F}"/>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97" name="Straight Connector 96">
                <a:extLst>
                  <a:ext uri="{FF2B5EF4-FFF2-40B4-BE49-F238E27FC236}">
                    <a16:creationId xmlns="" xmlns:a16="http://schemas.microsoft.com/office/drawing/2014/main" id="{A24995BC-B866-2A4F-85D0-F44C29CDC02B}"/>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89" name="TextBox 88">
              <a:extLst>
                <a:ext uri="{FF2B5EF4-FFF2-40B4-BE49-F238E27FC236}">
                  <a16:creationId xmlns="" xmlns:a16="http://schemas.microsoft.com/office/drawing/2014/main" id="{671FBA96-D339-2448-92D6-8A07E1DECCED}"/>
                </a:ext>
              </a:extLst>
            </p:cNvPr>
            <p:cNvSpPr txBox="1"/>
            <p:nvPr/>
          </p:nvSpPr>
          <p:spPr>
            <a:xfrm>
              <a:off x="652492" y="2239123"/>
              <a:ext cx="270016" cy="438726"/>
            </a:xfrm>
            <a:prstGeom prst="rect">
              <a:avLst/>
            </a:prstGeom>
            <a:noFill/>
            <a:ln>
              <a:noFill/>
            </a:ln>
          </p:spPr>
          <p:txBody>
            <a:bodyPr wrap="square" rtlCol="0">
              <a:spAutoFit/>
            </a:bodyPr>
            <a:lstStyle/>
            <a:p>
              <a:r>
                <a:rPr lang="en-US" sz="1067" dirty="0"/>
                <a:t>SDK</a:t>
              </a:r>
            </a:p>
          </p:txBody>
        </p:sp>
      </p:grpSp>
      <p:sp>
        <p:nvSpPr>
          <p:cNvPr id="101" name="Folded Corner 100">
            <a:extLst>
              <a:ext uri="{FF2B5EF4-FFF2-40B4-BE49-F238E27FC236}">
                <a16:creationId xmlns="" xmlns:a16="http://schemas.microsoft.com/office/drawing/2014/main" id="{0CBAA65E-E536-CB43-B005-C167E2240232}"/>
              </a:ext>
            </a:extLst>
          </p:cNvPr>
          <p:cNvSpPr/>
          <p:nvPr/>
        </p:nvSpPr>
        <p:spPr>
          <a:xfrm>
            <a:off x="5025491" y="4654861"/>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Tree>
    <p:extLst>
      <p:ext uri="{BB962C8B-B14F-4D97-AF65-F5344CB8AC3E}">
        <p14:creationId xmlns:p14="http://schemas.microsoft.com/office/powerpoint/2010/main" val="2074449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72101"/>
            <a:ext cx="10358120" cy="1348931"/>
          </a:xfrm>
        </p:spPr>
        <p:txBody>
          <a:bodyPr>
            <a:normAutofit/>
          </a:bodyPr>
          <a:lstStyle/>
          <a:p>
            <a:endParaRPr lang="en-US" sz="500" b="1" dirty="0">
              <a:latin typeface="+mn-lt"/>
            </a:endParaRPr>
          </a:p>
          <a:p>
            <a:r>
              <a:rPr lang="en-US" dirty="0"/>
              <a:t>Multi Channel Enterprise Network</a:t>
            </a:r>
          </a:p>
        </p:txBody>
      </p:sp>
      <p:cxnSp>
        <p:nvCxnSpPr>
          <p:cNvPr id="74" name="Curved Connector 64">
            <a:extLst>
              <a:ext uri="{FF2B5EF4-FFF2-40B4-BE49-F238E27FC236}">
                <a16:creationId xmlns="" xmlns:a16="http://schemas.microsoft.com/office/drawing/2014/main" id="{37FC1D0E-B1BF-7B40-BF81-75E82BD83D99}"/>
              </a:ext>
            </a:extLst>
          </p:cNvPr>
          <p:cNvCxnSpPr>
            <a:cxnSpLocks/>
            <a:stCxn id="160" idx="3"/>
          </p:cNvCxnSpPr>
          <p:nvPr/>
        </p:nvCxnSpPr>
        <p:spPr>
          <a:xfrm>
            <a:off x="3883208" y="4319041"/>
            <a:ext cx="905912"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 xmlns:a16="http://schemas.microsoft.com/office/drawing/2014/main" id="{C43AD1A0-B73C-7B4B-BD48-D52F2FAD960B}"/>
              </a:ext>
            </a:extLst>
          </p:cNvPr>
          <p:cNvGrpSpPr/>
          <p:nvPr/>
        </p:nvGrpSpPr>
        <p:grpSpPr>
          <a:xfrm>
            <a:off x="2941507" y="4792176"/>
            <a:ext cx="576021" cy="152400"/>
            <a:chOff x="2259061" y="4546976"/>
            <a:chExt cx="576021" cy="152400"/>
          </a:xfrm>
        </p:grpSpPr>
        <p:sp>
          <p:nvSpPr>
            <p:cNvPr id="82" name="Rectangle 81">
              <a:extLst>
                <a:ext uri="{FF2B5EF4-FFF2-40B4-BE49-F238E27FC236}">
                  <a16:creationId xmlns="" xmlns:a16="http://schemas.microsoft.com/office/drawing/2014/main" id="{4791D51A-F3EE-8745-8925-9156870C9014}"/>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 xmlns:a16="http://schemas.microsoft.com/office/drawing/2014/main" id="{F4B0CE24-A0B7-A44C-98D1-432B0E3B679B}"/>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 xmlns:a16="http://schemas.microsoft.com/office/drawing/2014/main" id="{732874C8-1261-A145-8793-C96D04C15785}"/>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 xmlns:a16="http://schemas.microsoft.com/office/drawing/2014/main" id="{241DD283-613B-794A-9B3D-22CD40E69123}"/>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Initiator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69" name="Rounded Rectangle 68">
            <a:extLst>
              <a:ext uri="{FF2B5EF4-FFF2-40B4-BE49-F238E27FC236}">
                <a16:creationId xmlns="" xmlns:a16="http://schemas.microsoft.com/office/drawing/2014/main" id="{ECA06323-6F13-6849-90BF-96526C023226}"/>
              </a:ext>
            </a:extLst>
          </p:cNvPr>
          <p:cNvSpPr/>
          <p:nvPr/>
        </p:nvSpPr>
        <p:spPr>
          <a:xfrm>
            <a:off x="3596072" y="4613872"/>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0" name="Rounded Rectangle 69">
            <a:extLst>
              <a:ext uri="{FF2B5EF4-FFF2-40B4-BE49-F238E27FC236}">
                <a16:creationId xmlns="" xmlns:a16="http://schemas.microsoft.com/office/drawing/2014/main" id="{1AA3A0C0-5B57-D34E-930D-C27A2951A820}"/>
              </a:ext>
            </a:extLst>
          </p:cNvPr>
          <p:cNvSpPr/>
          <p:nvPr/>
        </p:nvSpPr>
        <p:spPr>
          <a:xfrm>
            <a:off x="3832979" y="480428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7"/>
            <a:ext cx="8184283" cy="666977"/>
          </a:xfrm>
          <a:prstGeom prst="rect">
            <a:avLst/>
          </a:prstGeom>
        </p:spPr>
        <p:txBody>
          <a:bodyPr wrap="square">
            <a:spAutoFit/>
          </a:bodyPr>
          <a:lstStyle/>
          <a:p>
            <a:pPr marL="302676" indent="-302676">
              <a:buFont typeface="Arial" charset="0"/>
              <a:buChar char="•"/>
            </a:pPr>
            <a:r>
              <a:rPr lang="en-US" sz="1867" dirty="0"/>
              <a:t>Peers E</a:t>
            </a:r>
            <a:r>
              <a:rPr lang="en-US" sz="1867" baseline="-25000" dirty="0"/>
              <a:t>0 </a:t>
            </a:r>
            <a:r>
              <a:rPr lang="en-US" sz="1867" dirty="0"/>
              <a:t>and E</a:t>
            </a:r>
            <a:r>
              <a:rPr lang="en-US" sz="1867" baseline="-25000" dirty="0"/>
              <a:t>3 </a:t>
            </a:r>
            <a:r>
              <a:rPr lang="en-US" sz="1867" dirty="0"/>
              <a:t>connect to the </a:t>
            </a:r>
            <a:r>
              <a:rPr lang="en-US" sz="1867" dirty="0">
                <a:solidFill>
                  <a:srgbClr val="FF0000"/>
                </a:solidFill>
              </a:rPr>
              <a:t>red</a:t>
            </a:r>
            <a:r>
              <a:rPr lang="en-US" sz="1867" dirty="0"/>
              <a:t> channel for </a:t>
            </a:r>
            <a:r>
              <a:rPr lang="en-US" sz="1867" dirty="0" err="1"/>
              <a:t>chaincodes</a:t>
            </a:r>
            <a:r>
              <a:rPr lang="en-US" sz="1867" dirty="0"/>
              <a:t> </a:t>
            </a:r>
            <a:r>
              <a:rPr lang="en-US" sz="1867" dirty="0">
                <a:solidFill>
                  <a:srgbClr val="FF0000"/>
                </a:solidFill>
              </a:rPr>
              <a:t>Y </a:t>
            </a:r>
            <a:r>
              <a:rPr lang="en-US" sz="1867" dirty="0"/>
              <a:t>and </a:t>
            </a:r>
            <a:r>
              <a:rPr lang="en-US" sz="1867" dirty="0">
                <a:solidFill>
                  <a:srgbClr val="FF0000"/>
                </a:solidFill>
              </a:rPr>
              <a:t>Z</a:t>
            </a:r>
          </a:p>
          <a:p>
            <a:pPr marL="302676" indent="-302676">
              <a:buFont typeface="Arial" charset="0"/>
              <a:buChar char="•"/>
            </a:pPr>
            <a:r>
              <a:rPr lang="en-US" sz="1867" dirty="0"/>
              <a:t>E</a:t>
            </a:r>
            <a:r>
              <a:rPr lang="en-US" sz="1867" baseline="-25000" dirty="0"/>
              <a:t>1, </a:t>
            </a:r>
            <a:r>
              <a:rPr lang="en-US" sz="1867" dirty="0"/>
              <a:t>E</a:t>
            </a:r>
            <a:r>
              <a:rPr lang="en-US" sz="1867" baseline="-25000" dirty="0"/>
              <a:t>2 </a:t>
            </a:r>
            <a:r>
              <a:rPr lang="en-US" sz="1867" dirty="0"/>
              <a:t>and</a:t>
            </a:r>
            <a:r>
              <a:rPr lang="en-US" sz="1867" baseline="-25000" dirty="0"/>
              <a:t> </a:t>
            </a:r>
            <a:r>
              <a:rPr lang="en-US" sz="1867" dirty="0"/>
              <a:t>E</a:t>
            </a:r>
            <a:r>
              <a:rPr lang="en-US" sz="1867" baseline="-25000" dirty="0"/>
              <a:t>3 </a:t>
            </a:r>
            <a:r>
              <a:rPr lang="en-US" sz="1867" dirty="0"/>
              <a:t>connect to the </a:t>
            </a:r>
            <a:r>
              <a:rPr lang="en-US" sz="1867" dirty="0">
                <a:solidFill>
                  <a:srgbClr val="2163FF"/>
                </a:solidFill>
              </a:rPr>
              <a:t>blue </a:t>
            </a:r>
            <a:r>
              <a:rPr lang="en-US" sz="1867" dirty="0"/>
              <a:t>channel for </a:t>
            </a:r>
            <a:r>
              <a:rPr lang="en-US" sz="1867" dirty="0" err="1"/>
              <a:t>chaincodes</a:t>
            </a:r>
            <a:r>
              <a:rPr lang="en-US" sz="1867" dirty="0"/>
              <a:t> </a:t>
            </a:r>
            <a:r>
              <a:rPr lang="en-US" sz="1867" dirty="0">
                <a:solidFill>
                  <a:srgbClr val="2163FF"/>
                </a:solidFill>
              </a:rPr>
              <a:t>A</a:t>
            </a:r>
            <a:r>
              <a:rPr lang="en-US" sz="1867" dirty="0">
                <a:solidFill>
                  <a:schemeClr val="accent1"/>
                </a:solidFill>
              </a:rPr>
              <a:t> </a:t>
            </a:r>
            <a:r>
              <a:rPr lang="en-US" sz="1867" dirty="0"/>
              <a:t>and </a:t>
            </a:r>
            <a:r>
              <a:rPr lang="en-US" sz="1867" dirty="0">
                <a:solidFill>
                  <a:srgbClr val="2163FF"/>
                </a:solidFill>
              </a:rPr>
              <a:t>B</a:t>
            </a:r>
          </a:p>
        </p:txBody>
      </p:sp>
      <p:cxnSp>
        <p:nvCxnSpPr>
          <p:cNvPr id="36" name="Curved Connector 64">
            <a:extLst>
              <a:ext uri="{FF2B5EF4-FFF2-40B4-BE49-F238E27FC236}">
                <a16:creationId xmlns="" xmlns:a16="http://schemas.microsoft.com/office/drawing/2014/main" id="{96625195-1FB8-2C46-8B92-2DB093240648}"/>
              </a:ext>
            </a:extLst>
          </p:cNvPr>
          <p:cNvCxnSpPr>
            <a:cxnSpLocks/>
            <a:stCxn id="42" idx="3"/>
          </p:cNvCxnSpPr>
          <p:nvPr/>
        </p:nvCxnSpPr>
        <p:spPr>
          <a:xfrm>
            <a:off x="3889041" y="2818129"/>
            <a:ext cx="90591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 xmlns:a16="http://schemas.microsoft.com/office/drawing/2014/main" id="{77BF08D1-D3B7-C344-A1C0-8146E4631352}"/>
              </a:ext>
            </a:extLst>
          </p:cNvPr>
          <p:cNvGrpSpPr/>
          <p:nvPr/>
        </p:nvGrpSpPr>
        <p:grpSpPr>
          <a:xfrm>
            <a:off x="2947340" y="3291264"/>
            <a:ext cx="576021" cy="152400"/>
            <a:chOff x="2259061" y="4546976"/>
            <a:chExt cx="576021" cy="152400"/>
          </a:xfrm>
        </p:grpSpPr>
        <p:sp>
          <p:nvSpPr>
            <p:cNvPr id="38" name="Rectangle 37">
              <a:extLst>
                <a:ext uri="{FF2B5EF4-FFF2-40B4-BE49-F238E27FC236}">
                  <a16:creationId xmlns="" xmlns:a16="http://schemas.microsoft.com/office/drawing/2014/main" id="{E974E968-ACCA-A549-889C-B74A5AF9CB8D}"/>
                </a:ext>
              </a:extLst>
            </p:cNvPr>
            <p:cNvSpPr/>
            <p:nvPr/>
          </p:nvSpPr>
          <p:spPr>
            <a:xfrm>
              <a:off x="2259061"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16F13C03-880C-D14E-9130-3AFF2E130298}"/>
                </a:ext>
              </a:extLst>
            </p:cNvPr>
            <p:cNvSpPr/>
            <p:nvPr/>
          </p:nvSpPr>
          <p:spPr>
            <a:xfrm>
              <a:off x="2475990"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9EA00438-E74B-BF45-A93F-AB82469F28F0}"/>
                </a:ext>
              </a:extLst>
            </p:cNvPr>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 xmlns:a16="http://schemas.microsoft.com/office/drawing/2014/main" id="{3DF2A2CF-0D90-FF40-BFF4-88583842EEE5}"/>
                </a:ext>
              </a:extLst>
            </p:cNvPr>
            <p:cNvCxnSpPr/>
            <p:nvPr/>
          </p:nvCxnSpPr>
          <p:spPr>
            <a:xfrm>
              <a:off x="2404534" y="4623176"/>
              <a:ext cx="285075" cy="0"/>
            </a:xfrm>
            <a:prstGeom prst="line">
              <a:avLst/>
            </a:prstGeom>
            <a:solidFill>
              <a:srgbClr val="FF0000"/>
            </a:solidFill>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Curved Connector 64">
            <a:extLst>
              <a:ext uri="{FF2B5EF4-FFF2-40B4-BE49-F238E27FC236}">
                <a16:creationId xmlns="" xmlns:a16="http://schemas.microsoft.com/office/drawing/2014/main" id="{03307A66-92A4-0D4F-8C35-57CA6F5E913C}"/>
              </a:ext>
            </a:extLst>
          </p:cNvPr>
          <p:cNvCxnSpPr>
            <a:cxnSpLocks/>
            <a:stCxn id="55" idx="1"/>
          </p:cNvCxnSpPr>
          <p:nvPr/>
        </p:nvCxnSpPr>
        <p:spPr>
          <a:xfrm flipH="1" flipV="1">
            <a:off x="7374539" y="4319041"/>
            <a:ext cx="943671" cy="40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 xmlns:a16="http://schemas.microsoft.com/office/drawing/2014/main" id="{B65FD7BF-CCF2-8248-AB97-FBE46D5EC121}"/>
              </a:ext>
            </a:extLst>
          </p:cNvPr>
          <p:cNvGrpSpPr/>
          <p:nvPr/>
        </p:nvGrpSpPr>
        <p:grpSpPr>
          <a:xfrm>
            <a:off x="8816867" y="4806311"/>
            <a:ext cx="576021" cy="152400"/>
            <a:chOff x="2259061" y="4546976"/>
            <a:chExt cx="576021" cy="152400"/>
          </a:xfrm>
        </p:grpSpPr>
        <p:sp>
          <p:nvSpPr>
            <p:cNvPr id="49" name="Rectangle 48">
              <a:extLst>
                <a:ext uri="{FF2B5EF4-FFF2-40B4-BE49-F238E27FC236}">
                  <a16:creationId xmlns="" xmlns:a16="http://schemas.microsoft.com/office/drawing/2014/main" id="{BF43EC9E-8CC3-3741-913B-C9B677BE4FBE}"/>
                </a:ext>
              </a:extLst>
            </p:cNvPr>
            <p:cNvSpPr/>
            <p:nvPr/>
          </p:nvSpPr>
          <p:spPr>
            <a:xfrm>
              <a:off x="2259061"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 xmlns:a16="http://schemas.microsoft.com/office/drawing/2014/main" id="{5AC709F5-3D32-5546-9EF9-B2F74E098589}"/>
                </a:ext>
              </a:extLst>
            </p:cNvPr>
            <p:cNvSpPr/>
            <p:nvPr/>
          </p:nvSpPr>
          <p:spPr>
            <a:xfrm>
              <a:off x="2475990"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BA8BAD95-D1F1-E742-9F79-C632DCB37457}"/>
                </a:ext>
              </a:extLst>
            </p:cNvPr>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 xmlns:a16="http://schemas.microsoft.com/office/drawing/2014/main" id="{C32A83A9-2553-6C4C-8952-7E7009B8F787}"/>
                </a:ext>
              </a:extLst>
            </p:cNvPr>
            <p:cNvCxnSpPr/>
            <p:nvPr/>
          </p:nvCxnSpPr>
          <p:spPr>
            <a:xfrm>
              <a:off x="2404534" y="4623176"/>
              <a:ext cx="285075" cy="0"/>
            </a:xfrm>
            <a:prstGeom prst="line">
              <a:avLst/>
            </a:prstGeom>
            <a:solidFill>
              <a:srgbClr val="FF0000"/>
            </a:solidFill>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Org1</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61" name="Curved Connector 64">
            <a:extLst>
              <a:ext uri="{FF2B5EF4-FFF2-40B4-BE49-F238E27FC236}">
                <a16:creationId xmlns="" xmlns:a16="http://schemas.microsoft.com/office/drawing/2014/main" id="{CB26468C-8C76-0748-9155-BDFD22E19265}"/>
              </a:ext>
            </a:extLst>
          </p:cNvPr>
          <p:cNvCxnSpPr>
            <a:cxnSpLocks/>
            <a:stCxn id="67" idx="1"/>
          </p:cNvCxnSpPr>
          <p:nvPr/>
        </p:nvCxnSpPr>
        <p:spPr>
          <a:xfrm flipH="1">
            <a:off x="7374539" y="2822209"/>
            <a:ext cx="949504"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 xmlns:a16="http://schemas.microsoft.com/office/drawing/2014/main" id="{D04FD7D3-BD24-5845-8DD1-8689EF2F1D22}"/>
              </a:ext>
            </a:extLst>
          </p:cNvPr>
          <p:cNvGrpSpPr/>
          <p:nvPr/>
        </p:nvGrpSpPr>
        <p:grpSpPr>
          <a:xfrm>
            <a:off x="8822702" y="3305399"/>
            <a:ext cx="576021" cy="152400"/>
            <a:chOff x="2259061" y="4546976"/>
            <a:chExt cx="576021" cy="152400"/>
          </a:xfrm>
        </p:grpSpPr>
        <p:sp>
          <p:nvSpPr>
            <p:cNvPr id="63" name="Rectangle 62">
              <a:extLst>
                <a:ext uri="{FF2B5EF4-FFF2-40B4-BE49-F238E27FC236}">
                  <a16:creationId xmlns="" xmlns:a16="http://schemas.microsoft.com/office/drawing/2014/main" id="{F780DBC0-F9C9-1046-A75E-B6A0CFFDDA85}"/>
                </a:ext>
              </a:extLst>
            </p:cNvPr>
            <p:cNvSpPr/>
            <p:nvPr/>
          </p:nvSpPr>
          <p:spPr>
            <a:xfrm>
              <a:off x="2259061"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 xmlns:a16="http://schemas.microsoft.com/office/drawing/2014/main" id="{709559A7-7252-A449-B746-70B8858645B3}"/>
                </a:ext>
              </a:extLst>
            </p:cNvPr>
            <p:cNvSpPr/>
            <p:nvPr/>
          </p:nvSpPr>
          <p:spPr>
            <a:xfrm>
              <a:off x="2475990"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 xmlns:a16="http://schemas.microsoft.com/office/drawing/2014/main" id="{95038712-3299-764F-A318-CE18E8D7CA9E}"/>
                </a:ext>
              </a:extLst>
            </p:cNvPr>
            <p:cNvSpPr/>
            <p:nvPr/>
          </p:nvSpPr>
          <p:spPr>
            <a:xfrm>
              <a:off x="2689609" y="4546976"/>
              <a:ext cx="145473" cy="152400"/>
            </a:xfrm>
            <a:prstGeom prst="rect">
              <a:avLst/>
            </a:prstGeom>
            <a:solidFill>
              <a:srgbClr val="103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 xmlns:a16="http://schemas.microsoft.com/office/drawing/2014/main" id="{3ABFBF76-6CEA-384C-A056-4ABDA425FC72}"/>
                </a:ext>
              </a:extLst>
            </p:cNvPr>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68" name="Rounded Rectangle 67">
            <a:extLst>
              <a:ext uri="{FF2B5EF4-FFF2-40B4-BE49-F238E27FC236}">
                <a16:creationId xmlns="" xmlns:a16="http://schemas.microsoft.com/office/drawing/2014/main" id="{5923AA93-3B4B-2048-B924-DA87D5BA8F5E}"/>
              </a:ext>
            </a:extLst>
          </p:cNvPr>
          <p:cNvSpPr/>
          <p:nvPr/>
        </p:nvSpPr>
        <p:spPr>
          <a:xfrm>
            <a:off x="8165884" y="304615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1" name="Rounded Rectangle 70">
            <a:extLst>
              <a:ext uri="{FF2B5EF4-FFF2-40B4-BE49-F238E27FC236}">
                <a16:creationId xmlns="" xmlns:a16="http://schemas.microsoft.com/office/drawing/2014/main" id="{63FE7D81-3308-D743-80B6-12FD3E6FE18C}"/>
              </a:ext>
            </a:extLst>
          </p:cNvPr>
          <p:cNvSpPr/>
          <p:nvPr/>
        </p:nvSpPr>
        <p:spPr>
          <a:xfrm>
            <a:off x="8402791" y="3236568"/>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grpSp>
        <p:nvGrpSpPr>
          <p:cNvPr id="73" name="Group 72">
            <a:extLst>
              <a:ext uri="{FF2B5EF4-FFF2-40B4-BE49-F238E27FC236}">
                <a16:creationId xmlns="" xmlns:a16="http://schemas.microsoft.com/office/drawing/2014/main" id="{69D36002-8898-2740-9942-755A5F86D979}"/>
              </a:ext>
            </a:extLst>
          </p:cNvPr>
          <p:cNvGrpSpPr/>
          <p:nvPr/>
        </p:nvGrpSpPr>
        <p:grpSpPr>
          <a:xfrm>
            <a:off x="56276" y="2224095"/>
            <a:ext cx="1259579" cy="1079283"/>
            <a:chOff x="0" y="2025595"/>
            <a:chExt cx="944684" cy="809462"/>
          </a:xfrm>
        </p:grpSpPr>
        <p:sp>
          <p:nvSpPr>
            <p:cNvPr id="75" name="Rectangle 74">
              <a:extLst>
                <a:ext uri="{FF2B5EF4-FFF2-40B4-BE49-F238E27FC236}">
                  <a16:creationId xmlns="" xmlns:a16="http://schemas.microsoft.com/office/drawing/2014/main" id="{A916E4FF-57F4-6C47-AE00-A11EC1CD013F}"/>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77" name="Group 76">
              <a:extLst>
                <a:ext uri="{FF2B5EF4-FFF2-40B4-BE49-F238E27FC236}">
                  <a16:creationId xmlns="" xmlns:a16="http://schemas.microsoft.com/office/drawing/2014/main" id="{53CC25AF-8787-5D4A-A32C-2A2F9BC177FD}"/>
                </a:ext>
              </a:extLst>
            </p:cNvPr>
            <p:cNvGrpSpPr/>
            <p:nvPr/>
          </p:nvGrpSpPr>
          <p:grpSpPr>
            <a:xfrm>
              <a:off x="93037" y="2025595"/>
              <a:ext cx="851647" cy="809462"/>
              <a:chOff x="265172" y="2308763"/>
              <a:chExt cx="712071" cy="676800"/>
            </a:xfrm>
          </p:grpSpPr>
          <p:sp>
            <p:nvSpPr>
              <p:cNvPr id="79" name="Rounded Rectangle 78">
                <a:extLst>
                  <a:ext uri="{FF2B5EF4-FFF2-40B4-BE49-F238E27FC236}">
                    <a16:creationId xmlns="" xmlns:a16="http://schemas.microsoft.com/office/drawing/2014/main" id="{21F9D6F0-25D1-CF46-85A6-D40191C3D6CB}"/>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0" name="Straight Connector 79">
                <a:extLst>
                  <a:ext uri="{FF2B5EF4-FFF2-40B4-BE49-F238E27FC236}">
                    <a16:creationId xmlns="" xmlns:a16="http://schemas.microsoft.com/office/drawing/2014/main" id="{10E82A76-FCDC-C848-838B-3AD1ACB628AF}"/>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78" name="TextBox 77">
              <a:extLst>
                <a:ext uri="{FF2B5EF4-FFF2-40B4-BE49-F238E27FC236}">
                  <a16:creationId xmlns="" xmlns:a16="http://schemas.microsoft.com/office/drawing/2014/main" id="{12D8A362-4A14-8045-B553-9009252849C4}"/>
                </a:ext>
              </a:extLst>
            </p:cNvPr>
            <p:cNvSpPr txBox="1"/>
            <p:nvPr/>
          </p:nvSpPr>
          <p:spPr>
            <a:xfrm>
              <a:off x="652491" y="2239123"/>
              <a:ext cx="270016" cy="438726"/>
            </a:xfrm>
            <a:prstGeom prst="rect">
              <a:avLst/>
            </a:prstGeom>
            <a:noFill/>
            <a:ln>
              <a:noFill/>
            </a:ln>
          </p:spPr>
          <p:txBody>
            <a:bodyPr wrap="square" rtlCol="0">
              <a:spAutoFit/>
            </a:bodyPr>
            <a:lstStyle/>
            <a:p>
              <a:r>
                <a:rPr lang="en-US" sz="1067" dirty="0"/>
                <a:t>SDK</a:t>
              </a:r>
            </a:p>
          </p:txBody>
        </p:sp>
      </p:grpSp>
      <p:grpSp>
        <p:nvGrpSpPr>
          <p:cNvPr id="86" name="Group 85">
            <a:extLst>
              <a:ext uri="{FF2B5EF4-FFF2-40B4-BE49-F238E27FC236}">
                <a16:creationId xmlns="" xmlns:a16="http://schemas.microsoft.com/office/drawing/2014/main" id="{8CF42013-29C2-4740-8FD1-A4C99228EB52}"/>
              </a:ext>
            </a:extLst>
          </p:cNvPr>
          <p:cNvGrpSpPr/>
          <p:nvPr/>
        </p:nvGrpSpPr>
        <p:grpSpPr>
          <a:xfrm flipH="1">
            <a:off x="10844311" y="2224095"/>
            <a:ext cx="1259579" cy="1079283"/>
            <a:chOff x="0" y="2025595"/>
            <a:chExt cx="944684" cy="809462"/>
          </a:xfrm>
        </p:grpSpPr>
        <p:sp>
          <p:nvSpPr>
            <p:cNvPr id="87" name="Rectangle 86">
              <a:extLst>
                <a:ext uri="{FF2B5EF4-FFF2-40B4-BE49-F238E27FC236}">
                  <a16:creationId xmlns="" xmlns:a16="http://schemas.microsoft.com/office/drawing/2014/main" id="{071A8957-A94C-0040-B56B-10AC2713A8DE}"/>
                </a:ext>
              </a:extLst>
            </p:cNvPr>
            <p:cNvSpPr/>
            <p:nvPr/>
          </p:nvSpPr>
          <p:spPr>
            <a:xfrm>
              <a:off x="0" y="2307710"/>
              <a:ext cx="742943" cy="192409"/>
            </a:xfrm>
            <a:prstGeom prst="rect">
              <a:avLst/>
            </a:prstGeom>
            <a:ln>
              <a:noFill/>
            </a:ln>
          </p:spPr>
          <p:txBody>
            <a:bodyPr wrap="square">
              <a:spAutoFit/>
            </a:bodyPr>
            <a:lstStyle/>
            <a:p>
              <a:pPr lvl="0" algn="ctr"/>
              <a:r>
                <a:rPr lang="en-US" sz="1067" dirty="0">
                  <a:solidFill>
                    <a:prstClr val="black"/>
                  </a:solidFill>
                  <a:cs typeface="Calibri"/>
                </a:rPr>
                <a:t>Application</a:t>
              </a:r>
            </a:p>
          </p:txBody>
        </p:sp>
        <p:grpSp>
          <p:nvGrpSpPr>
            <p:cNvPr id="88" name="Group 87">
              <a:extLst>
                <a:ext uri="{FF2B5EF4-FFF2-40B4-BE49-F238E27FC236}">
                  <a16:creationId xmlns="" xmlns:a16="http://schemas.microsoft.com/office/drawing/2014/main" id="{E7037242-316C-8D41-86D6-BF6EC7E641BD}"/>
                </a:ext>
              </a:extLst>
            </p:cNvPr>
            <p:cNvGrpSpPr/>
            <p:nvPr/>
          </p:nvGrpSpPr>
          <p:grpSpPr>
            <a:xfrm>
              <a:off x="93037" y="2025595"/>
              <a:ext cx="851647" cy="809462"/>
              <a:chOff x="265172" y="2308763"/>
              <a:chExt cx="712071" cy="676800"/>
            </a:xfrm>
          </p:grpSpPr>
          <p:sp>
            <p:nvSpPr>
              <p:cNvPr id="90" name="Rounded Rectangle 89">
                <a:extLst>
                  <a:ext uri="{FF2B5EF4-FFF2-40B4-BE49-F238E27FC236}">
                    <a16:creationId xmlns="" xmlns:a16="http://schemas.microsoft.com/office/drawing/2014/main" id="{475B4B1C-848A-7D4D-85FC-F21D5E4A172F}"/>
                  </a:ext>
                </a:extLst>
              </p:cNvPr>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97" name="Straight Connector 96">
                <a:extLst>
                  <a:ext uri="{FF2B5EF4-FFF2-40B4-BE49-F238E27FC236}">
                    <a16:creationId xmlns="" xmlns:a16="http://schemas.microsoft.com/office/drawing/2014/main" id="{A24995BC-B866-2A4F-85D0-F44C29CDC02B}"/>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89" name="TextBox 88">
              <a:extLst>
                <a:ext uri="{FF2B5EF4-FFF2-40B4-BE49-F238E27FC236}">
                  <a16:creationId xmlns="" xmlns:a16="http://schemas.microsoft.com/office/drawing/2014/main" id="{671FBA96-D339-2448-92D6-8A07E1DECCED}"/>
                </a:ext>
              </a:extLst>
            </p:cNvPr>
            <p:cNvSpPr txBox="1"/>
            <p:nvPr/>
          </p:nvSpPr>
          <p:spPr>
            <a:xfrm>
              <a:off x="652492" y="2239123"/>
              <a:ext cx="270016" cy="438726"/>
            </a:xfrm>
            <a:prstGeom prst="rect">
              <a:avLst/>
            </a:prstGeom>
            <a:noFill/>
            <a:ln>
              <a:noFill/>
            </a:ln>
          </p:spPr>
          <p:txBody>
            <a:bodyPr wrap="square" rtlCol="0">
              <a:spAutoFit/>
            </a:bodyPr>
            <a:lstStyle/>
            <a:p>
              <a:r>
                <a:rPr lang="en-US" sz="1067" dirty="0"/>
                <a:t>SDK</a:t>
              </a:r>
            </a:p>
          </p:txBody>
        </p:sp>
      </p:grpSp>
      <p:sp>
        <p:nvSpPr>
          <p:cNvPr id="96" name="Folded Corner 95">
            <a:extLst>
              <a:ext uri="{FF2B5EF4-FFF2-40B4-BE49-F238E27FC236}">
                <a16:creationId xmlns="" xmlns:a16="http://schemas.microsoft.com/office/drawing/2014/main" id="{116D58C6-F9CF-214C-91A1-AB9E3D1D95F3}"/>
              </a:ext>
            </a:extLst>
          </p:cNvPr>
          <p:cNvSpPr/>
          <p:nvPr/>
        </p:nvSpPr>
        <p:spPr>
          <a:xfrm>
            <a:off x="5025491" y="4654861"/>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98" name="Folded Corner 97">
            <a:extLst>
              <a:ext uri="{FF2B5EF4-FFF2-40B4-BE49-F238E27FC236}">
                <a16:creationId xmlns="" xmlns:a16="http://schemas.microsoft.com/office/drawing/2014/main" id="{026C9C5C-5B75-8344-BC6E-773437FACE16}"/>
              </a:ext>
            </a:extLst>
          </p:cNvPr>
          <p:cNvSpPr/>
          <p:nvPr/>
        </p:nvSpPr>
        <p:spPr>
          <a:xfrm>
            <a:off x="6665471" y="4654861"/>
            <a:ext cx="467135" cy="456044"/>
          </a:xfrm>
          <a:prstGeom prst="foldedCorner">
            <a:avLst/>
          </a:prstGeom>
          <a:solidFill>
            <a:srgbClr val="F7AD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Tree>
    <p:extLst>
      <p:ext uri="{BB962C8B-B14F-4D97-AF65-F5344CB8AC3E}">
        <p14:creationId xmlns:p14="http://schemas.microsoft.com/office/powerpoint/2010/main" val="573563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smtClean="0">
                <a:latin typeface="Ubuntu" panose="020B0504030602030204" pitchFamily="34" charset="0"/>
              </a:rPr>
              <a:t>Network Setup</a:t>
            </a:r>
            <a:endParaRPr lang="en-US" sz="4800" b="1" dirty="0">
              <a:latin typeface="Ubuntu" panose="020B0504030602030204" pitchFamily="34" charset="0"/>
              <a:ea typeface="Arial" charset="0"/>
              <a:cs typeface="Arial" charset="0"/>
            </a:endParaRPr>
          </a:p>
          <a:p>
            <a:endParaRPr lang="en-US" sz="4800" b="1" i="1" dirty="0">
              <a:latin typeface="Ubuntu" panose="020B0504030602030204" pitchFamily="34" charset="0"/>
            </a:endParaRPr>
          </a:p>
        </p:txBody>
      </p:sp>
    </p:spTree>
    <p:extLst>
      <p:ext uri="{BB962C8B-B14F-4D97-AF65-F5344CB8AC3E}">
        <p14:creationId xmlns:p14="http://schemas.microsoft.com/office/powerpoint/2010/main" val="8727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409261" y="205502"/>
            <a:ext cx="11290352" cy="1348931"/>
          </a:xfrm>
        </p:spPr>
        <p:txBody>
          <a:bodyPr>
            <a:normAutofit/>
          </a:bodyPr>
          <a:lstStyle/>
          <a:p>
            <a:endParaRPr lang="en-US" sz="500" b="1" dirty="0">
              <a:latin typeface="+mn-lt"/>
            </a:endParaRPr>
          </a:p>
          <a:p>
            <a:r>
              <a:rPr lang="en-US" dirty="0"/>
              <a:t>Network Creation (1/8) - Ordering Service Provisioned</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8"/>
            <a:ext cx="11052811" cy="666977"/>
          </a:xfrm>
          <a:prstGeom prst="rect">
            <a:avLst/>
          </a:prstGeom>
        </p:spPr>
        <p:txBody>
          <a:bodyPr wrap="square">
            <a:spAutoFit/>
          </a:bodyPr>
          <a:lstStyle/>
          <a:p>
            <a:pPr marL="302676" indent="-302676">
              <a:buFont typeface="Arial" charset="0"/>
              <a:buChar char="•"/>
            </a:pPr>
            <a:r>
              <a:rPr lang="en-US" sz="1867" dirty="0"/>
              <a:t>A fully managed Crash Fault Tolerant Ordering Service is provisioned by IBM on behalf of the network</a:t>
            </a:r>
            <a:endParaRPr lang="en-US" sz="1867" dirty="0">
              <a:solidFill>
                <a:srgbClr val="2163FF"/>
              </a:solidFill>
            </a:endParaRPr>
          </a:p>
        </p:txBody>
      </p:sp>
      <p:sp>
        <p:nvSpPr>
          <p:cNvPr id="17" name="Rounded Rectangle 101">
            <a:extLst>
              <a:ext uri="{FF2B5EF4-FFF2-40B4-BE49-F238E27FC236}">
                <a16:creationId xmlns="" xmlns:a16="http://schemas.microsoft.com/office/drawing/2014/main" id="{282C81BC-B564-4010-ABE4-798E99141C82}"/>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983619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409261" y="217733"/>
            <a:ext cx="11290352" cy="1348931"/>
          </a:xfrm>
        </p:spPr>
        <p:txBody>
          <a:bodyPr>
            <a:normAutofit/>
          </a:bodyPr>
          <a:lstStyle/>
          <a:p>
            <a:endParaRPr lang="en-US" sz="500" b="1" dirty="0">
              <a:latin typeface="+mn-lt"/>
            </a:endParaRPr>
          </a:p>
          <a:p>
            <a:r>
              <a:rPr lang="en-US" dirty="0"/>
              <a:t>Network Creation (2/8) – Org1 Creates The Network</a:t>
            </a:r>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Initiator</a:t>
            </a: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7"/>
            <a:ext cx="10205085" cy="954300"/>
          </a:xfrm>
          <a:prstGeom prst="rect">
            <a:avLst/>
          </a:prstGeom>
        </p:spPr>
        <p:txBody>
          <a:bodyPr wrap="square">
            <a:spAutoFit/>
          </a:bodyPr>
          <a:lstStyle/>
          <a:p>
            <a:pPr marL="302676" indent="-302676">
              <a:buFont typeface="Arial" charset="0"/>
              <a:buChar char="•"/>
            </a:pPr>
            <a:r>
              <a:rPr lang="en-US" sz="1867" b="1" dirty="0"/>
              <a:t>Org1</a:t>
            </a:r>
            <a:r>
              <a:rPr lang="en-US" sz="1867" dirty="0"/>
              <a:t> initiates the creation of the new network</a:t>
            </a:r>
          </a:p>
          <a:p>
            <a:pPr marL="302676" indent="-302676">
              <a:buFont typeface="Arial" charset="0"/>
              <a:buChar char="•"/>
            </a:pPr>
            <a:r>
              <a:rPr lang="en-US" sz="1867" dirty="0"/>
              <a:t>Policies for governance are defined. </a:t>
            </a:r>
          </a:p>
          <a:p>
            <a:pPr marL="302676" indent="-302676">
              <a:buFont typeface="Arial" charset="0"/>
              <a:buChar char="•"/>
            </a:pPr>
            <a:r>
              <a:rPr lang="en-US" sz="1867" b="1" dirty="0"/>
              <a:t>Org2</a:t>
            </a:r>
            <a:r>
              <a:rPr lang="en-US" sz="1867" dirty="0"/>
              <a:t> is invited to join the new network</a:t>
            </a:r>
            <a:endParaRPr lang="en-US" sz="1867" dirty="0">
              <a:solidFill>
                <a:srgbClr val="2163FF"/>
              </a:solidFill>
            </a:endParaRPr>
          </a:p>
        </p:txBody>
      </p:sp>
      <p:sp>
        <p:nvSpPr>
          <p:cNvPr id="100" name="Rounded Rectangle 99">
            <a:extLst>
              <a:ext uri="{FF2B5EF4-FFF2-40B4-BE49-F238E27FC236}">
                <a16:creationId xmlns="" xmlns:a16="http://schemas.microsoft.com/office/drawing/2014/main" id="{1D6E140B-27C9-C84D-8B36-D1517DA22A69}"/>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25" name="Rounded Rectangle 101">
            <a:extLst>
              <a:ext uri="{FF2B5EF4-FFF2-40B4-BE49-F238E27FC236}">
                <a16:creationId xmlns="" xmlns:a16="http://schemas.microsoft.com/office/drawing/2014/main" id="{36645B6A-55EB-4A88-ACC1-6F53AAC54DF2}"/>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270236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35550" y="184999"/>
            <a:ext cx="11489405" cy="1348931"/>
          </a:xfrm>
        </p:spPr>
        <p:txBody>
          <a:bodyPr>
            <a:normAutofit/>
          </a:bodyPr>
          <a:lstStyle/>
          <a:p>
            <a:endParaRPr lang="en-US" sz="500" b="1" dirty="0">
              <a:latin typeface="+mn-lt"/>
            </a:endParaRPr>
          </a:p>
          <a:p>
            <a:r>
              <a:rPr lang="en-US" dirty="0"/>
              <a:t>Network Creation (3/8) – Org2 Joins The Network</a:t>
            </a:r>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7"/>
            <a:ext cx="8184283" cy="379656"/>
          </a:xfrm>
          <a:prstGeom prst="rect">
            <a:avLst/>
          </a:prstGeom>
        </p:spPr>
        <p:txBody>
          <a:bodyPr wrap="square">
            <a:spAutoFit/>
          </a:bodyPr>
          <a:lstStyle/>
          <a:p>
            <a:pPr marL="302676" indent="-302676">
              <a:buFont typeface="Arial" charset="0"/>
              <a:buChar char="•"/>
            </a:pPr>
            <a:r>
              <a:rPr lang="en-US" sz="1867" b="1" dirty="0"/>
              <a:t>Org2</a:t>
            </a:r>
            <a:r>
              <a:rPr lang="en-US" sz="1867" dirty="0"/>
              <a:t> accepts the invitation and joins the new network </a:t>
            </a:r>
            <a:endParaRPr lang="en-US" sz="1867" dirty="0">
              <a:solidFill>
                <a:srgbClr val="2163FF"/>
              </a:solidFill>
            </a:endParaRP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00" name="Rounded Rectangle 99">
            <a:extLst>
              <a:ext uri="{FF2B5EF4-FFF2-40B4-BE49-F238E27FC236}">
                <a16:creationId xmlns="" xmlns:a16="http://schemas.microsoft.com/office/drawing/2014/main" id="{72366F35-01C4-AB41-A146-765061E0A9A8}"/>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33" name="Rounded Rectangle 101">
            <a:extLst>
              <a:ext uri="{FF2B5EF4-FFF2-40B4-BE49-F238E27FC236}">
                <a16:creationId xmlns="" xmlns:a16="http://schemas.microsoft.com/office/drawing/2014/main" id="{CCD75EFD-4CC2-477C-8D90-C683DD42D6E7}"/>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214108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descr="Biz NW.jpg">
            <a:extLst>
              <a:ext uri="{FF2B5EF4-FFF2-40B4-BE49-F238E27FC236}">
                <a16:creationId xmlns="" xmlns:a16="http://schemas.microsoft.com/office/drawing/2014/main" id="{1E10E601-5A9A-427A-86B8-F226F1993BA4}"/>
              </a:ext>
            </a:extLst>
          </p:cNvPr>
          <p:cNvPicPr>
            <a:picLocks noChangeAspect="1"/>
          </p:cNvPicPr>
          <p:nvPr/>
        </p:nvPicPr>
        <p:blipFill>
          <a:blip r:embed="rId3">
            <a:extLst>
              <a:ext uri="{28A0092B-C50C-407E-A947-70E740481C1C}">
                <a14:useLocalDpi xmlns:a14="http://schemas.microsoft.com/office/drawing/2010/main" val="0"/>
              </a:ext>
            </a:extLst>
          </a:blip>
          <a:srcRect b="-1902"/>
          <a:stretch>
            <a:fillRect/>
          </a:stretch>
        </p:blipFill>
        <p:spPr>
          <a:xfrm>
            <a:off x="5343477" y="1427509"/>
            <a:ext cx="6683209" cy="3760392"/>
          </a:xfrm>
          <a:prstGeom prst="rect">
            <a:avLst/>
          </a:prstGeom>
        </p:spPr>
      </p:pic>
      <p:sp>
        <p:nvSpPr>
          <p:cNvPr id="47107" name="Title 1"/>
          <p:cNvSpPr>
            <a:spLocks noGrp="1"/>
          </p:cNvSpPr>
          <p:nvPr>
            <p:ph type="title"/>
          </p:nvPr>
        </p:nvSpPr>
        <p:spPr>
          <a:xfrm>
            <a:off x="143661" y="250115"/>
            <a:ext cx="4978400" cy="512961"/>
          </a:xfrm>
        </p:spPr>
        <p:txBody>
          <a:bodyPr>
            <a:noAutofit/>
          </a:bodyPr>
          <a:lstStyle/>
          <a:p>
            <a:r>
              <a:rPr lang="en-US" dirty="0"/>
              <a:t>Blockchain Recap </a:t>
            </a:r>
          </a:p>
        </p:txBody>
      </p:sp>
      <p:sp>
        <p:nvSpPr>
          <p:cNvPr id="8" name="Content Placeholder 4">
            <a:extLst>
              <a:ext uri="{FF2B5EF4-FFF2-40B4-BE49-F238E27FC236}">
                <a16:creationId xmlns="" xmlns:a16="http://schemas.microsoft.com/office/drawing/2014/main" id="{442A09EA-8ED5-44E3-8D84-F8E8007B7B67}"/>
              </a:ext>
            </a:extLst>
          </p:cNvPr>
          <p:cNvSpPr>
            <a:spLocks/>
          </p:cNvSpPr>
          <p:nvPr/>
        </p:nvSpPr>
        <p:spPr bwMode="auto">
          <a:xfrm>
            <a:off x="396881" y="1583003"/>
            <a:ext cx="6535107" cy="4079899"/>
          </a:xfrm>
          <a:prstGeom prst="rect">
            <a:avLst/>
          </a:prstGeom>
          <a:noFill/>
          <a:ln w="9525">
            <a:noFill/>
            <a:miter lim="800000"/>
            <a:headEnd/>
            <a:tailEnd/>
          </a:ln>
        </p:spPr>
        <p:txBody>
          <a:bodyPr wrap="square" lIns="0" tIns="0" rIns="0" bIns="0">
            <a:spAutoFit/>
          </a:bodyPr>
          <a:lstStyle/>
          <a:p>
            <a:pPr marL="304792" indent="-304792" defTabSz="121917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Blockchain builds on basic business concepts</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Business Networks </a:t>
            </a:r>
            <a:r>
              <a:rPr lang="en-US" sz="1867" dirty="0">
                <a:solidFill>
                  <a:srgbClr val="5A5A5A"/>
                </a:solidFill>
                <a:latin typeface="Arial" charset="0"/>
                <a:ea typeface="Arial" charset="0"/>
                <a:cs typeface="Arial" charset="0"/>
              </a:rPr>
              <a:t>connect businesses</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Participants</a:t>
            </a:r>
            <a:r>
              <a:rPr lang="en-US" sz="1867" dirty="0">
                <a:solidFill>
                  <a:srgbClr val="5A5A5A"/>
                </a:solidFill>
                <a:latin typeface="Arial" charset="0"/>
                <a:ea typeface="Arial" charset="0"/>
                <a:cs typeface="Arial" charset="0"/>
              </a:rPr>
              <a:t> with Identity</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Assets</a:t>
            </a:r>
            <a:r>
              <a:rPr lang="en-US" sz="1867" dirty="0">
                <a:solidFill>
                  <a:srgbClr val="5A5A5A"/>
                </a:solidFill>
                <a:latin typeface="Arial" charset="0"/>
                <a:ea typeface="Arial" charset="0"/>
                <a:cs typeface="Arial" charset="0"/>
              </a:rPr>
              <a:t> flow over business networks</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Transactions</a:t>
            </a:r>
            <a:r>
              <a:rPr lang="en-US" sz="1867" dirty="0">
                <a:solidFill>
                  <a:srgbClr val="5A5A5A"/>
                </a:solidFill>
                <a:latin typeface="Arial" charset="0"/>
                <a:ea typeface="Arial" charset="0"/>
                <a:cs typeface="Arial" charset="0"/>
              </a:rPr>
              <a:t> describe asset exchange</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Contracts</a:t>
            </a:r>
            <a:r>
              <a:rPr lang="en-US" sz="1867" dirty="0">
                <a:solidFill>
                  <a:srgbClr val="5A5A5A"/>
                </a:solidFill>
                <a:latin typeface="Arial" charset="0"/>
                <a:ea typeface="Arial" charset="0"/>
                <a:cs typeface="Arial" charset="0"/>
              </a:rPr>
              <a:t> underpin transactions</a:t>
            </a:r>
          </a:p>
          <a:p>
            <a:pPr marL="914377" lvl="1" indent="-304792" defTabSz="121917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The </a:t>
            </a:r>
            <a:r>
              <a:rPr lang="en-US" sz="1867" b="1" dirty="0">
                <a:solidFill>
                  <a:srgbClr val="5A5A5A"/>
                </a:solidFill>
                <a:latin typeface="Arial" charset="0"/>
                <a:ea typeface="Arial" charset="0"/>
                <a:cs typeface="Arial" charset="0"/>
              </a:rPr>
              <a:t>ledger</a:t>
            </a:r>
            <a:r>
              <a:rPr lang="en-US" sz="1867" dirty="0">
                <a:solidFill>
                  <a:srgbClr val="5A5A5A"/>
                </a:solidFill>
                <a:latin typeface="Arial" charset="0"/>
                <a:ea typeface="Arial" charset="0"/>
                <a:cs typeface="Arial" charset="0"/>
              </a:rPr>
              <a:t> is a log of transactions</a:t>
            </a:r>
          </a:p>
          <a:p>
            <a:pPr marL="914377" lvl="1" indent="-304792" defTabSz="1219170" fontAlgn="base">
              <a:spcBef>
                <a:spcPct val="5000"/>
              </a:spcBef>
              <a:spcAft>
                <a:spcPct val="5000"/>
              </a:spcAft>
              <a:buFont typeface="Arial" charset="0"/>
              <a:buChar char="–"/>
              <a:defRPr/>
            </a:pPr>
            <a:endParaRPr lang="en-US" sz="1867" dirty="0">
              <a:solidFill>
                <a:srgbClr val="5A5A5A"/>
              </a:solidFill>
              <a:latin typeface="Arial" charset="0"/>
              <a:ea typeface="Arial" charset="0"/>
              <a:cs typeface="Arial" charset="0"/>
            </a:endParaRPr>
          </a:p>
          <a:p>
            <a:pPr marL="609585" lvl="1" defTabSz="1219170" fontAlgn="base">
              <a:spcBef>
                <a:spcPct val="5000"/>
              </a:spcBef>
              <a:spcAft>
                <a:spcPct val="5000"/>
              </a:spcAft>
              <a:defRPr/>
            </a:pPr>
            <a:endParaRPr lang="en-US" sz="1867" dirty="0">
              <a:solidFill>
                <a:srgbClr val="5A5A5A"/>
              </a:solidFill>
              <a:latin typeface="Arial" charset="0"/>
              <a:ea typeface="Arial" charset="0"/>
              <a:cs typeface="Arial" charset="0"/>
            </a:endParaRPr>
          </a:p>
          <a:p>
            <a:pPr marL="609585" lvl="1" defTabSz="1219170" fontAlgn="base">
              <a:spcBef>
                <a:spcPct val="5000"/>
              </a:spcBef>
              <a:spcAft>
                <a:spcPct val="5000"/>
              </a:spcAft>
              <a:defRPr/>
            </a:pPr>
            <a:endParaRPr lang="en-US" sz="1867" dirty="0">
              <a:solidFill>
                <a:srgbClr val="5A5A5A"/>
              </a:solidFill>
              <a:latin typeface="Arial" charset="0"/>
              <a:ea typeface="Arial" charset="0"/>
              <a:cs typeface="Arial" charset="0"/>
            </a:endParaRPr>
          </a:p>
          <a:p>
            <a:pPr marL="304792" indent="-304792" defTabSz="1219170" fontAlgn="base">
              <a:spcBef>
                <a:spcPct val="5000"/>
              </a:spcBef>
              <a:spcAft>
                <a:spcPct val="5000"/>
              </a:spcAft>
              <a:buFont typeface="Arial" charset="0"/>
              <a:buChar char="–"/>
              <a:defRPr/>
            </a:pPr>
            <a:r>
              <a:rPr lang="en-US" sz="1867" dirty="0">
                <a:solidFill>
                  <a:srgbClr val="5A5A5A"/>
                </a:solidFill>
                <a:latin typeface="Arial" charset="0"/>
                <a:ea typeface="Arial" charset="0"/>
                <a:cs typeface="Arial" charset="0"/>
              </a:rPr>
              <a:t>Blockchain is a shared, replicated permissioned ledger</a:t>
            </a:r>
          </a:p>
          <a:p>
            <a:pPr marL="914377" lvl="1" indent="-304792" defTabSz="1219170" fontAlgn="base">
              <a:spcBef>
                <a:spcPct val="5000"/>
              </a:spcBef>
              <a:spcAft>
                <a:spcPct val="5000"/>
              </a:spcAft>
              <a:buFont typeface="Arial" charset="0"/>
              <a:buChar char="–"/>
              <a:defRPr/>
            </a:pPr>
            <a:r>
              <a:rPr lang="en-US" sz="1867" b="1" dirty="0">
                <a:solidFill>
                  <a:srgbClr val="5A5A5A"/>
                </a:solidFill>
                <a:latin typeface="Arial" charset="0"/>
                <a:ea typeface="Arial" charset="0"/>
                <a:cs typeface="Arial" charset="0"/>
              </a:rPr>
              <a:t>Consensus</a:t>
            </a:r>
            <a:r>
              <a:rPr lang="en-US" sz="1867" dirty="0">
                <a:solidFill>
                  <a:srgbClr val="5A5A5A"/>
                </a:solidFill>
                <a:latin typeface="Arial" charset="0"/>
                <a:ea typeface="Arial" charset="0"/>
                <a:cs typeface="Arial" charset="0"/>
              </a:rPr>
              <a:t>, </a:t>
            </a:r>
            <a:r>
              <a:rPr lang="en-US" sz="1867" b="1" dirty="0">
                <a:solidFill>
                  <a:srgbClr val="5A5A5A"/>
                </a:solidFill>
                <a:latin typeface="Arial" charset="0"/>
                <a:ea typeface="Arial" charset="0"/>
                <a:cs typeface="Arial" charset="0"/>
              </a:rPr>
              <a:t>provenance</a:t>
            </a:r>
            <a:r>
              <a:rPr lang="en-US" sz="1867" dirty="0">
                <a:solidFill>
                  <a:srgbClr val="5A5A5A"/>
                </a:solidFill>
                <a:latin typeface="Arial" charset="0"/>
                <a:ea typeface="Arial" charset="0"/>
                <a:cs typeface="Arial" charset="0"/>
              </a:rPr>
              <a:t>, </a:t>
            </a:r>
            <a:r>
              <a:rPr lang="en-US" sz="1867" b="1" dirty="0">
                <a:solidFill>
                  <a:srgbClr val="5A5A5A"/>
                </a:solidFill>
                <a:latin typeface="Arial" charset="0"/>
                <a:ea typeface="Arial" charset="0"/>
                <a:cs typeface="Arial" charset="0"/>
              </a:rPr>
              <a:t>immutability</a:t>
            </a:r>
            <a:r>
              <a:rPr lang="en-US" sz="1867" dirty="0">
                <a:solidFill>
                  <a:srgbClr val="5A5A5A"/>
                </a:solidFill>
                <a:latin typeface="Arial" charset="0"/>
                <a:ea typeface="Arial" charset="0"/>
                <a:cs typeface="Arial" charset="0"/>
              </a:rPr>
              <a:t>, </a:t>
            </a:r>
            <a:r>
              <a:rPr lang="en-US" sz="1867" b="1" dirty="0">
                <a:solidFill>
                  <a:srgbClr val="5A5A5A"/>
                </a:solidFill>
                <a:latin typeface="Arial" charset="0"/>
                <a:ea typeface="Arial" charset="0"/>
                <a:cs typeface="Arial" charset="0"/>
              </a:rPr>
              <a:t>finality</a:t>
            </a:r>
          </a:p>
          <a:p>
            <a:pPr marL="914377" lvl="1" indent="-304792" defTabSz="1219170" fontAlgn="base">
              <a:spcBef>
                <a:spcPct val="5000"/>
              </a:spcBef>
              <a:spcAft>
                <a:spcPct val="5000"/>
              </a:spcAft>
              <a:buFont typeface="Arial" charset="0"/>
              <a:buChar char="–"/>
              <a:defRPr/>
            </a:pPr>
            <a:endParaRPr lang="en-US" sz="1867" dirty="0">
              <a:solidFill>
                <a:srgbClr val="5A5A5A"/>
              </a:solidFill>
              <a:latin typeface="Arial" charset="0"/>
              <a:ea typeface="Arial" charset="0"/>
              <a:cs typeface="Arial" charset="0"/>
            </a:endParaRPr>
          </a:p>
        </p:txBody>
      </p:sp>
    </p:spTree>
    <p:extLst>
      <p:ext uri="{BB962C8B-B14F-4D97-AF65-F5344CB8AC3E}">
        <p14:creationId xmlns:p14="http://schemas.microsoft.com/office/powerpoint/2010/main" val="163736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72138"/>
            <a:ext cx="10358120" cy="1348931"/>
          </a:xfrm>
        </p:spPr>
        <p:txBody>
          <a:bodyPr>
            <a:normAutofit/>
          </a:bodyPr>
          <a:lstStyle/>
          <a:p>
            <a:endParaRPr lang="en-US" sz="500" b="1" dirty="0">
              <a:latin typeface="+mn-lt"/>
            </a:endParaRPr>
          </a:p>
          <a:p>
            <a:r>
              <a:rPr lang="en-US" dirty="0"/>
              <a:t>Network Creation (4/8) – Additional Peers Created</a:t>
            </a:r>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7"/>
            <a:ext cx="10358120" cy="954300"/>
          </a:xfrm>
          <a:prstGeom prst="rect">
            <a:avLst/>
          </a:prstGeom>
        </p:spPr>
        <p:txBody>
          <a:bodyPr wrap="square">
            <a:spAutoFit/>
          </a:bodyPr>
          <a:lstStyle/>
          <a:p>
            <a:pPr marL="302676" indent="-302676">
              <a:buFont typeface="Arial" charset="0"/>
              <a:buChar char="•"/>
            </a:pPr>
            <a:r>
              <a:rPr lang="en-US" sz="1867" dirty="0"/>
              <a:t>If required, </a:t>
            </a:r>
            <a:r>
              <a:rPr lang="en-US" sz="1867" b="1" dirty="0"/>
              <a:t>admins</a:t>
            </a:r>
            <a:r>
              <a:rPr lang="en-US" sz="1867" dirty="0"/>
              <a:t> for each org can add additional peers</a:t>
            </a:r>
          </a:p>
          <a:p>
            <a:pPr marL="302676" indent="-302676">
              <a:buFont typeface="Arial" charset="0"/>
              <a:buChar char="•"/>
            </a:pPr>
            <a:r>
              <a:rPr lang="en-US" sz="1867" dirty="0"/>
              <a:t>2 peers per org are recommended for high-availability</a:t>
            </a:r>
          </a:p>
          <a:p>
            <a:pPr marL="302676" indent="-302676">
              <a:buFont typeface="Arial" charset="0"/>
              <a:buChar char="•"/>
            </a:pPr>
            <a:endParaRPr lang="en-US" sz="1867" dirty="0">
              <a:solidFill>
                <a:srgbClr val="2163FF"/>
              </a:solidFill>
            </a:endParaRPr>
          </a:p>
        </p:txBody>
      </p: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36" name="Rounded Rectangle 101">
            <a:extLst>
              <a:ext uri="{FF2B5EF4-FFF2-40B4-BE49-F238E27FC236}">
                <a16:creationId xmlns="" xmlns:a16="http://schemas.microsoft.com/office/drawing/2014/main" id="{6B77F4CB-DEAA-4CCF-9E26-FB80C7A98673}"/>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397353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72138"/>
            <a:ext cx="10358120" cy="1348931"/>
          </a:xfrm>
        </p:spPr>
        <p:txBody>
          <a:bodyPr>
            <a:normAutofit/>
          </a:bodyPr>
          <a:lstStyle/>
          <a:p>
            <a:endParaRPr lang="en-US" sz="500" b="1" dirty="0">
              <a:latin typeface="+mn-lt"/>
            </a:endParaRPr>
          </a:p>
          <a:p>
            <a:r>
              <a:rPr lang="en-US" dirty="0"/>
              <a:t>Network Creation (5/8) – Install </a:t>
            </a:r>
            <a:r>
              <a:rPr lang="en-US" dirty="0" err="1"/>
              <a:t>Chaincode</a:t>
            </a:r>
            <a:endParaRPr lang="en-US" dirty="0"/>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40" y="951258"/>
            <a:ext cx="8184283" cy="379656"/>
          </a:xfrm>
          <a:prstGeom prst="rect">
            <a:avLst/>
          </a:prstGeom>
        </p:spPr>
        <p:txBody>
          <a:bodyPr wrap="square">
            <a:spAutoFit/>
          </a:bodyPr>
          <a:lstStyle/>
          <a:p>
            <a:pPr marL="302676" indent="-302676">
              <a:buFont typeface="Arial" charset="0"/>
              <a:buChar char="•"/>
            </a:pPr>
            <a:r>
              <a:rPr lang="en-US" sz="1867" b="1" dirty="0"/>
              <a:t>Admins</a:t>
            </a:r>
            <a:r>
              <a:rPr lang="en-US" sz="1867" dirty="0"/>
              <a:t> for each org install </a:t>
            </a:r>
            <a:r>
              <a:rPr lang="en-US" sz="1867" dirty="0" err="1"/>
              <a:t>chaincode</a:t>
            </a:r>
            <a:r>
              <a:rPr lang="en-US" sz="1867" dirty="0"/>
              <a:t> to peers in their org</a:t>
            </a:r>
            <a:endParaRPr lang="en-US" sz="1867" dirty="0">
              <a:solidFill>
                <a:srgbClr val="2163FF"/>
              </a:solidFill>
            </a:endParaRPr>
          </a:p>
        </p:txBody>
      </p: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100" name="Rounded Rectangle 99">
            <a:extLst>
              <a:ext uri="{FF2B5EF4-FFF2-40B4-BE49-F238E27FC236}">
                <a16:creationId xmlns="" xmlns:a16="http://schemas.microsoft.com/office/drawing/2014/main" id="{4A2EAAA9-4A76-134C-A481-1AA0A3827CF4}"/>
              </a:ext>
            </a:extLst>
          </p:cNvPr>
          <p:cNvSpPr/>
          <p:nvPr/>
        </p:nvSpPr>
        <p:spPr>
          <a:xfrm>
            <a:off x="3596072" y="4613872"/>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101" name="Rounded Rectangle 100">
            <a:extLst>
              <a:ext uri="{FF2B5EF4-FFF2-40B4-BE49-F238E27FC236}">
                <a16:creationId xmlns="" xmlns:a16="http://schemas.microsoft.com/office/drawing/2014/main" id="{2AEDC6C1-F255-0D45-BF33-2106766FCDF0}"/>
              </a:ext>
            </a:extLst>
          </p:cNvPr>
          <p:cNvSpPr/>
          <p:nvPr/>
        </p:nvSpPr>
        <p:spPr>
          <a:xfrm>
            <a:off x="3832979" y="4804289"/>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04" name="Rounded Rectangle 103">
            <a:extLst>
              <a:ext uri="{FF2B5EF4-FFF2-40B4-BE49-F238E27FC236}">
                <a16:creationId xmlns="" xmlns:a16="http://schemas.microsoft.com/office/drawing/2014/main" id="{BCDF3069-E7A2-1144-B513-EB072A38EBF3}"/>
              </a:ext>
            </a:extLst>
          </p:cNvPr>
          <p:cNvSpPr/>
          <p:nvPr/>
        </p:nvSpPr>
        <p:spPr>
          <a:xfrm>
            <a:off x="8165884" y="3046151"/>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105" name="Rounded Rectangle 104">
            <a:extLst>
              <a:ext uri="{FF2B5EF4-FFF2-40B4-BE49-F238E27FC236}">
                <a16:creationId xmlns="" xmlns:a16="http://schemas.microsoft.com/office/drawing/2014/main" id="{C86D5ECE-C2ED-0944-9C1F-2D31919D92DF}"/>
              </a:ext>
            </a:extLst>
          </p:cNvPr>
          <p:cNvSpPr/>
          <p:nvPr/>
        </p:nvSpPr>
        <p:spPr>
          <a:xfrm>
            <a:off x="8402791" y="3236568"/>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47" name="Rounded Rectangle 101">
            <a:extLst>
              <a:ext uri="{FF2B5EF4-FFF2-40B4-BE49-F238E27FC236}">
                <a16:creationId xmlns="" xmlns:a16="http://schemas.microsoft.com/office/drawing/2014/main" id="{FE9ED454-878D-4E17-AC71-284BD7590659}"/>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1873523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72138"/>
            <a:ext cx="10358120" cy="1348931"/>
          </a:xfrm>
        </p:spPr>
        <p:txBody>
          <a:bodyPr>
            <a:normAutofit/>
          </a:bodyPr>
          <a:lstStyle/>
          <a:p>
            <a:endParaRPr lang="en-US" sz="500" b="1" dirty="0">
              <a:latin typeface="+mn-lt"/>
            </a:endParaRPr>
          </a:p>
          <a:p>
            <a:r>
              <a:rPr lang="en-US" dirty="0"/>
              <a:t>Network Creation (6/8) – Create Channels</a:t>
            </a:r>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39" y="951257"/>
            <a:ext cx="11281412" cy="666977"/>
          </a:xfrm>
          <a:prstGeom prst="rect">
            <a:avLst/>
          </a:prstGeom>
        </p:spPr>
        <p:txBody>
          <a:bodyPr wrap="square">
            <a:spAutoFit/>
          </a:bodyPr>
          <a:lstStyle/>
          <a:p>
            <a:pPr marL="302676" indent="-302676">
              <a:buFont typeface="Arial" charset="0"/>
              <a:buChar char="•"/>
            </a:pPr>
            <a:r>
              <a:rPr lang="en-US" sz="1867" dirty="0"/>
              <a:t>Channels are created by an </a:t>
            </a:r>
            <a:r>
              <a:rPr lang="en-US" sz="1867" b="1" dirty="0"/>
              <a:t>admin</a:t>
            </a:r>
            <a:r>
              <a:rPr lang="en-US" sz="1867" dirty="0"/>
              <a:t> in either org. A policy defines which orgs can join the channel</a:t>
            </a:r>
          </a:p>
          <a:p>
            <a:pPr marL="302676" indent="-302676">
              <a:buFont typeface="Arial" charset="0"/>
              <a:buChar char="•"/>
            </a:pPr>
            <a:r>
              <a:rPr lang="en-US" sz="1867" dirty="0"/>
              <a:t>Other orgs receive notification of new channels and can accept or reject.</a:t>
            </a:r>
            <a:endParaRPr lang="en-US" sz="1867" dirty="0">
              <a:solidFill>
                <a:srgbClr val="2163FF"/>
              </a:solidFill>
            </a:endParaRPr>
          </a:p>
        </p:txBody>
      </p: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98" name="Folded Corner 97">
            <a:extLst>
              <a:ext uri="{FF2B5EF4-FFF2-40B4-BE49-F238E27FC236}">
                <a16:creationId xmlns="" xmlns:a16="http://schemas.microsoft.com/office/drawing/2014/main" id="{026C9C5C-5B75-8344-BC6E-773437FACE16}"/>
              </a:ext>
            </a:extLst>
          </p:cNvPr>
          <p:cNvSpPr/>
          <p:nvPr/>
        </p:nvSpPr>
        <p:spPr>
          <a:xfrm>
            <a:off x="6665471" y="4654861"/>
            <a:ext cx="467135" cy="456044"/>
          </a:xfrm>
          <a:prstGeom prst="foldedCorner">
            <a:avLst/>
          </a:prstGeom>
          <a:solidFill>
            <a:srgbClr val="F7AD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108" name="Oval 107">
            <a:extLst>
              <a:ext uri="{FF2B5EF4-FFF2-40B4-BE49-F238E27FC236}">
                <a16:creationId xmlns="" xmlns:a16="http://schemas.microsoft.com/office/drawing/2014/main" id="{5F067A90-D677-4443-B9F8-FBA44F6DAA51}"/>
              </a:ext>
            </a:extLst>
          </p:cNvPr>
          <p:cNvSpPr/>
          <p:nvPr/>
        </p:nvSpPr>
        <p:spPr>
          <a:xfrm>
            <a:off x="4675527" y="2693338"/>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09" name="Oval 108">
            <a:extLst>
              <a:ext uri="{FF2B5EF4-FFF2-40B4-BE49-F238E27FC236}">
                <a16:creationId xmlns="" xmlns:a16="http://schemas.microsoft.com/office/drawing/2014/main" id="{0D7BE1E6-52B8-E34E-A121-E41F35D85CCB}"/>
              </a:ext>
            </a:extLst>
          </p:cNvPr>
          <p:cNvSpPr/>
          <p:nvPr/>
        </p:nvSpPr>
        <p:spPr>
          <a:xfrm>
            <a:off x="7247786" y="4194250"/>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12" name="Oval 111">
            <a:extLst>
              <a:ext uri="{FF2B5EF4-FFF2-40B4-BE49-F238E27FC236}">
                <a16:creationId xmlns="" xmlns:a16="http://schemas.microsoft.com/office/drawing/2014/main" id="{C01FC77B-D7A0-C148-A657-4EFD4E60A66D}"/>
              </a:ext>
            </a:extLst>
          </p:cNvPr>
          <p:cNvSpPr/>
          <p:nvPr/>
        </p:nvSpPr>
        <p:spPr>
          <a:xfrm>
            <a:off x="4674749" y="4194250"/>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13" name="Oval 112">
            <a:extLst>
              <a:ext uri="{FF2B5EF4-FFF2-40B4-BE49-F238E27FC236}">
                <a16:creationId xmlns="" xmlns:a16="http://schemas.microsoft.com/office/drawing/2014/main" id="{9FCFBEDA-43B9-AC45-B500-AC99BC869546}"/>
              </a:ext>
            </a:extLst>
          </p:cNvPr>
          <p:cNvSpPr/>
          <p:nvPr/>
        </p:nvSpPr>
        <p:spPr>
          <a:xfrm>
            <a:off x="7247785" y="2702174"/>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14" name="Rounded Rectangle 113">
            <a:extLst>
              <a:ext uri="{FF2B5EF4-FFF2-40B4-BE49-F238E27FC236}">
                <a16:creationId xmlns="" xmlns:a16="http://schemas.microsoft.com/office/drawing/2014/main" id="{6621E677-3E7C-7A49-801D-0707BE7CF1F4}"/>
              </a:ext>
            </a:extLst>
          </p:cNvPr>
          <p:cNvSpPr/>
          <p:nvPr/>
        </p:nvSpPr>
        <p:spPr>
          <a:xfrm>
            <a:off x="3596072" y="4613872"/>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116" name="Rounded Rectangle 115">
            <a:extLst>
              <a:ext uri="{FF2B5EF4-FFF2-40B4-BE49-F238E27FC236}">
                <a16:creationId xmlns="" xmlns:a16="http://schemas.microsoft.com/office/drawing/2014/main" id="{F345E313-27D0-7B44-8139-79CB63EA935A}"/>
              </a:ext>
            </a:extLst>
          </p:cNvPr>
          <p:cNvSpPr/>
          <p:nvPr/>
        </p:nvSpPr>
        <p:spPr>
          <a:xfrm>
            <a:off x="3832979" y="4804289"/>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18" name="Rounded Rectangle 117">
            <a:extLst>
              <a:ext uri="{FF2B5EF4-FFF2-40B4-BE49-F238E27FC236}">
                <a16:creationId xmlns="" xmlns:a16="http://schemas.microsoft.com/office/drawing/2014/main" id="{E13B21F6-B6BD-7742-9C92-7CB00FF069D7}"/>
              </a:ext>
            </a:extLst>
          </p:cNvPr>
          <p:cNvSpPr/>
          <p:nvPr/>
        </p:nvSpPr>
        <p:spPr>
          <a:xfrm>
            <a:off x="8165884" y="3046151"/>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119" name="Rounded Rectangle 118">
            <a:extLst>
              <a:ext uri="{FF2B5EF4-FFF2-40B4-BE49-F238E27FC236}">
                <a16:creationId xmlns="" xmlns:a16="http://schemas.microsoft.com/office/drawing/2014/main" id="{2EEDCE3E-0861-5844-A385-B4668A7CA6FB}"/>
              </a:ext>
            </a:extLst>
          </p:cNvPr>
          <p:cNvSpPr/>
          <p:nvPr/>
        </p:nvSpPr>
        <p:spPr>
          <a:xfrm>
            <a:off x="8402791" y="3236568"/>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120" name="Folded Corner 119">
            <a:extLst>
              <a:ext uri="{FF2B5EF4-FFF2-40B4-BE49-F238E27FC236}">
                <a16:creationId xmlns="" xmlns:a16="http://schemas.microsoft.com/office/drawing/2014/main" id="{5DC5B1B7-3118-6F48-BF5F-291F605C2A18}"/>
              </a:ext>
            </a:extLst>
          </p:cNvPr>
          <p:cNvSpPr/>
          <p:nvPr/>
        </p:nvSpPr>
        <p:spPr>
          <a:xfrm>
            <a:off x="5025491" y="4654861"/>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49" name="Rounded Rectangle 101">
            <a:extLst>
              <a:ext uri="{FF2B5EF4-FFF2-40B4-BE49-F238E27FC236}">
                <a16:creationId xmlns="" xmlns:a16="http://schemas.microsoft.com/office/drawing/2014/main" id="{80EF04AC-0713-44EE-836B-8C8B88B53ABB}"/>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3386825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39" y="951257"/>
            <a:ext cx="10655871" cy="666977"/>
          </a:xfrm>
          <a:prstGeom prst="rect">
            <a:avLst/>
          </a:prstGeom>
        </p:spPr>
        <p:txBody>
          <a:bodyPr wrap="square">
            <a:spAutoFit/>
          </a:bodyPr>
          <a:lstStyle/>
          <a:p>
            <a:pPr marL="302676" indent="-302676">
              <a:buFont typeface="Arial" charset="0"/>
              <a:buChar char="•"/>
            </a:pPr>
            <a:r>
              <a:rPr lang="en-US" sz="1867" dirty="0"/>
              <a:t>The </a:t>
            </a:r>
            <a:r>
              <a:rPr lang="en-US" sz="1867" b="1" dirty="0"/>
              <a:t>admin</a:t>
            </a:r>
            <a:r>
              <a:rPr lang="en-US" sz="1867" dirty="0"/>
              <a:t> in </a:t>
            </a:r>
            <a:r>
              <a:rPr lang="en-US" sz="1867" b="1" dirty="0"/>
              <a:t>Org1</a:t>
            </a:r>
            <a:r>
              <a:rPr lang="en-US" sz="1867" dirty="0"/>
              <a:t> joins Peer E</a:t>
            </a:r>
            <a:r>
              <a:rPr lang="en-US" sz="1867" baseline="-25000" dirty="0"/>
              <a:t>0 </a:t>
            </a:r>
            <a:r>
              <a:rPr lang="en-US" sz="1867" dirty="0"/>
              <a:t>to the </a:t>
            </a:r>
            <a:r>
              <a:rPr lang="en-US" sz="1867" dirty="0">
                <a:solidFill>
                  <a:srgbClr val="FF0000"/>
                </a:solidFill>
              </a:rPr>
              <a:t>red</a:t>
            </a:r>
            <a:r>
              <a:rPr lang="en-US" sz="1867" dirty="0"/>
              <a:t> channel and E</a:t>
            </a:r>
            <a:r>
              <a:rPr lang="en-US" sz="1867" baseline="-25000" dirty="0"/>
              <a:t>1 </a:t>
            </a:r>
            <a:r>
              <a:rPr lang="en-US" sz="1867" dirty="0"/>
              <a:t>to the </a:t>
            </a:r>
            <a:r>
              <a:rPr lang="en-US" sz="1867" dirty="0">
                <a:solidFill>
                  <a:schemeClr val="tx2"/>
                </a:solidFill>
              </a:rPr>
              <a:t>blue</a:t>
            </a:r>
            <a:r>
              <a:rPr lang="en-US" sz="1867" dirty="0"/>
              <a:t> channel</a:t>
            </a:r>
            <a:endParaRPr lang="en-US" sz="1867" dirty="0">
              <a:solidFill>
                <a:srgbClr val="FF0000"/>
              </a:solidFill>
            </a:endParaRPr>
          </a:p>
          <a:p>
            <a:pPr marL="302676" indent="-302676">
              <a:buFont typeface="Arial" charset="0"/>
              <a:buChar char="•"/>
            </a:pPr>
            <a:r>
              <a:rPr lang="en-US" sz="1867" dirty="0"/>
              <a:t>The </a:t>
            </a:r>
            <a:r>
              <a:rPr lang="en-US" sz="1867" b="1" dirty="0"/>
              <a:t>admin</a:t>
            </a:r>
            <a:r>
              <a:rPr lang="en-US" sz="1867" dirty="0"/>
              <a:t> in </a:t>
            </a:r>
            <a:r>
              <a:rPr lang="en-US" sz="1867" b="1" dirty="0"/>
              <a:t>Org2</a:t>
            </a:r>
            <a:r>
              <a:rPr lang="en-US" sz="1867" dirty="0"/>
              <a:t> joins Peer E</a:t>
            </a:r>
            <a:r>
              <a:rPr lang="en-US" sz="1867" baseline="-25000" dirty="0"/>
              <a:t>2 </a:t>
            </a:r>
            <a:r>
              <a:rPr lang="en-US" sz="1867" dirty="0"/>
              <a:t>to the </a:t>
            </a:r>
            <a:r>
              <a:rPr lang="en-US" sz="1867" dirty="0">
                <a:solidFill>
                  <a:srgbClr val="FF0000"/>
                </a:solidFill>
              </a:rPr>
              <a:t>red</a:t>
            </a:r>
            <a:r>
              <a:rPr lang="en-US" sz="1867" dirty="0"/>
              <a:t> channel and E</a:t>
            </a:r>
            <a:r>
              <a:rPr lang="en-US" sz="1867" baseline="-25000" dirty="0"/>
              <a:t>3 </a:t>
            </a:r>
            <a:r>
              <a:rPr lang="en-US" sz="1867" dirty="0"/>
              <a:t>to the </a:t>
            </a:r>
            <a:r>
              <a:rPr lang="en-US" sz="1867" dirty="0">
                <a:solidFill>
                  <a:schemeClr val="tx2"/>
                </a:solidFill>
              </a:rPr>
              <a:t>blue</a:t>
            </a:r>
            <a:r>
              <a:rPr lang="en-US" sz="1867" dirty="0"/>
              <a:t> channel</a:t>
            </a:r>
            <a:endParaRPr lang="en-US" sz="1867" dirty="0">
              <a:solidFill>
                <a:srgbClr val="FF0000"/>
              </a:solidFill>
            </a:endParaRPr>
          </a:p>
        </p:txBody>
      </p:sp>
      <p:cxnSp>
        <p:nvCxnSpPr>
          <p:cNvPr id="36" name="Curved Connector 64">
            <a:extLst>
              <a:ext uri="{FF2B5EF4-FFF2-40B4-BE49-F238E27FC236}">
                <a16:creationId xmlns="" xmlns:a16="http://schemas.microsoft.com/office/drawing/2014/main" id="{96625195-1FB8-2C46-8B92-2DB093240648}"/>
              </a:ext>
            </a:extLst>
          </p:cNvPr>
          <p:cNvCxnSpPr>
            <a:cxnSpLocks/>
            <a:stCxn id="42" idx="3"/>
            <a:endCxn id="48" idx="2"/>
          </p:cNvCxnSpPr>
          <p:nvPr/>
        </p:nvCxnSpPr>
        <p:spPr>
          <a:xfrm flipV="1">
            <a:off x="3889042" y="2818129"/>
            <a:ext cx="786485" cy="1"/>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Curved Connector 64">
            <a:extLst>
              <a:ext uri="{FF2B5EF4-FFF2-40B4-BE49-F238E27FC236}">
                <a16:creationId xmlns="" xmlns:a16="http://schemas.microsoft.com/office/drawing/2014/main" id="{03307A66-92A4-0D4F-8C35-57CA6F5E913C}"/>
              </a:ext>
            </a:extLst>
          </p:cNvPr>
          <p:cNvCxnSpPr>
            <a:cxnSpLocks/>
            <a:stCxn id="55" idx="1"/>
            <a:endCxn id="49" idx="6"/>
          </p:cNvCxnSpPr>
          <p:nvPr/>
        </p:nvCxnSpPr>
        <p:spPr>
          <a:xfrm flipH="1" flipV="1">
            <a:off x="7497366" y="4319041"/>
            <a:ext cx="820844" cy="4081"/>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98" name="Folded Corner 97">
            <a:extLst>
              <a:ext uri="{FF2B5EF4-FFF2-40B4-BE49-F238E27FC236}">
                <a16:creationId xmlns="" xmlns:a16="http://schemas.microsoft.com/office/drawing/2014/main" id="{026C9C5C-5B75-8344-BC6E-773437FACE16}"/>
              </a:ext>
            </a:extLst>
          </p:cNvPr>
          <p:cNvSpPr/>
          <p:nvPr/>
        </p:nvSpPr>
        <p:spPr>
          <a:xfrm>
            <a:off x="6665471" y="4654861"/>
            <a:ext cx="467135" cy="456044"/>
          </a:xfrm>
          <a:prstGeom prst="foldedCorner">
            <a:avLst/>
          </a:prstGeom>
          <a:solidFill>
            <a:srgbClr val="F7AD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48" name="Oval 47">
            <a:extLst>
              <a:ext uri="{FF2B5EF4-FFF2-40B4-BE49-F238E27FC236}">
                <a16:creationId xmlns="" xmlns:a16="http://schemas.microsoft.com/office/drawing/2014/main" id="{79A16876-9BED-3B48-A6FC-D10E0C8D1CEB}"/>
              </a:ext>
            </a:extLst>
          </p:cNvPr>
          <p:cNvSpPr/>
          <p:nvPr/>
        </p:nvSpPr>
        <p:spPr>
          <a:xfrm>
            <a:off x="4675527" y="2693338"/>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9" name="Oval 48">
            <a:extLst>
              <a:ext uri="{FF2B5EF4-FFF2-40B4-BE49-F238E27FC236}">
                <a16:creationId xmlns="" xmlns:a16="http://schemas.microsoft.com/office/drawing/2014/main" id="{FEA3EB18-636A-304A-8264-DEE16A6C15A9}"/>
              </a:ext>
            </a:extLst>
          </p:cNvPr>
          <p:cNvSpPr/>
          <p:nvPr/>
        </p:nvSpPr>
        <p:spPr>
          <a:xfrm>
            <a:off x="7247786" y="4194250"/>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0" name="Oval 49">
            <a:extLst>
              <a:ext uri="{FF2B5EF4-FFF2-40B4-BE49-F238E27FC236}">
                <a16:creationId xmlns="" xmlns:a16="http://schemas.microsoft.com/office/drawing/2014/main" id="{E8D1CF54-F75D-E042-B965-DB42018073FE}"/>
              </a:ext>
            </a:extLst>
          </p:cNvPr>
          <p:cNvSpPr/>
          <p:nvPr/>
        </p:nvSpPr>
        <p:spPr>
          <a:xfrm>
            <a:off x="4674749" y="4194250"/>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51" name="Oval 50">
            <a:extLst>
              <a:ext uri="{FF2B5EF4-FFF2-40B4-BE49-F238E27FC236}">
                <a16:creationId xmlns="" xmlns:a16="http://schemas.microsoft.com/office/drawing/2014/main" id="{4138B503-CC3D-204A-988E-98F0CEDACBAA}"/>
              </a:ext>
            </a:extLst>
          </p:cNvPr>
          <p:cNvSpPr/>
          <p:nvPr/>
        </p:nvSpPr>
        <p:spPr>
          <a:xfrm>
            <a:off x="7247785" y="2702174"/>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cxnSp>
        <p:nvCxnSpPr>
          <p:cNvPr id="52" name="Curved Connector 64">
            <a:extLst>
              <a:ext uri="{FF2B5EF4-FFF2-40B4-BE49-F238E27FC236}">
                <a16:creationId xmlns="" xmlns:a16="http://schemas.microsoft.com/office/drawing/2014/main" id="{1C7B3E89-E294-F54E-8CD7-BDEA42080A86}"/>
              </a:ext>
            </a:extLst>
          </p:cNvPr>
          <p:cNvCxnSpPr>
            <a:cxnSpLocks/>
            <a:stCxn id="160" idx="3"/>
            <a:endCxn id="50" idx="2"/>
          </p:cNvCxnSpPr>
          <p:nvPr/>
        </p:nvCxnSpPr>
        <p:spPr>
          <a:xfrm flipV="1">
            <a:off x="3883209" y="4319041"/>
            <a:ext cx="791540" cy="1"/>
          </a:xfrm>
          <a:prstGeom prst="straightConnector1">
            <a:avLst/>
          </a:prstGeom>
          <a:ln>
            <a:solidFill>
              <a:schemeClr val="tx2"/>
            </a:solidFill>
            <a:tailEnd type="none"/>
          </a:ln>
        </p:spPr>
        <p:style>
          <a:lnRef idx="2">
            <a:schemeClr val="accent1"/>
          </a:lnRef>
          <a:fillRef idx="0">
            <a:schemeClr val="accent1"/>
          </a:fillRef>
          <a:effectRef idx="1">
            <a:schemeClr val="accent1"/>
          </a:effectRef>
          <a:fontRef idx="minor">
            <a:schemeClr val="tx1"/>
          </a:fontRef>
        </p:style>
      </p:cxnSp>
      <p:cxnSp>
        <p:nvCxnSpPr>
          <p:cNvPr id="61" name="Curved Connector 64">
            <a:extLst>
              <a:ext uri="{FF2B5EF4-FFF2-40B4-BE49-F238E27FC236}">
                <a16:creationId xmlns="" xmlns:a16="http://schemas.microsoft.com/office/drawing/2014/main" id="{4A03BADE-5B2B-9145-BB0A-4493685D9856}"/>
              </a:ext>
            </a:extLst>
          </p:cNvPr>
          <p:cNvCxnSpPr>
            <a:cxnSpLocks/>
            <a:stCxn id="67" idx="1"/>
            <a:endCxn id="51" idx="6"/>
          </p:cNvCxnSpPr>
          <p:nvPr/>
        </p:nvCxnSpPr>
        <p:spPr>
          <a:xfrm flipH="1">
            <a:off x="7497365" y="2822209"/>
            <a:ext cx="826679" cy="4755"/>
          </a:xfrm>
          <a:prstGeom prst="straightConnector1">
            <a:avLst/>
          </a:prstGeom>
          <a:ln>
            <a:solidFill>
              <a:schemeClr val="tx2"/>
            </a:solidFill>
            <a:tailEnd type="none"/>
          </a:ln>
        </p:spPr>
        <p:style>
          <a:lnRef idx="2">
            <a:schemeClr val="accent1"/>
          </a:lnRef>
          <a:fillRef idx="0">
            <a:schemeClr val="accent1"/>
          </a:fillRef>
          <a:effectRef idx="1">
            <a:schemeClr val="accent1"/>
          </a:effectRef>
          <a:fontRef idx="minor">
            <a:schemeClr val="tx1"/>
          </a:fontRef>
        </p:style>
      </p:cxnSp>
      <p:sp>
        <p:nvSpPr>
          <p:cNvPr id="62" name="Rounded Rectangle 61">
            <a:extLst>
              <a:ext uri="{FF2B5EF4-FFF2-40B4-BE49-F238E27FC236}">
                <a16:creationId xmlns="" xmlns:a16="http://schemas.microsoft.com/office/drawing/2014/main" id="{8495A412-80EF-9A41-A6CA-7C9190BB542E}"/>
              </a:ext>
            </a:extLst>
          </p:cNvPr>
          <p:cNvSpPr/>
          <p:nvPr/>
        </p:nvSpPr>
        <p:spPr>
          <a:xfrm>
            <a:off x="3596072" y="4613872"/>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63" name="Rounded Rectangle 62">
            <a:extLst>
              <a:ext uri="{FF2B5EF4-FFF2-40B4-BE49-F238E27FC236}">
                <a16:creationId xmlns="" xmlns:a16="http://schemas.microsoft.com/office/drawing/2014/main" id="{D7CB63A4-6287-334F-B7D7-6606AA52D9A8}"/>
              </a:ext>
            </a:extLst>
          </p:cNvPr>
          <p:cNvSpPr/>
          <p:nvPr/>
        </p:nvSpPr>
        <p:spPr>
          <a:xfrm>
            <a:off x="3832979" y="4804289"/>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64" name="Rounded Rectangle 63">
            <a:extLst>
              <a:ext uri="{FF2B5EF4-FFF2-40B4-BE49-F238E27FC236}">
                <a16:creationId xmlns="" xmlns:a16="http://schemas.microsoft.com/office/drawing/2014/main" id="{F2613A85-3FC4-E34A-8253-46B76ED11996}"/>
              </a:ext>
            </a:extLst>
          </p:cNvPr>
          <p:cNvSpPr/>
          <p:nvPr/>
        </p:nvSpPr>
        <p:spPr>
          <a:xfrm>
            <a:off x="8165884" y="3046151"/>
            <a:ext cx="37004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65" name="Rounded Rectangle 64">
            <a:extLst>
              <a:ext uri="{FF2B5EF4-FFF2-40B4-BE49-F238E27FC236}">
                <a16:creationId xmlns="" xmlns:a16="http://schemas.microsoft.com/office/drawing/2014/main" id="{4963F085-FB9D-984F-85DC-8219E3D98952}"/>
              </a:ext>
            </a:extLst>
          </p:cNvPr>
          <p:cNvSpPr/>
          <p:nvPr/>
        </p:nvSpPr>
        <p:spPr>
          <a:xfrm>
            <a:off x="8402791" y="3236568"/>
            <a:ext cx="336400" cy="341555"/>
          </a:xfrm>
          <a:prstGeom prst="roundRect">
            <a:avLst/>
          </a:prstGeom>
          <a:solidFill>
            <a:srgbClr val="FFC000"/>
          </a:solid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66" name="Folded Corner 65">
            <a:extLst>
              <a:ext uri="{FF2B5EF4-FFF2-40B4-BE49-F238E27FC236}">
                <a16:creationId xmlns="" xmlns:a16="http://schemas.microsoft.com/office/drawing/2014/main" id="{0D4C75BC-18E0-7445-A2C4-CBC5BB5B99FF}"/>
              </a:ext>
            </a:extLst>
          </p:cNvPr>
          <p:cNvSpPr/>
          <p:nvPr/>
        </p:nvSpPr>
        <p:spPr>
          <a:xfrm>
            <a:off x="5025491" y="4654861"/>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68" name="Content Placeholder 2">
            <a:extLst>
              <a:ext uri="{FF2B5EF4-FFF2-40B4-BE49-F238E27FC236}">
                <a16:creationId xmlns="" xmlns:a16="http://schemas.microsoft.com/office/drawing/2014/main" id="{328396F3-653C-5543-82ED-3F450123A36A}"/>
              </a:ext>
            </a:extLst>
          </p:cNvPr>
          <p:cNvSpPr txBox="1">
            <a:spLocks/>
          </p:cNvSpPr>
          <p:nvPr/>
        </p:nvSpPr>
        <p:spPr>
          <a:xfrm>
            <a:off x="248581" y="112287"/>
            <a:ext cx="10358120" cy="1348931"/>
          </a:xfrm>
          <a:prstGeom prst="rect">
            <a:avLst/>
          </a:prstGeom>
        </p:spPr>
        <p:txBody>
          <a:bodyPr vert="horz" lIns="121920" tIns="60960" rIns="121920" bIns="6096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500" b="1" dirty="0">
              <a:latin typeface="+mn-lt"/>
            </a:endParaRPr>
          </a:p>
          <a:p>
            <a:r>
              <a:rPr lang="en-US" sz="2200" b="1" dirty="0">
                <a:solidFill>
                  <a:srgbClr val="6964D1"/>
                </a:solidFill>
                <a:latin typeface="+mn-lt"/>
                <a:ea typeface="+mj-ea"/>
                <a:cs typeface="Arial" pitchFamily="34" charset="0"/>
              </a:rPr>
              <a:t>Network Creation (7/8) – Peers Join Channels</a:t>
            </a:r>
          </a:p>
        </p:txBody>
      </p:sp>
      <p:sp>
        <p:nvSpPr>
          <p:cNvPr id="69" name="Rounded Rectangle 101">
            <a:extLst>
              <a:ext uri="{FF2B5EF4-FFF2-40B4-BE49-F238E27FC236}">
                <a16:creationId xmlns="" xmlns:a16="http://schemas.microsoft.com/office/drawing/2014/main" id="{9299B306-5D5E-4AE0-A9B2-63A93466C812}"/>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3595065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a:extLst>
              <a:ext uri="{FF2B5EF4-FFF2-40B4-BE49-F238E27FC236}">
                <a16:creationId xmlns="" xmlns:a16="http://schemas.microsoft.com/office/drawing/2014/main" id="{3958A924-18D4-EB45-8F74-2D0000942F83}"/>
              </a:ext>
            </a:extLst>
          </p:cNvPr>
          <p:cNvSpPr/>
          <p:nvPr/>
        </p:nvSpPr>
        <p:spPr>
          <a:xfrm>
            <a:off x="1503867" y="1936143"/>
            <a:ext cx="9158749" cy="44092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 xmlns:a16="http://schemas.microsoft.com/office/drawing/2014/main" id="{A4E41ADD-EE15-7D42-8DF4-61BE008825AB}"/>
              </a:ext>
            </a:extLst>
          </p:cNvPr>
          <p:cNvSpPr/>
          <p:nvPr/>
        </p:nvSpPr>
        <p:spPr>
          <a:xfrm>
            <a:off x="4632263" y="2064527"/>
            <a:ext cx="2895980"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FF2B5EF4-FFF2-40B4-BE49-F238E27FC236}">
                <a16:creationId xmlns="" xmlns:a16="http://schemas.microsoft.com/office/drawing/2014/main" id="{431157D2-2FAF-3F49-BE27-53C81F15A29E}"/>
              </a:ext>
            </a:extLst>
          </p:cNvPr>
          <p:cNvSpPr/>
          <p:nvPr/>
        </p:nvSpPr>
        <p:spPr>
          <a:xfrm>
            <a:off x="1672417" y="2064529"/>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FF2B5EF4-FFF2-40B4-BE49-F238E27FC236}">
                <a16:creationId xmlns="" xmlns:a16="http://schemas.microsoft.com/office/drawing/2014/main" id="{7D4E9B9C-CD89-8B4F-9E70-06911A76E8E1}"/>
              </a:ext>
            </a:extLst>
          </p:cNvPr>
          <p:cNvSpPr/>
          <p:nvPr/>
        </p:nvSpPr>
        <p:spPr>
          <a:xfrm>
            <a:off x="1848715" y="2264781"/>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FF2B5EF4-FFF2-40B4-BE49-F238E27FC236}">
                <a16:creationId xmlns="" xmlns:a16="http://schemas.microsoft.com/office/drawing/2014/main" id="{103EE323-7E47-E147-8F31-634C1B9DDADF}"/>
              </a:ext>
            </a:extLst>
          </p:cNvPr>
          <p:cNvSpPr/>
          <p:nvPr/>
        </p:nvSpPr>
        <p:spPr>
          <a:xfrm>
            <a:off x="4789120" y="2259869"/>
            <a:ext cx="2585419" cy="321886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ontent Placeholder 2"/>
          <p:cNvSpPr>
            <a:spLocks noGrp="1"/>
          </p:cNvSpPr>
          <p:nvPr>
            <p:ph type="body" sz="quarter" idx="13"/>
          </p:nvPr>
        </p:nvSpPr>
        <p:spPr>
          <a:xfrm>
            <a:off x="350479" y="185569"/>
            <a:ext cx="10358120" cy="1348931"/>
          </a:xfrm>
        </p:spPr>
        <p:txBody>
          <a:bodyPr>
            <a:normAutofit/>
          </a:bodyPr>
          <a:lstStyle/>
          <a:p>
            <a:endParaRPr lang="en-US" sz="500" b="1" dirty="0">
              <a:latin typeface="+mn-lt"/>
            </a:endParaRPr>
          </a:p>
          <a:p>
            <a:r>
              <a:rPr lang="en-US" dirty="0"/>
              <a:t>Network Creation (8/8) – Instantiate </a:t>
            </a:r>
            <a:r>
              <a:rPr lang="en-US" dirty="0" err="1"/>
              <a:t>Chaincode</a:t>
            </a:r>
            <a:endParaRPr lang="en-US" dirty="0"/>
          </a:p>
        </p:txBody>
      </p:sp>
      <p:sp>
        <p:nvSpPr>
          <p:cNvPr id="115" name="TextBox 114">
            <a:extLst>
              <a:ext uri="{FF2B5EF4-FFF2-40B4-BE49-F238E27FC236}">
                <a16:creationId xmlns="" xmlns:a16="http://schemas.microsoft.com/office/drawing/2014/main" id="{677C5C14-BB2C-E14E-BD19-99530220430A}"/>
              </a:ext>
            </a:extLst>
          </p:cNvPr>
          <p:cNvSpPr txBox="1"/>
          <p:nvPr/>
        </p:nvSpPr>
        <p:spPr>
          <a:xfrm>
            <a:off x="2157018" y="5145844"/>
            <a:ext cx="2012361" cy="338554"/>
          </a:xfrm>
          <a:prstGeom prst="rect">
            <a:avLst/>
          </a:prstGeom>
          <a:noFill/>
        </p:spPr>
        <p:txBody>
          <a:bodyPr wrap="square" rtlCol="0">
            <a:spAutoFit/>
          </a:bodyPr>
          <a:lstStyle/>
          <a:p>
            <a:pPr algn="ctr"/>
            <a:r>
              <a:rPr lang="en-US" sz="1600" dirty="0"/>
              <a:t>Org1</a:t>
            </a:r>
          </a:p>
        </p:txBody>
      </p:sp>
      <p:sp>
        <p:nvSpPr>
          <p:cNvPr id="117" name="TextBox 116">
            <a:extLst>
              <a:ext uri="{FF2B5EF4-FFF2-40B4-BE49-F238E27FC236}">
                <a16:creationId xmlns="" xmlns:a16="http://schemas.microsoft.com/office/drawing/2014/main" id="{CBCBB266-61E2-D248-9168-AEDF13671167}"/>
              </a:ext>
            </a:extLst>
          </p:cNvPr>
          <p:cNvSpPr txBox="1"/>
          <p:nvPr/>
        </p:nvSpPr>
        <p:spPr>
          <a:xfrm>
            <a:off x="5048257" y="5121914"/>
            <a:ext cx="2012361" cy="338554"/>
          </a:xfrm>
          <a:prstGeom prst="rect">
            <a:avLst/>
          </a:prstGeom>
          <a:noFill/>
        </p:spPr>
        <p:txBody>
          <a:bodyPr wrap="square" rtlCol="0">
            <a:spAutoFit/>
          </a:bodyPr>
          <a:lstStyle/>
          <a:p>
            <a:pPr algn="ctr"/>
            <a:r>
              <a:rPr lang="en-US" sz="1600" dirty="0" err="1"/>
              <a:t>OrdererOrg</a:t>
            </a:r>
            <a:endParaRPr lang="en-US" sz="1600" dirty="0"/>
          </a:p>
        </p:txBody>
      </p:sp>
      <p:sp>
        <p:nvSpPr>
          <p:cNvPr id="159" name="TextBox 158">
            <a:extLst>
              <a:ext uri="{FF2B5EF4-FFF2-40B4-BE49-F238E27FC236}">
                <a16:creationId xmlns="" xmlns:a16="http://schemas.microsoft.com/office/drawing/2014/main" id="{7BAC57D3-FD96-F64A-9553-017A638D1EB7}"/>
              </a:ext>
            </a:extLst>
          </p:cNvPr>
          <p:cNvSpPr txBox="1"/>
          <p:nvPr/>
        </p:nvSpPr>
        <p:spPr>
          <a:xfrm>
            <a:off x="1660226" y="5528918"/>
            <a:ext cx="2996421" cy="338554"/>
          </a:xfrm>
          <a:prstGeom prst="rect">
            <a:avLst/>
          </a:prstGeom>
          <a:noFill/>
        </p:spPr>
        <p:txBody>
          <a:bodyPr wrap="square" rtlCol="0">
            <a:spAutoFit/>
          </a:bodyPr>
          <a:lstStyle/>
          <a:p>
            <a:pPr algn="ctr"/>
            <a:r>
              <a:rPr lang="en-US" sz="1600" dirty="0"/>
              <a:t>Member</a:t>
            </a:r>
          </a:p>
        </p:txBody>
      </p:sp>
      <p:sp>
        <p:nvSpPr>
          <p:cNvPr id="160" name="Rounded Rectangle 159">
            <a:extLst>
              <a:ext uri="{FF2B5EF4-FFF2-40B4-BE49-F238E27FC236}">
                <a16:creationId xmlns="" xmlns:a16="http://schemas.microsoft.com/office/drawing/2014/main" id="{1E5F4413-40E4-BF46-84D1-F14829C06DCE}"/>
              </a:ext>
            </a:extLst>
          </p:cNvPr>
          <p:cNvSpPr/>
          <p:nvPr/>
        </p:nvSpPr>
        <p:spPr>
          <a:xfrm>
            <a:off x="3085610" y="392024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1</a:t>
            </a:r>
            <a:endParaRPr lang="en-US" sz="3200" dirty="0">
              <a:solidFill>
                <a:schemeClr val="bg1"/>
              </a:solidFill>
            </a:endParaRPr>
          </a:p>
        </p:txBody>
      </p:sp>
      <p:sp>
        <p:nvSpPr>
          <p:cNvPr id="102" name="Rounded Rectangle 101">
            <a:extLst>
              <a:ext uri="{FF2B5EF4-FFF2-40B4-BE49-F238E27FC236}">
                <a16:creationId xmlns="" xmlns:a16="http://schemas.microsoft.com/office/drawing/2014/main" id="{C2BF2AC3-1CD9-0B4A-9A49-3FC17BE801CB}"/>
              </a:ext>
            </a:extLst>
          </p:cNvPr>
          <p:cNvSpPr/>
          <p:nvPr/>
        </p:nvSpPr>
        <p:spPr>
          <a:xfrm>
            <a:off x="2118110" y="2423351"/>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103" name="Rounded Rectangle 102">
            <a:extLst>
              <a:ext uri="{FF2B5EF4-FFF2-40B4-BE49-F238E27FC236}">
                <a16:creationId xmlns="" xmlns:a16="http://schemas.microsoft.com/office/drawing/2014/main" id="{7FB8E8BB-2F79-A849-B8AC-41D7886C2F57}"/>
              </a:ext>
            </a:extLst>
          </p:cNvPr>
          <p:cNvSpPr/>
          <p:nvPr/>
        </p:nvSpPr>
        <p:spPr>
          <a:xfrm>
            <a:off x="2118109" y="3903569"/>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grpSp>
        <p:nvGrpSpPr>
          <p:cNvPr id="121" name="Group 120">
            <a:extLst>
              <a:ext uri="{FF2B5EF4-FFF2-40B4-BE49-F238E27FC236}">
                <a16:creationId xmlns="" xmlns:a16="http://schemas.microsoft.com/office/drawing/2014/main" id="{F9BDDB6B-C95E-DE45-829E-7AA009C5B5A1}"/>
              </a:ext>
            </a:extLst>
          </p:cNvPr>
          <p:cNvGrpSpPr/>
          <p:nvPr/>
        </p:nvGrpSpPr>
        <p:grpSpPr>
          <a:xfrm>
            <a:off x="5130740" y="2571927"/>
            <a:ext cx="1874376" cy="1798007"/>
            <a:chOff x="3767821" y="2964559"/>
            <a:chExt cx="1405782" cy="1348505"/>
          </a:xfrm>
        </p:grpSpPr>
        <p:sp>
          <p:nvSpPr>
            <p:cNvPr id="123" name="Rounded Rectangle 122">
              <a:extLst>
                <a:ext uri="{FF2B5EF4-FFF2-40B4-BE49-F238E27FC236}">
                  <a16:creationId xmlns="" xmlns:a16="http://schemas.microsoft.com/office/drawing/2014/main" id="{E3CA3B85-66B3-6447-BEBA-98911C28A5A2}"/>
                </a:ext>
              </a:extLst>
            </p:cNvPr>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24" name="Rounded Rectangle 123">
              <a:extLst>
                <a:ext uri="{FF2B5EF4-FFF2-40B4-BE49-F238E27FC236}">
                  <a16:creationId xmlns="" xmlns:a16="http://schemas.microsoft.com/office/drawing/2014/main" id="{BBC8EB64-B5D2-404F-9528-F95B0DD09535}"/>
                </a:ext>
              </a:extLst>
            </p:cNvPr>
            <p:cNvSpPr/>
            <p:nvPr/>
          </p:nvSpPr>
          <p:spPr>
            <a:xfrm>
              <a:off x="4176303" y="2964559"/>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25" name="Straight Connector 124">
              <a:extLst>
                <a:ext uri="{FF2B5EF4-FFF2-40B4-BE49-F238E27FC236}">
                  <a16:creationId xmlns="" xmlns:a16="http://schemas.microsoft.com/office/drawing/2014/main" id="{15980512-31C7-DF40-8B84-A7B404D1565B}"/>
                </a:ext>
              </a:extLst>
            </p:cNvPr>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 xmlns:a16="http://schemas.microsoft.com/office/drawing/2014/main" id="{2FB8DB7D-0E33-2F49-BDE1-ED70809E255B}"/>
                </a:ext>
              </a:extLst>
            </p:cNvPr>
            <p:cNvCxnSpPr>
              <a:cxnSpLocks/>
              <a:endCxn id="123" idx="0"/>
            </p:cNvCxnSpPr>
            <p:nvPr/>
          </p:nvCxnSpPr>
          <p:spPr>
            <a:xfrm flipH="1">
              <a:off x="4066921" y="3537124"/>
              <a:ext cx="137781" cy="173929"/>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 xmlns:a16="http://schemas.microsoft.com/office/drawing/2014/main" id="{AA858E1E-0B8F-4B41-81EB-21E0FE288C98}"/>
                </a:ext>
              </a:extLst>
            </p:cNvPr>
            <p:cNvCxnSpPr>
              <a:cxnSpLocks/>
              <a:endCxn id="128" idx="0"/>
            </p:cNvCxnSpPr>
            <p:nvPr/>
          </p:nvCxnSpPr>
          <p:spPr>
            <a:xfrm>
              <a:off x="4740511" y="3537124"/>
              <a:ext cx="133993" cy="177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 xmlns:a16="http://schemas.microsoft.com/office/drawing/2014/main" id="{9853896D-046D-F945-B8DB-F544BFCC0118}"/>
                </a:ext>
              </a:extLst>
            </p:cNvPr>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grpSp>
      <p:cxnSp>
        <p:nvCxnSpPr>
          <p:cNvPr id="91" name="Curved Connector 64">
            <a:extLst>
              <a:ext uri="{FF2B5EF4-FFF2-40B4-BE49-F238E27FC236}">
                <a16:creationId xmlns="" xmlns:a16="http://schemas.microsoft.com/office/drawing/2014/main" id="{5B5D9E99-CA0F-2F4D-BE27-18B819F3530F}"/>
              </a:ext>
            </a:extLst>
          </p:cNvPr>
          <p:cNvCxnSpPr>
            <a:cxnSpLocks/>
            <a:stCxn id="103" idx="0"/>
            <a:endCxn id="102" idx="2"/>
          </p:cNvCxnSpPr>
          <p:nvPr/>
        </p:nvCxnSpPr>
        <p:spPr>
          <a:xfrm flipV="1">
            <a:off x="2516909" y="3220949"/>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 xmlns:a16="http://schemas.microsoft.com/office/drawing/2014/main" id="{47EE6DD2-B058-AC4C-938E-B84E5AF2D0DF}"/>
              </a:ext>
            </a:extLst>
          </p:cNvPr>
          <p:cNvSpPr txBox="1"/>
          <p:nvPr/>
        </p:nvSpPr>
        <p:spPr>
          <a:xfrm>
            <a:off x="4583619" y="5515174"/>
            <a:ext cx="2996421" cy="338554"/>
          </a:xfrm>
          <a:prstGeom prst="rect">
            <a:avLst/>
          </a:prstGeom>
          <a:noFill/>
        </p:spPr>
        <p:txBody>
          <a:bodyPr wrap="square" rtlCol="0">
            <a:spAutoFit/>
          </a:bodyPr>
          <a:lstStyle/>
          <a:p>
            <a:pPr algn="ctr"/>
            <a:r>
              <a:rPr lang="en-US" sz="1600" dirty="0"/>
              <a:t>IBM</a:t>
            </a:r>
          </a:p>
        </p:txBody>
      </p:sp>
      <p:sp>
        <p:nvSpPr>
          <p:cNvPr id="95" name="TextBox 94">
            <a:extLst>
              <a:ext uri="{FF2B5EF4-FFF2-40B4-BE49-F238E27FC236}">
                <a16:creationId xmlns="" xmlns:a16="http://schemas.microsoft.com/office/drawing/2014/main" id="{8C2C2FD4-D953-724F-B296-75A6123A387C}"/>
              </a:ext>
            </a:extLst>
          </p:cNvPr>
          <p:cNvSpPr txBox="1"/>
          <p:nvPr/>
        </p:nvSpPr>
        <p:spPr>
          <a:xfrm>
            <a:off x="4569718" y="6011506"/>
            <a:ext cx="2996421" cy="338554"/>
          </a:xfrm>
          <a:prstGeom prst="rect">
            <a:avLst/>
          </a:prstGeom>
          <a:noFill/>
        </p:spPr>
        <p:txBody>
          <a:bodyPr wrap="square" rtlCol="0">
            <a:spAutoFit/>
          </a:bodyPr>
          <a:lstStyle/>
          <a:p>
            <a:pPr algn="ctr"/>
            <a:r>
              <a:rPr lang="en-US" sz="1600" dirty="0"/>
              <a:t>Network</a:t>
            </a:r>
          </a:p>
        </p:txBody>
      </p:sp>
      <p:sp>
        <p:nvSpPr>
          <p:cNvPr id="35" name="Rectangle 34">
            <a:extLst>
              <a:ext uri="{FF2B5EF4-FFF2-40B4-BE49-F238E27FC236}">
                <a16:creationId xmlns="" xmlns:a16="http://schemas.microsoft.com/office/drawing/2014/main" id="{BAF3DC32-D49E-AA42-9534-B2677278F49B}"/>
              </a:ext>
            </a:extLst>
          </p:cNvPr>
          <p:cNvSpPr/>
          <p:nvPr/>
        </p:nvSpPr>
        <p:spPr>
          <a:xfrm>
            <a:off x="167639" y="951257"/>
            <a:ext cx="9116071" cy="666977"/>
          </a:xfrm>
          <a:prstGeom prst="rect">
            <a:avLst/>
          </a:prstGeom>
        </p:spPr>
        <p:txBody>
          <a:bodyPr wrap="square">
            <a:spAutoFit/>
          </a:bodyPr>
          <a:lstStyle/>
          <a:p>
            <a:pPr marL="302676" indent="-302676">
              <a:buFont typeface="Arial" charset="0"/>
              <a:buChar char="•"/>
            </a:pPr>
            <a:r>
              <a:rPr lang="en-US" sz="1867" dirty="0" err="1"/>
              <a:t>Chaincode</a:t>
            </a:r>
            <a:r>
              <a:rPr lang="en-US" sz="1867" dirty="0"/>
              <a:t> is instantiated by an </a:t>
            </a:r>
            <a:r>
              <a:rPr lang="en-US" sz="1867" b="1" dirty="0"/>
              <a:t>admin</a:t>
            </a:r>
            <a:r>
              <a:rPr lang="en-US" sz="1867" dirty="0"/>
              <a:t> in either org</a:t>
            </a:r>
            <a:endParaRPr lang="en-US" sz="1867" b="1" dirty="0"/>
          </a:p>
          <a:p>
            <a:pPr marL="302676" indent="-302676">
              <a:buFont typeface="Arial" charset="0"/>
              <a:buChar char="•"/>
            </a:pPr>
            <a:r>
              <a:rPr lang="en-US" sz="1867" dirty="0"/>
              <a:t>The policy defined in the channel identifies which admins are permissioned</a:t>
            </a:r>
            <a:endParaRPr lang="en-US" sz="1867" dirty="0">
              <a:solidFill>
                <a:srgbClr val="2163FF"/>
              </a:solidFill>
            </a:endParaRPr>
          </a:p>
        </p:txBody>
      </p:sp>
      <p:cxnSp>
        <p:nvCxnSpPr>
          <p:cNvPr id="36" name="Curved Connector 64">
            <a:extLst>
              <a:ext uri="{FF2B5EF4-FFF2-40B4-BE49-F238E27FC236}">
                <a16:creationId xmlns="" xmlns:a16="http://schemas.microsoft.com/office/drawing/2014/main" id="{96625195-1FB8-2C46-8B92-2DB093240648}"/>
              </a:ext>
            </a:extLst>
          </p:cNvPr>
          <p:cNvCxnSpPr>
            <a:cxnSpLocks/>
            <a:stCxn id="42" idx="3"/>
            <a:endCxn id="48" idx="2"/>
          </p:cNvCxnSpPr>
          <p:nvPr/>
        </p:nvCxnSpPr>
        <p:spPr>
          <a:xfrm flipV="1">
            <a:off x="3889042" y="2818129"/>
            <a:ext cx="786485" cy="1"/>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 xmlns:a16="http://schemas.microsoft.com/office/drawing/2014/main" id="{6F394B82-BAF0-6E4A-BE39-80018F7DCEE1}"/>
              </a:ext>
            </a:extLst>
          </p:cNvPr>
          <p:cNvSpPr/>
          <p:nvPr/>
        </p:nvSpPr>
        <p:spPr>
          <a:xfrm>
            <a:off x="3091443" y="241933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0</a:t>
            </a:r>
            <a:endParaRPr lang="en-US" sz="3200" dirty="0">
              <a:solidFill>
                <a:schemeClr val="bg1"/>
              </a:solidFill>
            </a:endParaRPr>
          </a:p>
        </p:txBody>
      </p:sp>
      <p:sp>
        <p:nvSpPr>
          <p:cNvPr id="43" name="Rounded Rectangle 42">
            <a:extLst>
              <a:ext uri="{FF2B5EF4-FFF2-40B4-BE49-F238E27FC236}">
                <a16:creationId xmlns="" xmlns:a16="http://schemas.microsoft.com/office/drawing/2014/main" id="{A80B3CAC-B795-6D49-85AA-B3BADD4465AE}"/>
              </a:ext>
            </a:extLst>
          </p:cNvPr>
          <p:cNvSpPr/>
          <p:nvPr/>
        </p:nvSpPr>
        <p:spPr>
          <a:xfrm>
            <a:off x="3601905" y="3112960"/>
            <a:ext cx="37004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44" name="Rounded Rectangle 43">
            <a:extLst>
              <a:ext uri="{FF2B5EF4-FFF2-40B4-BE49-F238E27FC236}">
                <a16:creationId xmlns="" xmlns:a16="http://schemas.microsoft.com/office/drawing/2014/main" id="{ACF59285-FFA1-CE4D-A7DD-470BD8B6EEC5}"/>
              </a:ext>
            </a:extLst>
          </p:cNvPr>
          <p:cNvSpPr/>
          <p:nvPr/>
        </p:nvSpPr>
        <p:spPr>
          <a:xfrm>
            <a:off x="3838812" y="3303377"/>
            <a:ext cx="33640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45" name="Rounded Rectangle 44">
            <a:extLst>
              <a:ext uri="{FF2B5EF4-FFF2-40B4-BE49-F238E27FC236}">
                <a16:creationId xmlns="" xmlns:a16="http://schemas.microsoft.com/office/drawing/2014/main" id="{06F5918C-1F4A-C341-816E-656D7537C116}"/>
              </a:ext>
            </a:extLst>
          </p:cNvPr>
          <p:cNvSpPr/>
          <p:nvPr/>
        </p:nvSpPr>
        <p:spPr>
          <a:xfrm>
            <a:off x="7622472" y="2064527"/>
            <a:ext cx="2879505" cy="391751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 xmlns:a16="http://schemas.microsoft.com/office/drawing/2014/main" id="{F81E4F92-7FB9-1744-8B07-77F00482D2F7}"/>
              </a:ext>
            </a:extLst>
          </p:cNvPr>
          <p:cNvSpPr/>
          <p:nvPr/>
        </p:nvSpPr>
        <p:spPr>
          <a:xfrm>
            <a:off x="7798770" y="2264780"/>
            <a:ext cx="2551119" cy="3226464"/>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Curved Connector 64">
            <a:extLst>
              <a:ext uri="{FF2B5EF4-FFF2-40B4-BE49-F238E27FC236}">
                <a16:creationId xmlns="" xmlns:a16="http://schemas.microsoft.com/office/drawing/2014/main" id="{03307A66-92A4-0D4F-8C35-57CA6F5E913C}"/>
              </a:ext>
            </a:extLst>
          </p:cNvPr>
          <p:cNvCxnSpPr>
            <a:cxnSpLocks/>
            <a:stCxn id="55" idx="1"/>
            <a:endCxn id="49" idx="6"/>
          </p:cNvCxnSpPr>
          <p:nvPr/>
        </p:nvCxnSpPr>
        <p:spPr>
          <a:xfrm flipH="1" flipV="1">
            <a:off x="7497366" y="4319041"/>
            <a:ext cx="820844" cy="4081"/>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 xmlns:a16="http://schemas.microsoft.com/office/drawing/2014/main" id="{A883270B-0480-F24A-8EFB-C6C15ACCD789}"/>
              </a:ext>
            </a:extLst>
          </p:cNvPr>
          <p:cNvSpPr txBox="1"/>
          <p:nvPr/>
        </p:nvSpPr>
        <p:spPr>
          <a:xfrm>
            <a:off x="8107073" y="5145843"/>
            <a:ext cx="2012361" cy="338554"/>
          </a:xfrm>
          <a:prstGeom prst="rect">
            <a:avLst/>
          </a:prstGeom>
          <a:noFill/>
        </p:spPr>
        <p:txBody>
          <a:bodyPr wrap="square" rtlCol="0">
            <a:spAutoFit/>
          </a:bodyPr>
          <a:lstStyle/>
          <a:p>
            <a:pPr algn="ctr"/>
            <a:r>
              <a:rPr lang="en-US" sz="1600" dirty="0"/>
              <a:t>Org2</a:t>
            </a:r>
          </a:p>
        </p:txBody>
      </p:sp>
      <p:sp>
        <p:nvSpPr>
          <p:cNvPr id="54" name="TextBox 53">
            <a:extLst>
              <a:ext uri="{FF2B5EF4-FFF2-40B4-BE49-F238E27FC236}">
                <a16:creationId xmlns="" xmlns:a16="http://schemas.microsoft.com/office/drawing/2014/main" id="{338CC2F3-E6DD-D644-977D-5BA7B5DCD277}"/>
              </a:ext>
            </a:extLst>
          </p:cNvPr>
          <p:cNvSpPr txBox="1"/>
          <p:nvPr/>
        </p:nvSpPr>
        <p:spPr>
          <a:xfrm>
            <a:off x="7610280" y="5528916"/>
            <a:ext cx="2996421" cy="338554"/>
          </a:xfrm>
          <a:prstGeom prst="rect">
            <a:avLst/>
          </a:prstGeom>
          <a:noFill/>
        </p:spPr>
        <p:txBody>
          <a:bodyPr wrap="square" rtlCol="0">
            <a:spAutoFit/>
          </a:bodyPr>
          <a:lstStyle/>
          <a:p>
            <a:pPr algn="ctr"/>
            <a:r>
              <a:rPr lang="en-US" sz="1600" dirty="0"/>
              <a:t>Member</a:t>
            </a:r>
          </a:p>
        </p:txBody>
      </p:sp>
      <p:sp>
        <p:nvSpPr>
          <p:cNvPr id="55" name="Rounded Rectangle 54">
            <a:extLst>
              <a:ext uri="{FF2B5EF4-FFF2-40B4-BE49-F238E27FC236}">
                <a16:creationId xmlns="" xmlns:a16="http://schemas.microsoft.com/office/drawing/2014/main" id="{6F819C9A-2D73-2741-BCD2-B36924229A4C}"/>
              </a:ext>
            </a:extLst>
          </p:cNvPr>
          <p:cNvSpPr/>
          <p:nvPr/>
        </p:nvSpPr>
        <p:spPr>
          <a:xfrm>
            <a:off x="8318210" y="3924322"/>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2</a:t>
            </a:r>
            <a:endParaRPr lang="en-US" sz="3200" dirty="0">
              <a:solidFill>
                <a:schemeClr val="bg1"/>
              </a:solidFill>
            </a:endParaRPr>
          </a:p>
        </p:txBody>
      </p:sp>
      <p:sp>
        <p:nvSpPr>
          <p:cNvPr id="56" name="Rounded Rectangle 55">
            <a:extLst>
              <a:ext uri="{FF2B5EF4-FFF2-40B4-BE49-F238E27FC236}">
                <a16:creationId xmlns="" xmlns:a16="http://schemas.microsoft.com/office/drawing/2014/main" id="{746CED8E-B691-104F-A14E-9BCF4C8C548B}"/>
              </a:ext>
            </a:extLst>
          </p:cNvPr>
          <p:cNvSpPr/>
          <p:nvPr/>
        </p:nvSpPr>
        <p:spPr>
          <a:xfrm>
            <a:off x="8160051" y="4547063"/>
            <a:ext cx="37004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Y</a:t>
            </a:r>
          </a:p>
        </p:txBody>
      </p:sp>
      <p:sp>
        <p:nvSpPr>
          <p:cNvPr id="57" name="Rounded Rectangle 56">
            <a:extLst>
              <a:ext uri="{FF2B5EF4-FFF2-40B4-BE49-F238E27FC236}">
                <a16:creationId xmlns="" xmlns:a16="http://schemas.microsoft.com/office/drawing/2014/main" id="{6BA2E0EB-EFED-EA48-A12E-5602E2066FC2}"/>
              </a:ext>
            </a:extLst>
          </p:cNvPr>
          <p:cNvSpPr/>
          <p:nvPr/>
        </p:nvSpPr>
        <p:spPr>
          <a:xfrm>
            <a:off x="8396957" y="4737480"/>
            <a:ext cx="336400" cy="341555"/>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Z</a:t>
            </a:r>
          </a:p>
        </p:txBody>
      </p:sp>
      <p:sp>
        <p:nvSpPr>
          <p:cNvPr id="58" name="Rounded Rectangle 57">
            <a:extLst>
              <a:ext uri="{FF2B5EF4-FFF2-40B4-BE49-F238E27FC236}">
                <a16:creationId xmlns="" xmlns:a16="http://schemas.microsoft.com/office/drawing/2014/main" id="{F0BA4ED9-0847-1A4E-A466-1342FE583CCB}"/>
              </a:ext>
            </a:extLst>
          </p:cNvPr>
          <p:cNvSpPr/>
          <p:nvPr/>
        </p:nvSpPr>
        <p:spPr>
          <a:xfrm>
            <a:off x="9283713" y="2420926"/>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
        <p:nvSpPr>
          <p:cNvPr id="59" name="Rounded Rectangle 58">
            <a:extLst>
              <a:ext uri="{FF2B5EF4-FFF2-40B4-BE49-F238E27FC236}">
                <a16:creationId xmlns="" xmlns:a16="http://schemas.microsoft.com/office/drawing/2014/main" id="{E5BC00F1-BDD2-C24E-8F3D-9A2382C30E19}"/>
              </a:ext>
            </a:extLst>
          </p:cNvPr>
          <p:cNvSpPr/>
          <p:nvPr/>
        </p:nvSpPr>
        <p:spPr>
          <a:xfrm>
            <a:off x="9283711" y="3901143"/>
            <a:ext cx="797599" cy="797599"/>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cxnSp>
        <p:nvCxnSpPr>
          <p:cNvPr id="60" name="Curved Connector 64">
            <a:extLst>
              <a:ext uri="{FF2B5EF4-FFF2-40B4-BE49-F238E27FC236}">
                <a16:creationId xmlns="" xmlns:a16="http://schemas.microsoft.com/office/drawing/2014/main" id="{40E35FD3-41CB-A640-A14A-ED4FA532F4B8}"/>
              </a:ext>
            </a:extLst>
          </p:cNvPr>
          <p:cNvCxnSpPr>
            <a:cxnSpLocks/>
            <a:stCxn id="59" idx="0"/>
            <a:endCxn id="58" idx="2"/>
          </p:cNvCxnSpPr>
          <p:nvPr/>
        </p:nvCxnSpPr>
        <p:spPr>
          <a:xfrm flipV="1">
            <a:off x="9682512" y="3218524"/>
            <a:ext cx="1" cy="682619"/>
          </a:xfrm>
          <a:prstGeom prst="straightConnector1">
            <a:avLst/>
          </a:prstGeom>
          <a:ln>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 xmlns:a16="http://schemas.microsoft.com/office/drawing/2014/main" id="{EF237E06-AD12-5C47-B1E4-1EADDB48D075}"/>
              </a:ext>
            </a:extLst>
          </p:cNvPr>
          <p:cNvSpPr/>
          <p:nvPr/>
        </p:nvSpPr>
        <p:spPr>
          <a:xfrm>
            <a:off x="8324043" y="2423410"/>
            <a:ext cx="797599"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E</a:t>
            </a:r>
            <a:r>
              <a:rPr lang="en-US" sz="3200" baseline="-25000" dirty="0">
                <a:solidFill>
                  <a:schemeClr val="bg1"/>
                </a:solidFill>
              </a:rPr>
              <a:t>3</a:t>
            </a:r>
            <a:endParaRPr lang="en-US" sz="3200" dirty="0">
              <a:solidFill>
                <a:schemeClr val="bg1"/>
              </a:solidFill>
            </a:endParaRPr>
          </a:p>
        </p:txBody>
      </p:sp>
      <p:sp>
        <p:nvSpPr>
          <p:cNvPr id="98" name="Folded Corner 97">
            <a:extLst>
              <a:ext uri="{FF2B5EF4-FFF2-40B4-BE49-F238E27FC236}">
                <a16:creationId xmlns="" xmlns:a16="http://schemas.microsoft.com/office/drawing/2014/main" id="{026C9C5C-5B75-8344-BC6E-773437FACE16}"/>
              </a:ext>
            </a:extLst>
          </p:cNvPr>
          <p:cNvSpPr/>
          <p:nvPr/>
        </p:nvSpPr>
        <p:spPr>
          <a:xfrm>
            <a:off x="6665471" y="4654861"/>
            <a:ext cx="467135" cy="456044"/>
          </a:xfrm>
          <a:prstGeom prst="foldedCorner">
            <a:avLst/>
          </a:prstGeom>
          <a:solidFill>
            <a:srgbClr val="F7AD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48" name="Oval 47">
            <a:extLst>
              <a:ext uri="{FF2B5EF4-FFF2-40B4-BE49-F238E27FC236}">
                <a16:creationId xmlns="" xmlns:a16="http://schemas.microsoft.com/office/drawing/2014/main" id="{79A16876-9BED-3B48-A6FC-D10E0C8D1CEB}"/>
              </a:ext>
            </a:extLst>
          </p:cNvPr>
          <p:cNvSpPr/>
          <p:nvPr/>
        </p:nvSpPr>
        <p:spPr>
          <a:xfrm>
            <a:off x="4675527" y="2693338"/>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9" name="Oval 48">
            <a:extLst>
              <a:ext uri="{FF2B5EF4-FFF2-40B4-BE49-F238E27FC236}">
                <a16:creationId xmlns="" xmlns:a16="http://schemas.microsoft.com/office/drawing/2014/main" id="{FEA3EB18-636A-304A-8264-DEE16A6C15A9}"/>
              </a:ext>
            </a:extLst>
          </p:cNvPr>
          <p:cNvSpPr/>
          <p:nvPr/>
        </p:nvSpPr>
        <p:spPr>
          <a:xfrm>
            <a:off x="7247786" y="4194250"/>
            <a:ext cx="249580" cy="249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cxnSp>
        <p:nvCxnSpPr>
          <p:cNvPr id="50" name="Curved Connector 64">
            <a:extLst>
              <a:ext uri="{FF2B5EF4-FFF2-40B4-BE49-F238E27FC236}">
                <a16:creationId xmlns="" xmlns:a16="http://schemas.microsoft.com/office/drawing/2014/main" id="{9A2B4C8E-08C1-DA44-B2F6-A7CDF04DD579}"/>
              </a:ext>
            </a:extLst>
          </p:cNvPr>
          <p:cNvCxnSpPr>
            <a:cxnSpLocks/>
            <a:stCxn id="160" idx="3"/>
            <a:endCxn id="52" idx="2"/>
          </p:cNvCxnSpPr>
          <p:nvPr/>
        </p:nvCxnSpPr>
        <p:spPr>
          <a:xfrm flipV="1">
            <a:off x="3883209" y="4319041"/>
            <a:ext cx="791540" cy="1"/>
          </a:xfrm>
          <a:prstGeom prst="straightConnector1">
            <a:avLst/>
          </a:prstGeom>
          <a:ln>
            <a:solidFill>
              <a:schemeClr val="tx2"/>
            </a:solidFill>
            <a:tailEnd type="none"/>
          </a:ln>
        </p:spPr>
        <p:style>
          <a:lnRef idx="2">
            <a:schemeClr val="accent1"/>
          </a:lnRef>
          <a:fillRef idx="0">
            <a:schemeClr val="accent1"/>
          </a:fillRef>
          <a:effectRef idx="1">
            <a:schemeClr val="accent1"/>
          </a:effectRef>
          <a:fontRef idx="minor">
            <a:schemeClr val="tx1"/>
          </a:fontRef>
        </p:style>
      </p:cxnSp>
      <p:cxnSp>
        <p:nvCxnSpPr>
          <p:cNvPr id="51" name="Curved Connector 64">
            <a:extLst>
              <a:ext uri="{FF2B5EF4-FFF2-40B4-BE49-F238E27FC236}">
                <a16:creationId xmlns="" xmlns:a16="http://schemas.microsoft.com/office/drawing/2014/main" id="{8B05F6F4-716A-4042-96BB-35605F4809B6}"/>
              </a:ext>
            </a:extLst>
          </p:cNvPr>
          <p:cNvCxnSpPr>
            <a:cxnSpLocks/>
            <a:stCxn id="67" idx="1"/>
            <a:endCxn id="62" idx="6"/>
          </p:cNvCxnSpPr>
          <p:nvPr/>
        </p:nvCxnSpPr>
        <p:spPr>
          <a:xfrm flipH="1">
            <a:off x="7497365" y="2822209"/>
            <a:ext cx="826679" cy="4755"/>
          </a:xfrm>
          <a:prstGeom prst="straightConnector1">
            <a:avLst/>
          </a:prstGeom>
          <a:ln>
            <a:solidFill>
              <a:schemeClr val="tx2"/>
            </a:solidFill>
            <a:tailEnd type="none"/>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 xmlns:a16="http://schemas.microsoft.com/office/drawing/2014/main" id="{1DB7E0CD-296E-9748-B7F1-F5A77F72EEA2}"/>
              </a:ext>
            </a:extLst>
          </p:cNvPr>
          <p:cNvSpPr/>
          <p:nvPr/>
        </p:nvSpPr>
        <p:spPr>
          <a:xfrm>
            <a:off x="4674749" y="4194250"/>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2" name="Oval 61">
            <a:extLst>
              <a:ext uri="{FF2B5EF4-FFF2-40B4-BE49-F238E27FC236}">
                <a16:creationId xmlns="" xmlns:a16="http://schemas.microsoft.com/office/drawing/2014/main" id="{4AFB1286-AB82-344C-80F5-1D97EDBF9AAD}"/>
              </a:ext>
            </a:extLst>
          </p:cNvPr>
          <p:cNvSpPr/>
          <p:nvPr/>
        </p:nvSpPr>
        <p:spPr>
          <a:xfrm>
            <a:off x="7247785" y="2702174"/>
            <a:ext cx="249580" cy="2495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68" name="Rounded Rectangle 67">
            <a:extLst>
              <a:ext uri="{FF2B5EF4-FFF2-40B4-BE49-F238E27FC236}">
                <a16:creationId xmlns="" xmlns:a16="http://schemas.microsoft.com/office/drawing/2014/main" id="{F0EDD178-0CCE-8D48-BCC2-819ECE9C8F0D}"/>
              </a:ext>
            </a:extLst>
          </p:cNvPr>
          <p:cNvSpPr/>
          <p:nvPr/>
        </p:nvSpPr>
        <p:spPr>
          <a:xfrm>
            <a:off x="3596072" y="4613872"/>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69" name="Rounded Rectangle 68">
            <a:extLst>
              <a:ext uri="{FF2B5EF4-FFF2-40B4-BE49-F238E27FC236}">
                <a16:creationId xmlns="" xmlns:a16="http://schemas.microsoft.com/office/drawing/2014/main" id="{821F4C44-AB73-FD46-8767-7A335275BBF9}"/>
              </a:ext>
            </a:extLst>
          </p:cNvPr>
          <p:cNvSpPr/>
          <p:nvPr/>
        </p:nvSpPr>
        <p:spPr>
          <a:xfrm>
            <a:off x="3832979" y="4804289"/>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70" name="Rounded Rectangle 69">
            <a:extLst>
              <a:ext uri="{FF2B5EF4-FFF2-40B4-BE49-F238E27FC236}">
                <a16:creationId xmlns="" xmlns:a16="http://schemas.microsoft.com/office/drawing/2014/main" id="{D0CD7A00-7675-4D48-99E0-7F118110CD7E}"/>
              </a:ext>
            </a:extLst>
          </p:cNvPr>
          <p:cNvSpPr/>
          <p:nvPr/>
        </p:nvSpPr>
        <p:spPr>
          <a:xfrm>
            <a:off x="8165884" y="3046151"/>
            <a:ext cx="37004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A</a:t>
            </a:r>
          </a:p>
        </p:txBody>
      </p:sp>
      <p:sp>
        <p:nvSpPr>
          <p:cNvPr id="71" name="Rounded Rectangle 70">
            <a:extLst>
              <a:ext uri="{FF2B5EF4-FFF2-40B4-BE49-F238E27FC236}">
                <a16:creationId xmlns="" xmlns:a16="http://schemas.microsoft.com/office/drawing/2014/main" id="{2727634F-956D-0E41-936B-88176B41B182}"/>
              </a:ext>
            </a:extLst>
          </p:cNvPr>
          <p:cNvSpPr/>
          <p:nvPr/>
        </p:nvSpPr>
        <p:spPr>
          <a:xfrm>
            <a:off x="8402791" y="3236568"/>
            <a:ext cx="336400" cy="341555"/>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000000"/>
                </a:solidFill>
              </a:rPr>
              <a:t>B</a:t>
            </a:r>
          </a:p>
        </p:txBody>
      </p:sp>
      <p:sp>
        <p:nvSpPr>
          <p:cNvPr id="72" name="Folded Corner 71">
            <a:extLst>
              <a:ext uri="{FF2B5EF4-FFF2-40B4-BE49-F238E27FC236}">
                <a16:creationId xmlns="" xmlns:a16="http://schemas.microsoft.com/office/drawing/2014/main" id="{F9157EB2-D2FA-7F40-A197-9D52EE2ABD3B}"/>
              </a:ext>
            </a:extLst>
          </p:cNvPr>
          <p:cNvSpPr/>
          <p:nvPr/>
        </p:nvSpPr>
        <p:spPr>
          <a:xfrm>
            <a:off x="5025491" y="4654861"/>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
        <p:nvSpPr>
          <p:cNvPr id="61" name="Rounded Rectangle 101">
            <a:extLst>
              <a:ext uri="{FF2B5EF4-FFF2-40B4-BE49-F238E27FC236}">
                <a16:creationId xmlns="" xmlns:a16="http://schemas.microsoft.com/office/drawing/2014/main" id="{2EC8D0A4-38C5-4B00-9E90-11803B556531}"/>
              </a:ext>
            </a:extLst>
          </p:cNvPr>
          <p:cNvSpPr/>
          <p:nvPr/>
        </p:nvSpPr>
        <p:spPr>
          <a:xfrm>
            <a:off x="5669128" y="4446626"/>
            <a:ext cx="803853" cy="715757"/>
          </a:xfrm>
          <a:prstGeom prst="roundRect">
            <a:avLst/>
          </a:prstGeom>
          <a:solidFill>
            <a:schemeClr val="accent3"/>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rgbClr val="000000"/>
                </a:solidFill>
              </a:rPr>
              <a:t>CA</a:t>
            </a:r>
            <a:endParaRPr lang="en-US" sz="3200" dirty="0">
              <a:solidFill>
                <a:srgbClr val="000000"/>
              </a:solidFill>
            </a:endParaRPr>
          </a:p>
        </p:txBody>
      </p:sp>
    </p:spTree>
    <p:extLst>
      <p:ext uri="{BB962C8B-B14F-4D97-AF65-F5344CB8AC3E}">
        <p14:creationId xmlns:p14="http://schemas.microsoft.com/office/powerpoint/2010/main" val="566952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smtClean="0">
                <a:latin typeface="Ubuntu" panose="020B0504030602030204" pitchFamily="34" charset="0"/>
              </a:rPr>
              <a:t>Endorsement Policies</a:t>
            </a:r>
            <a:endParaRPr lang="en-US" sz="4800" b="1" dirty="0">
              <a:latin typeface="Ubuntu" panose="020B0504030602030204" pitchFamily="34" charset="0"/>
              <a:ea typeface="Arial" charset="0"/>
              <a:cs typeface="Arial" charset="0"/>
            </a:endParaRPr>
          </a:p>
          <a:p>
            <a:endParaRPr lang="en-US" sz="4800" b="1" i="1" dirty="0">
              <a:latin typeface="Ubuntu" panose="020B0504030602030204" pitchFamily="34" charset="0"/>
            </a:endParaRPr>
          </a:p>
        </p:txBody>
      </p:sp>
    </p:spTree>
    <p:extLst>
      <p:ext uri="{BB962C8B-B14F-4D97-AF65-F5344CB8AC3E}">
        <p14:creationId xmlns:p14="http://schemas.microsoft.com/office/powerpoint/2010/main" val="464887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388713" y="4070726"/>
            <a:ext cx="11393556" cy="201329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p:cNvSpPr/>
          <p:nvPr/>
        </p:nvSpPr>
        <p:spPr>
          <a:xfrm>
            <a:off x="7016928" y="4407715"/>
            <a:ext cx="4486040" cy="1424341"/>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6" name="Rounded Rectangle 35"/>
          <p:cNvSpPr/>
          <p:nvPr/>
        </p:nvSpPr>
        <p:spPr>
          <a:xfrm>
            <a:off x="644429" y="4407715"/>
            <a:ext cx="4486019" cy="1424341"/>
          </a:xfrm>
          <a:prstGeom prst="roundRect">
            <a:avLst/>
          </a:prstGeom>
          <a:solidFill>
            <a:schemeClr val="tx2"/>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 name="Content Placeholder 2"/>
          <p:cNvSpPr>
            <a:spLocks noGrp="1"/>
          </p:cNvSpPr>
          <p:nvPr>
            <p:ph type="body" sz="quarter" idx="13"/>
          </p:nvPr>
        </p:nvSpPr>
        <p:spPr/>
        <p:txBody>
          <a:bodyPr>
            <a:normAutofit/>
          </a:bodyPr>
          <a:lstStyle/>
          <a:p>
            <a:r>
              <a:rPr lang="en-US" dirty="0">
                <a:latin typeface="+mn-lt"/>
              </a:rPr>
              <a:t>Endorsement Policies</a:t>
            </a:r>
          </a:p>
        </p:txBody>
      </p:sp>
      <p:sp>
        <p:nvSpPr>
          <p:cNvPr id="4" name="Text Placeholder 3"/>
          <p:cNvSpPr>
            <a:spLocks noGrp="1"/>
          </p:cNvSpPr>
          <p:nvPr>
            <p:ph type="body" sz="quarter" idx="22"/>
          </p:nvPr>
        </p:nvSpPr>
        <p:spPr>
          <a:xfrm>
            <a:off x="167640" y="1333417"/>
            <a:ext cx="11863232" cy="3954959"/>
          </a:xfrm>
        </p:spPr>
        <p:txBody>
          <a:bodyPr/>
          <a:lstStyle/>
          <a:p>
            <a:endParaRPr lang="en-US" sz="500" dirty="0">
              <a:latin typeface="+mn-lt"/>
            </a:endParaRPr>
          </a:p>
          <a:p>
            <a:pPr marL="0" indent="0">
              <a:buNone/>
            </a:pPr>
            <a:r>
              <a:rPr lang="en-US" sz="2400" dirty="0">
                <a:latin typeface="+mn-lt"/>
              </a:rPr>
              <a:t>An endorsement policy describes the conditions by which a transaction can be endorsed. A transaction can only be considered valid if it has been endorsed according to its policy.</a:t>
            </a:r>
          </a:p>
          <a:p>
            <a:pPr lvl="1"/>
            <a:endParaRPr lang="en-US" sz="1051" dirty="0">
              <a:latin typeface="+mn-lt"/>
            </a:endParaRPr>
          </a:p>
          <a:p>
            <a:pPr lvl="1"/>
            <a:r>
              <a:rPr lang="en-US" sz="1867" dirty="0">
                <a:latin typeface="+mn-lt"/>
              </a:rPr>
              <a:t>Each </a:t>
            </a:r>
            <a:r>
              <a:rPr lang="en-US" sz="1867" dirty="0" err="1">
                <a:latin typeface="+mn-lt"/>
              </a:rPr>
              <a:t>chaincode</a:t>
            </a:r>
            <a:r>
              <a:rPr lang="en-US" sz="1867" dirty="0">
                <a:latin typeface="+mn-lt"/>
              </a:rPr>
              <a:t> is deployed with an Endorsement Policy</a:t>
            </a:r>
          </a:p>
          <a:p>
            <a:pPr lvl="1"/>
            <a:r>
              <a:rPr lang="en-US" sz="1867" b="1" dirty="0">
                <a:solidFill>
                  <a:srgbClr val="2163FF"/>
                </a:solidFill>
                <a:latin typeface="+mn-lt"/>
              </a:rPr>
              <a:t>ESCC</a:t>
            </a:r>
            <a:r>
              <a:rPr lang="en-US" sz="1867" dirty="0">
                <a:solidFill>
                  <a:srgbClr val="2163FF"/>
                </a:solidFill>
                <a:latin typeface="+mn-lt"/>
              </a:rPr>
              <a:t> </a:t>
            </a:r>
            <a:r>
              <a:rPr lang="en-US" sz="1867" dirty="0">
                <a:latin typeface="+mn-lt"/>
              </a:rPr>
              <a:t>(</a:t>
            </a:r>
            <a:r>
              <a:rPr lang="en-US" sz="1867" dirty="0">
                <a:solidFill>
                  <a:srgbClr val="2163FF"/>
                </a:solidFill>
                <a:latin typeface="+mn-lt"/>
              </a:rPr>
              <a:t>Endorsement System </a:t>
            </a:r>
            <a:r>
              <a:rPr lang="en-US" sz="1867" dirty="0" err="1">
                <a:solidFill>
                  <a:srgbClr val="2163FF"/>
                </a:solidFill>
                <a:latin typeface="+mn-lt"/>
              </a:rPr>
              <a:t>ChainCode</a:t>
            </a:r>
            <a:r>
              <a:rPr lang="en-US" sz="1867" dirty="0">
                <a:latin typeface="+mn-lt"/>
              </a:rPr>
              <a:t>) signs the proposal response on the endorsing peer</a:t>
            </a:r>
          </a:p>
          <a:p>
            <a:pPr lvl="1"/>
            <a:r>
              <a:rPr lang="en-US" sz="1867" b="1" dirty="0">
                <a:solidFill>
                  <a:srgbClr val="2163FF"/>
                </a:solidFill>
                <a:latin typeface="+mn-lt"/>
              </a:rPr>
              <a:t>VSCC</a:t>
            </a:r>
            <a:r>
              <a:rPr lang="en-US" sz="1867" dirty="0">
                <a:latin typeface="+mn-lt"/>
              </a:rPr>
              <a:t> (</a:t>
            </a:r>
            <a:r>
              <a:rPr lang="en-US" sz="1867" dirty="0">
                <a:solidFill>
                  <a:srgbClr val="2163FF"/>
                </a:solidFill>
                <a:latin typeface="+mn-lt"/>
              </a:rPr>
              <a:t>Validation System </a:t>
            </a:r>
            <a:r>
              <a:rPr lang="en-US" sz="1867" dirty="0" err="1">
                <a:solidFill>
                  <a:srgbClr val="2163FF"/>
                </a:solidFill>
                <a:latin typeface="+mn-lt"/>
              </a:rPr>
              <a:t>ChainCode</a:t>
            </a:r>
            <a:r>
              <a:rPr lang="en-US" sz="1867" dirty="0">
                <a:latin typeface="+mn-lt"/>
              </a:rPr>
              <a:t>) validates the endorsements</a:t>
            </a:r>
          </a:p>
          <a:p>
            <a:endParaRPr lang="en-US" dirty="0">
              <a:latin typeface="+mn-lt"/>
            </a:endParaRPr>
          </a:p>
        </p:txBody>
      </p:sp>
      <p:sp>
        <p:nvSpPr>
          <p:cNvPr id="23" name="Rectangle 22"/>
          <p:cNvSpPr/>
          <p:nvPr/>
        </p:nvSpPr>
        <p:spPr>
          <a:xfrm>
            <a:off x="905675" y="4590592"/>
            <a:ext cx="1583127" cy="700283"/>
          </a:xfrm>
          <a:prstGeom prst="rect">
            <a:avLst/>
          </a:prstGeom>
          <a:solidFill>
            <a:srgbClr val="FFC000"/>
          </a:solidFill>
          <a:ln w="9525" cap="flat" cmpd="sng" algn="ctr">
            <a:noFill/>
            <a:prstDash val="solid"/>
          </a:ln>
          <a:effectLst>
            <a:outerShdw blurRad="40000" dist="23000" dir="5400000" rotWithShape="0">
              <a:srgbClr val="000000">
                <a:alpha val="35000"/>
              </a:srgbClr>
            </a:outerShdw>
          </a:effectLst>
        </p:spPr>
        <p:txBody>
          <a:bodyPr lIns="121773" tIns="60887" rIns="121773" bIns="60887" rtlCol="0" anchor="ctr"/>
          <a:lstStyle/>
          <a:p>
            <a:pPr algn="ctr" defTabSz="1217520"/>
            <a:r>
              <a:rPr lang="en-US" sz="2133" kern="0" dirty="0">
                <a:solidFill>
                  <a:prstClr val="black"/>
                </a:solidFill>
              </a:rPr>
              <a:t>Chaincode</a:t>
            </a:r>
          </a:p>
        </p:txBody>
      </p:sp>
      <p:sp>
        <p:nvSpPr>
          <p:cNvPr id="24" name="Rectangle 23"/>
          <p:cNvSpPr/>
          <p:nvPr/>
        </p:nvSpPr>
        <p:spPr>
          <a:xfrm>
            <a:off x="3277374" y="4590592"/>
            <a:ext cx="1583127" cy="700283"/>
          </a:xfrm>
          <a:prstGeom prst="rect">
            <a:avLst/>
          </a:prstGeom>
          <a:solidFill>
            <a:srgbClr val="DFE9E9"/>
          </a:solidFill>
          <a:ln w="9525" cap="flat" cmpd="sng" algn="ctr">
            <a:noFill/>
            <a:prstDash val="solid"/>
          </a:ln>
          <a:effectLst>
            <a:outerShdw blurRad="40000" dist="23000" dir="5400000" rotWithShape="0">
              <a:srgbClr val="000000">
                <a:alpha val="35000"/>
              </a:srgbClr>
            </a:outerShdw>
          </a:effectLst>
        </p:spPr>
        <p:txBody>
          <a:bodyPr lIns="121773" tIns="60887" rIns="121773" bIns="60887" rtlCol="0" anchor="ctr"/>
          <a:lstStyle/>
          <a:p>
            <a:pPr algn="ctr" defTabSz="1217520"/>
            <a:r>
              <a:rPr lang="en-US" sz="2133" kern="0" dirty="0">
                <a:solidFill>
                  <a:prstClr val="black"/>
                </a:solidFill>
              </a:rPr>
              <a:t>ESCC</a:t>
            </a:r>
          </a:p>
        </p:txBody>
      </p:sp>
      <p:sp>
        <p:nvSpPr>
          <p:cNvPr id="26" name="Rectangle 25"/>
          <p:cNvSpPr/>
          <p:nvPr/>
        </p:nvSpPr>
        <p:spPr>
          <a:xfrm>
            <a:off x="7285566" y="4590592"/>
            <a:ext cx="1583127" cy="700283"/>
          </a:xfrm>
          <a:prstGeom prst="rect">
            <a:avLst/>
          </a:prstGeom>
          <a:solidFill>
            <a:srgbClr val="DFE9E9"/>
          </a:solidFill>
          <a:ln w="9525" cap="flat" cmpd="sng" algn="ctr">
            <a:noFill/>
            <a:prstDash val="solid"/>
          </a:ln>
          <a:effectLst>
            <a:outerShdw blurRad="40000" dist="23000" dir="5400000" rotWithShape="0">
              <a:srgbClr val="000000">
                <a:alpha val="35000"/>
              </a:srgbClr>
            </a:outerShdw>
          </a:effectLst>
        </p:spPr>
        <p:txBody>
          <a:bodyPr lIns="121773" tIns="60887" rIns="121773" bIns="60887" rtlCol="0" anchor="ctr"/>
          <a:lstStyle/>
          <a:p>
            <a:pPr algn="ctr" defTabSz="1217520"/>
            <a:r>
              <a:rPr lang="en-US" sz="2133" kern="0" dirty="0">
                <a:solidFill>
                  <a:prstClr val="black"/>
                </a:solidFill>
              </a:rPr>
              <a:t>VSCC</a:t>
            </a:r>
          </a:p>
        </p:txBody>
      </p:sp>
      <p:sp>
        <p:nvSpPr>
          <p:cNvPr id="27" name="Rectangle 26"/>
          <p:cNvSpPr/>
          <p:nvPr/>
        </p:nvSpPr>
        <p:spPr>
          <a:xfrm>
            <a:off x="9653314" y="4590592"/>
            <a:ext cx="1583127" cy="700283"/>
          </a:xfrm>
          <a:prstGeom prst="rect">
            <a:avLst/>
          </a:prstGeom>
          <a:solidFill>
            <a:schemeClr val="tx2"/>
          </a:solidFill>
          <a:ln w="9525" cap="flat" cmpd="sng" algn="ctr">
            <a:noFill/>
            <a:prstDash val="solid"/>
          </a:ln>
          <a:effectLst>
            <a:outerShdw blurRad="40000" dist="23000" dir="5400000" rotWithShape="0">
              <a:srgbClr val="000000">
                <a:alpha val="35000"/>
              </a:srgbClr>
            </a:outerShdw>
          </a:effectLst>
        </p:spPr>
        <p:txBody>
          <a:bodyPr lIns="121773" tIns="60887" rIns="121773" bIns="60887" rtlCol="0" anchor="ctr"/>
          <a:lstStyle/>
          <a:p>
            <a:pPr algn="ctr" defTabSz="1217520"/>
            <a:r>
              <a:rPr lang="en-US" sz="2133" kern="0" dirty="0">
                <a:solidFill>
                  <a:schemeClr val="bg1"/>
                </a:solidFill>
              </a:rPr>
              <a:t>Ledger</a:t>
            </a:r>
          </a:p>
        </p:txBody>
      </p:sp>
      <p:cxnSp>
        <p:nvCxnSpPr>
          <p:cNvPr id="29" name="Straight Arrow Connector 28"/>
          <p:cNvCxnSpPr/>
          <p:nvPr/>
        </p:nvCxnSpPr>
        <p:spPr>
          <a:xfrm>
            <a:off x="2488802" y="4940733"/>
            <a:ext cx="788623" cy="0"/>
          </a:xfrm>
          <a:prstGeom prst="straightConnector1">
            <a:avLst/>
          </a:prstGeom>
          <a:noFill/>
          <a:ln w="635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30" name="Straight Arrow Connector 29"/>
          <p:cNvCxnSpPr>
            <a:stCxn id="24" idx="3"/>
          </p:cNvCxnSpPr>
          <p:nvPr/>
        </p:nvCxnSpPr>
        <p:spPr>
          <a:xfrm>
            <a:off x="4860500" y="4940733"/>
            <a:ext cx="2425045" cy="0"/>
          </a:xfrm>
          <a:prstGeom prst="straightConnector1">
            <a:avLst/>
          </a:prstGeom>
          <a:noFill/>
          <a:ln w="6350" cap="flat" cmpd="sng" algn="ctr">
            <a:solidFill>
              <a:srgbClr val="000000"/>
            </a:solidFill>
            <a:prstDash val="dash"/>
            <a:tailEnd type="arrow"/>
          </a:ln>
          <a:effectLst>
            <a:outerShdw blurRad="40000" dist="20000" dir="5400000" rotWithShape="0">
              <a:srgbClr val="000000">
                <a:alpha val="38000"/>
              </a:srgbClr>
            </a:outerShdw>
          </a:effectLst>
        </p:spPr>
      </p:cxnSp>
      <p:cxnSp>
        <p:nvCxnSpPr>
          <p:cNvPr id="32" name="Straight Arrow Connector 31"/>
          <p:cNvCxnSpPr/>
          <p:nvPr/>
        </p:nvCxnSpPr>
        <p:spPr>
          <a:xfrm>
            <a:off x="8868713" y="4940733"/>
            <a:ext cx="784600" cy="0"/>
          </a:xfrm>
          <a:prstGeom prst="straightConnector1">
            <a:avLst/>
          </a:prstGeom>
          <a:noFill/>
          <a:ln w="6350" cap="flat" cmpd="sng" algn="ctr">
            <a:solidFill>
              <a:srgbClr val="000000"/>
            </a:solidFill>
            <a:prstDash val="solid"/>
            <a:tailEnd type="arrow"/>
          </a:ln>
          <a:effectLst>
            <a:outerShdw blurRad="40000" dist="20000" dir="5400000" rotWithShape="0">
              <a:srgbClr val="000000">
                <a:alpha val="38000"/>
              </a:srgbClr>
            </a:outerShdw>
          </a:effectLst>
        </p:spPr>
      </p:cxnSp>
      <p:sp>
        <p:nvSpPr>
          <p:cNvPr id="7" name="TextBox 6"/>
          <p:cNvSpPr txBox="1"/>
          <p:nvPr/>
        </p:nvSpPr>
        <p:spPr>
          <a:xfrm>
            <a:off x="1425100" y="5370205"/>
            <a:ext cx="2916024" cy="338554"/>
          </a:xfrm>
          <a:prstGeom prst="rect">
            <a:avLst/>
          </a:prstGeom>
          <a:noFill/>
        </p:spPr>
        <p:txBody>
          <a:bodyPr wrap="square" rtlCol="0">
            <a:spAutoFit/>
          </a:bodyPr>
          <a:lstStyle/>
          <a:p>
            <a:r>
              <a:rPr lang="en-US" sz="1600" dirty="0"/>
              <a:t>Propose </a:t>
            </a:r>
            <a:r>
              <a:rPr lang="en-GB" sz="1600" dirty="0"/>
              <a:t>-</a:t>
            </a:r>
            <a:r>
              <a:rPr lang="en-US" sz="1600" dirty="0"/>
              <a:t> Execute - Respond</a:t>
            </a:r>
          </a:p>
        </p:txBody>
      </p:sp>
      <p:sp>
        <p:nvSpPr>
          <p:cNvPr id="33" name="TextBox 32"/>
          <p:cNvSpPr txBox="1"/>
          <p:nvPr/>
        </p:nvSpPr>
        <p:spPr>
          <a:xfrm>
            <a:off x="5306122" y="4917433"/>
            <a:ext cx="1585425" cy="338554"/>
          </a:xfrm>
          <a:prstGeom prst="rect">
            <a:avLst/>
          </a:prstGeom>
          <a:noFill/>
        </p:spPr>
        <p:txBody>
          <a:bodyPr wrap="square" rtlCol="0">
            <a:spAutoFit/>
          </a:bodyPr>
          <a:lstStyle/>
          <a:p>
            <a:r>
              <a:rPr lang="en-GB" sz="1600" dirty="0"/>
              <a:t>Order - Deliver</a:t>
            </a:r>
            <a:endParaRPr lang="en-US" sz="1600" dirty="0"/>
          </a:p>
        </p:txBody>
      </p:sp>
      <p:sp>
        <p:nvSpPr>
          <p:cNvPr id="35" name="TextBox 34"/>
          <p:cNvSpPr txBox="1"/>
          <p:nvPr/>
        </p:nvSpPr>
        <p:spPr>
          <a:xfrm>
            <a:off x="8337840" y="5365905"/>
            <a:ext cx="1858913" cy="338554"/>
          </a:xfrm>
          <a:prstGeom prst="rect">
            <a:avLst/>
          </a:prstGeom>
          <a:noFill/>
        </p:spPr>
        <p:txBody>
          <a:bodyPr wrap="square" rtlCol="0">
            <a:spAutoFit/>
          </a:bodyPr>
          <a:lstStyle/>
          <a:p>
            <a:r>
              <a:rPr lang="en-GB" sz="1600" dirty="0"/>
              <a:t>Validate - Commit</a:t>
            </a:r>
            <a:endParaRPr lang="en-US" sz="1600" dirty="0"/>
          </a:p>
        </p:txBody>
      </p:sp>
      <p:sp>
        <p:nvSpPr>
          <p:cNvPr id="16" name="TextBox 15"/>
          <p:cNvSpPr txBox="1"/>
          <p:nvPr/>
        </p:nvSpPr>
        <p:spPr>
          <a:xfrm>
            <a:off x="4336710" y="5009523"/>
            <a:ext cx="649173" cy="318100"/>
          </a:xfrm>
          <a:prstGeom prst="rect">
            <a:avLst/>
          </a:prstGeom>
          <a:noFill/>
        </p:spPr>
        <p:txBody>
          <a:bodyPr wrap="square" rtlCol="0">
            <a:spAutoFit/>
          </a:bodyPr>
          <a:lstStyle/>
          <a:p>
            <a:r>
              <a:rPr lang="en-GB" sz="1467" dirty="0"/>
              <a:t>Sign</a:t>
            </a:r>
            <a:endParaRPr lang="en-US" sz="1467" dirty="0"/>
          </a:p>
        </p:txBody>
      </p:sp>
      <p:sp>
        <p:nvSpPr>
          <p:cNvPr id="17" name="TextBox 16"/>
          <p:cNvSpPr txBox="1"/>
          <p:nvPr/>
        </p:nvSpPr>
        <p:spPr>
          <a:xfrm>
            <a:off x="7221958" y="5009523"/>
            <a:ext cx="958260" cy="318100"/>
          </a:xfrm>
          <a:prstGeom prst="rect">
            <a:avLst/>
          </a:prstGeom>
          <a:noFill/>
        </p:spPr>
        <p:txBody>
          <a:bodyPr wrap="square" rtlCol="0">
            <a:spAutoFit/>
          </a:bodyPr>
          <a:lstStyle/>
          <a:p>
            <a:r>
              <a:rPr lang="en-GB" sz="1467" dirty="0"/>
              <a:t>Policy</a:t>
            </a:r>
            <a:endParaRPr lang="en-US" sz="1467" dirty="0"/>
          </a:p>
        </p:txBody>
      </p:sp>
      <p:sp>
        <p:nvSpPr>
          <p:cNvPr id="18" name="TextBox 17"/>
          <p:cNvSpPr txBox="1"/>
          <p:nvPr/>
        </p:nvSpPr>
        <p:spPr>
          <a:xfrm>
            <a:off x="1942075" y="4070727"/>
            <a:ext cx="1675551" cy="338554"/>
          </a:xfrm>
          <a:prstGeom prst="rect">
            <a:avLst/>
          </a:prstGeom>
          <a:noFill/>
        </p:spPr>
        <p:txBody>
          <a:bodyPr wrap="square" rtlCol="0">
            <a:spAutoFit/>
          </a:bodyPr>
          <a:lstStyle/>
          <a:p>
            <a:r>
              <a:rPr lang="en-GB" sz="1600" dirty="0"/>
              <a:t>Endorsing Peer</a:t>
            </a:r>
            <a:endParaRPr lang="en-US" sz="1600" dirty="0"/>
          </a:p>
        </p:txBody>
      </p:sp>
      <p:sp>
        <p:nvSpPr>
          <p:cNvPr id="19" name="TextBox 18"/>
          <p:cNvSpPr txBox="1"/>
          <p:nvPr/>
        </p:nvSpPr>
        <p:spPr>
          <a:xfrm>
            <a:off x="8337839" y="4070727"/>
            <a:ext cx="1841508" cy="338554"/>
          </a:xfrm>
          <a:prstGeom prst="rect">
            <a:avLst/>
          </a:prstGeom>
          <a:noFill/>
        </p:spPr>
        <p:txBody>
          <a:bodyPr wrap="square" rtlCol="0">
            <a:spAutoFit/>
          </a:bodyPr>
          <a:lstStyle/>
          <a:p>
            <a:r>
              <a:rPr lang="en-GB" sz="1600" dirty="0"/>
              <a:t>Committing Peer</a:t>
            </a:r>
            <a:endParaRPr lang="en-US" sz="1600" dirty="0"/>
          </a:p>
        </p:txBody>
      </p:sp>
      <p:grpSp>
        <p:nvGrpSpPr>
          <p:cNvPr id="22" name="Group 21"/>
          <p:cNvGrpSpPr/>
          <p:nvPr/>
        </p:nvGrpSpPr>
        <p:grpSpPr>
          <a:xfrm>
            <a:off x="5751482" y="4364058"/>
            <a:ext cx="634199" cy="565025"/>
            <a:chOff x="3620745" y="2847577"/>
            <a:chExt cx="1709316" cy="1609006"/>
          </a:xfrm>
        </p:grpSpPr>
        <p:sp>
          <p:nvSpPr>
            <p:cNvPr id="25" name="Rounded Rectangle 24"/>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3767821" y="3711053"/>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1" name="Rounded Rectangle 30"/>
            <p:cNvSpPr/>
            <p:nvPr/>
          </p:nvSpPr>
          <p:spPr>
            <a:xfrm>
              <a:off x="3767821" y="2964728"/>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4" name="Rounded Rectangle 33"/>
            <p:cNvSpPr/>
            <p:nvPr/>
          </p:nvSpPr>
          <p:spPr>
            <a:xfrm>
              <a:off x="4580786" y="2967493"/>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cxnSp>
          <p:nvCxnSpPr>
            <p:cNvPr id="38" name="Straight Connector 37"/>
            <p:cNvCxnSpPr/>
            <p:nvPr/>
          </p:nvCxnSpPr>
          <p:spPr>
            <a:xfrm>
              <a:off x="4366020" y="3263828"/>
              <a:ext cx="214766" cy="2765"/>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366020" y="4010153"/>
              <a:ext cx="209384" cy="3812"/>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066921" y="3562927"/>
              <a:ext cx="0" cy="148126"/>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74504" y="3565692"/>
              <a:ext cx="5382" cy="149173"/>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341787" y="3536576"/>
              <a:ext cx="288095" cy="214810"/>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341787" y="3530645"/>
              <a:ext cx="281287" cy="220741"/>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4575404" y="3714865"/>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grpSp>
      <p:sp>
        <p:nvSpPr>
          <p:cNvPr id="45" name="Folded Corner 44"/>
          <p:cNvSpPr/>
          <p:nvPr/>
        </p:nvSpPr>
        <p:spPr>
          <a:xfrm>
            <a:off x="7285546" y="5330943"/>
            <a:ext cx="467135" cy="456044"/>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t>
            </a:r>
            <a:endParaRPr lang="en-US" sz="1600" baseline="-25000" dirty="0">
              <a:solidFill>
                <a:schemeClr val="tx1"/>
              </a:solidFill>
            </a:endParaRPr>
          </a:p>
        </p:txBody>
      </p:sp>
    </p:spTree>
    <p:extLst>
      <p:ext uri="{BB962C8B-B14F-4D97-AF65-F5344CB8AC3E}">
        <p14:creationId xmlns:p14="http://schemas.microsoft.com/office/powerpoint/2010/main" val="2119923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a:bodyPr>
          <a:lstStyle/>
          <a:p>
            <a:pPr eaLnBrk="0" hangingPunct="0">
              <a:spcBef>
                <a:spcPct val="0"/>
              </a:spcBef>
            </a:pPr>
            <a:r>
              <a:rPr lang="en-US" dirty="0"/>
              <a:t>Endorsement Policy Examples</a:t>
            </a:r>
            <a:endParaRPr lang="en-US" altLang="en-US" dirty="0">
              <a:latin typeface="Arial Regular" charset="0"/>
            </a:endParaRPr>
          </a:p>
        </p:txBody>
      </p:sp>
      <p:sp>
        <p:nvSpPr>
          <p:cNvPr id="4" name="Text Placeholder 3"/>
          <p:cNvSpPr>
            <a:spLocks noGrp="1"/>
          </p:cNvSpPr>
          <p:nvPr>
            <p:ph type="body" sz="quarter" idx="22"/>
          </p:nvPr>
        </p:nvSpPr>
        <p:spPr>
          <a:xfrm>
            <a:off x="440202" y="1445372"/>
            <a:ext cx="11863232" cy="3954959"/>
          </a:xfrm>
        </p:spPr>
        <p:txBody>
          <a:bodyPr>
            <a:noAutofit/>
          </a:bodyPr>
          <a:lstStyle/>
          <a:p>
            <a:pPr marL="0" indent="0" eaLnBrk="0" hangingPunct="0">
              <a:buClrTx/>
              <a:buNone/>
            </a:pPr>
            <a:r>
              <a:rPr lang="en-US" altLang="en-US" sz="1800" dirty="0">
                <a:latin typeface="+mn-lt"/>
              </a:rPr>
              <a:t>Examples of policies:</a:t>
            </a:r>
          </a:p>
          <a:p>
            <a:pPr eaLnBrk="0" hangingPunct="0">
              <a:spcBef>
                <a:spcPct val="0"/>
              </a:spcBef>
              <a:buClrTx/>
              <a:buSzTx/>
            </a:pPr>
            <a:endParaRPr lang="en-US" altLang="en-US" sz="1800" dirty="0">
              <a:latin typeface="+mn-lt"/>
            </a:endParaRPr>
          </a:p>
          <a:p>
            <a:pPr eaLnBrk="0" hangingPunct="0">
              <a:spcBef>
                <a:spcPct val="0"/>
              </a:spcBef>
              <a:buClrTx/>
              <a:buSzTx/>
            </a:pPr>
            <a:r>
              <a:rPr lang="en-US" altLang="en-US" sz="1800" dirty="0">
                <a:latin typeface="+mn-lt"/>
              </a:rPr>
              <a:t>Request 1 signature from all three principals </a:t>
            </a:r>
          </a:p>
          <a:p>
            <a:pPr eaLnBrk="0" hangingPunct="0">
              <a:spcBef>
                <a:spcPct val="0"/>
              </a:spcBef>
              <a:buClrTx/>
              <a:buSzTx/>
            </a:pPr>
            <a:endParaRPr lang="en-US" altLang="en-US" sz="1800" dirty="0">
              <a:latin typeface="+mn-lt"/>
            </a:endParaRPr>
          </a:p>
          <a:p>
            <a:pPr lvl="1" eaLnBrk="0" hangingPunct="0">
              <a:spcBef>
                <a:spcPct val="0"/>
              </a:spcBef>
            </a:pPr>
            <a:r>
              <a:rPr lang="en-US" altLang="en-US" dirty="0">
                <a:solidFill>
                  <a:srgbClr val="2163FF"/>
                </a:solidFill>
                <a:latin typeface="+mn-lt"/>
              </a:rPr>
              <a:t>AND('Org1.member', 'Org2.member', 'Org3.member')</a:t>
            </a:r>
          </a:p>
          <a:p>
            <a:pPr eaLnBrk="0" hangingPunct="0">
              <a:spcBef>
                <a:spcPct val="0"/>
              </a:spcBef>
              <a:buClrTx/>
              <a:buSzTx/>
            </a:pPr>
            <a:endParaRPr lang="en-US" altLang="en-US" sz="1800" dirty="0">
              <a:latin typeface="+mn-lt"/>
            </a:endParaRPr>
          </a:p>
          <a:p>
            <a:pPr eaLnBrk="0" hangingPunct="0">
              <a:spcBef>
                <a:spcPct val="0"/>
              </a:spcBef>
              <a:buClrTx/>
            </a:pPr>
            <a:r>
              <a:rPr lang="en-US" altLang="en-US" sz="1800" dirty="0">
                <a:latin typeface="+mn-lt"/>
              </a:rPr>
              <a:t>Request 1 signature from either one of the two principals </a:t>
            </a:r>
          </a:p>
          <a:p>
            <a:pPr eaLnBrk="0" hangingPunct="0">
              <a:spcBef>
                <a:spcPct val="0"/>
              </a:spcBef>
              <a:buClrTx/>
            </a:pPr>
            <a:endParaRPr lang="en-US" altLang="en-US" sz="1800" dirty="0">
              <a:latin typeface="+mn-lt"/>
            </a:endParaRPr>
          </a:p>
          <a:p>
            <a:pPr lvl="1" eaLnBrk="0" hangingPunct="0">
              <a:spcBef>
                <a:spcPct val="0"/>
              </a:spcBef>
            </a:pPr>
            <a:r>
              <a:rPr lang="en-US" altLang="en-US" dirty="0">
                <a:solidFill>
                  <a:srgbClr val="2163FF"/>
                </a:solidFill>
                <a:latin typeface="+mn-lt"/>
              </a:rPr>
              <a:t>OR('Org1.member', 'Org2.member')</a:t>
            </a:r>
          </a:p>
          <a:p>
            <a:pPr lvl="1" eaLnBrk="0" hangingPunct="0">
              <a:spcBef>
                <a:spcPct val="0"/>
              </a:spcBef>
            </a:pPr>
            <a:endParaRPr lang="en-US" altLang="en-US" dirty="0">
              <a:latin typeface="+mn-lt"/>
            </a:endParaRPr>
          </a:p>
          <a:p>
            <a:pPr eaLnBrk="0" hangingPunct="0">
              <a:spcBef>
                <a:spcPct val="0"/>
              </a:spcBef>
              <a:buClrTx/>
            </a:pPr>
            <a:r>
              <a:rPr lang="en-US" altLang="en-US" sz="1800" dirty="0">
                <a:latin typeface="+mn-lt"/>
              </a:rPr>
              <a:t>Request either one signature from a member of the Org1 MSP or (1 signature from a member of the Org2 MSP and 1 signature from a member of the Org3 MSP)</a:t>
            </a:r>
          </a:p>
          <a:p>
            <a:pPr eaLnBrk="0" hangingPunct="0">
              <a:spcBef>
                <a:spcPct val="0"/>
              </a:spcBef>
              <a:buClrTx/>
            </a:pPr>
            <a:endParaRPr lang="en-US" altLang="en-US" sz="1800" dirty="0">
              <a:latin typeface="+mn-lt"/>
            </a:endParaRPr>
          </a:p>
          <a:p>
            <a:pPr lvl="1" eaLnBrk="0" hangingPunct="0">
              <a:spcBef>
                <a:spcPct val="0"/>
              </a:spcBef>
            </a:pPr>
            <a:r>
              <a:rPr lang="en-US" altLang="en-US" dirty="0">
                <a:solidFill>
                  <a:srgbClr val="2163FF"/>
                </a:solidFill>
                <a:latin typeface="+mn-lt"/>
              </a:rPr>
              <a:t>OR('Org1.member', AND('Org2.member', 'Org3.member'))</a:t>
            </a:r>
          </a:p>
          <a:p>
            <a:endParaRPr lang="en-US" sz="1200" dirty="0">
              <a:latin typeface="+mn-lt"/>
            </a:endParaRPr>
          </a:p>
        </p:txBody>
      </p:sp>
    </p:spTree>
    <p:extLst>
      <p:ext uri="{BB962C8B-B14F-4D97-AF65-F5344CB8AC3E}">
        <p14:creationId xmlns:p14="http://schemas.microsoft.com/office/powerpoint/2010/main" val="424030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t>Chapter </a:t>
            </a:r>
            <a:r>
              <a:rPr lang="en-US" sz="2800" b="1" dirty="0" smtClean="0"/>
              <a:t>3: Technical Deep Dive</a:t>
            </a:r>
            <a:r>
              <a:rPr lang="en-US" sz="2800" b="1" dirty="0"/>
              <a:t/>
            </a:r>
            <a:br>
              <a:rPr lang="en-US" sz="2800" b="1" dirty="0"/>
            </a:br>
            <a:r>
              <a:rPr lang="en-US" sz="4800" b="1" dirty="0" smtClean="0">
                <a:latin typeface="Ubuntu" panose="020B0504030602030204" pitchFamily="34" charset="0"/>
              </a:rPr>
              <a:t>Starter Plan Walkthrough</a:t>
            </a:r>
            <a:endParaRPr lang="en-US" sz="4800" b="1" dirty="0">
              <a:latin typeface="Ubuntu" panose="020B0504030602030204" pitchFamily="34" charset="0"/>
              <a:ea typeface="Arial" charset="0"/>
              <a:cs typeface="Arial" charset="0"/>
            </a:endParaRPr>
          </a:p>
          <a:p>
            <a:endParaRPr lang="en-US" sz="4800" b="1" i="1" dirty="0">
              <a:latin typeface="Ubuntu" panose="020B0504030602030204" pitchFamily="34" charset="0"/>
            </a:endParaRPr>
          </a:p>
        </p:txBody>
      </p:sp>
    </p:spTree>
    <p:extLst>
      <p:ext uri="{BB962C8B-B14F-4D97-AF65-F5344CB8AC3E}">
        <p14:creationId xmlns:p14="http://schemas.microsoft.com/office/powerpoint/2010/main" val="4030297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36E3C51-34F4-4ACD-B25A-B6D3A208FCCD}"/>
              </a:ext>
            </a:extLst>
          </p:cNvPr>
          <p:cNvPicPr>
            <a:picLocks noChangeAspect="1"/>
          </p:cNvPicPr>
          <p:nvPr/>
        </p:nvPicPr>
        <p:blipFill>
          <a:blip r:embed="rId2"/>
          <a:stretch>
            <a:fillRect/>
          </a:stretch>
        </p:blipFill>
        <p:spPr>
          <a:xfrm>
            <a:off x="0" y="158751"/>
            <a:ext cx="12192000" cy="6540500"/>
          </a:xfrm>
          <a:prstGeom prst="rect">
            <a:avLst/>
          </a:prstGeom>
        </p:spPr>
      </p:pic>
    </p:spTree>
    <p:extLst>
      <p:ext uri="{BB962C8B-B14F-4D97-AF65-F5344CB8AC3E}">
        <p14:creationId xmlns:p14="http://schemas.microsoft.com/office/powerpoint/2010/main" val="166449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115586" y="259541"/>
            <a:ext cx="11073247" cy="512961"/>
          </a:xfrm>
        </p:spPr>
        <p:txBody>
          <a:bodyPr>
            <a:noAutofit/>
          </a:bodyPr>
          <a:lstStyle/>
          <a:p>
            <a:r>
              <a:rPr lang="en-US" dirty="0"/>
              <a:t>IBM Blockchain Strategy</a:t>
            </a:r>
          </a:p>
        </p:txBody>
      </p:sp>
      <p:sp>
        <p:nvSpPr>
          <p:cNvPr id="74" name="Text Placeholder 2"/>
          <p:cNvSpPr txBox="1">
            <a:spLocks/>
          </p:cNvSpPr>
          <p:nvPr/>
        </p:nvSpPr>
        <p:spPr>
          <a:xfrm>
            <a:off x="260210" y="982845"/>
            <a:ext cx="10928623" cy="889516"/>
          </a:xfrm>
          <a:prstGeom prst="rect">
            <a:avLst/>
          </a:prstGeom>
        </p:spPr>
        <p:txBody>
          <a:bodyPr vert="horz" lIns="121920" tIns="60960" rIns="121920" bIns="60960" rtlCol="0">
            <a:no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defRPr/>
            </a:pPr>
            <a:r>
              <a:rPr lang="en-US" sz="2133" dirty="0">
                <a:latin typeface="Arial" charset="0"/>
                <a:ea typeface="Arial" charset="0"/>
                <a:cs typeface="Arial" charset="0"/>
              </a:rPr>
              <a:t>Drive the development of </a:t>
            </a:r>
            <a:r>
              <a:rPr lang="en-US" sz="2133" b="1" dirty="0">
                <a:latin typeface="Arial" charset="0"/>
                <a:ea typeface="Arial" charset="0"/>
                <a:cs typeface="Arial" charset="0"/>
              </a:rPr>
              <a:t>applications </a:t>
            </a:r>
            <a:r>
              <a:rPr lang="en-US" sz="2133" dirty="0">
                <a:latin typeface="Arial" charset="0"/>
                <a:ea typeface="Arial" charset="0"/>
                <a:cs typeface="Arial" charset="0"/>
              </a:rPr>
              <a:t>for specific business use-cases, to be deployed to active </a:t>
            </a:r>
            <a:r>
              <a:rPr lang="en-US" sz="2133" b="1" dirty="0">
                <a:latin typeface="Arial" charset="0"/>
                <a:ea typeface="Arial" charset="0"/>
                <a:cs typeface="Arial" charset="0"/>
              </a:rPr>
              <a:t>blockchain</a:t>
            </a:r>
            <a:r>
              <a:rPr lang="en-US" sz="2133" dirty="0">
                <a:latin typeface="Arial" charset="0"/>
                <a:ea typeface="Arial" charset="0"/>
                <a:cs typeface="Arial" charset="0"/>
              </a:rPr>
              <a:t> </a:t>
            </a:r>
            <a:r>
              <a:rPr lang="en-US" sz="2133" b="1" dirty="0">
                <a:latin typeface="Arial" charset="0"/>
                <a:ea typeface="Arial" charset="0"/>
                <a:cs typeface="Arial" charset="0"/>
              </a:rPr>
              <a:t>networks</a:t>
            </a:r>
          </a:p>
        </p:txBody>
      </p:sp>
      <p:sp>
        <p:nvSpPr>
          <p:cNvPr id="29" name="Rounded Rectangle 28"/>
          <p:cNvSpPr/>
          <p:nvPr/>
        </p:nvSpPr>
        <p:spPr>
          <a:xfrm>
            <a:off x="2504662" y="2993543"/>
            <a:ext cx="9395781" cy="1093599"/>
          </a:xfrm>
          <a:prstGeom prst="roundRect">
            <a:avLst>
              <a:gd name="adj" fmla="val 36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30" name="TextBox 29"/>
          <p:cNvSpPr txBox="1"/>
          <p:nvPr/>
        </p:nvSpPr>
        <p:spPr>
          <a:xfrm>
            <a:off x="3370997" y="3339228"/>
            <a:ext cx="1273105" cy="379656"/>
          </a:xfrm>
          <a:prstGeom prst="rect">
            <a:avLst/>
          </a:prstGeom>
          <a:noFill/>
        </p:spPr>
        <p:txBody>
          <a:bodyPr wrap="none" rtlCol="0">
            <a:spAutoFit/>
          </a:bodyPr>
          <a:lstStyle/>
          <a:p>
            <a:pPr defTabSz="609585">
              <a:defRPr/>
            </a:pPr>
            <a:r>
              <a:rPr lang="en-US" sz="1867" b="1" dirty="0">
                <a:solidFill>
                  <a:srgbClr val="6964D1"/>
                </a:solidFill>
                <a:latin typeface="Arial"/>
              </a:rPr>
              <a:t>Solutions</a:t>
            </a:r>
          </a:p>
        </p:txBody>
      </p:sp>
      <p:sp>
        <p:nvSpPr>
          <p:cNvPr id="14" name="Rounded Rectangle 13"/>
          <p:cNvSpPr/>
          <p:nvPr/>
        </p:nvSpPr>
        <p:spPr>
          <a:xfrm>
            <a:off x="284279" y="1802409"/>
            <a:ext cx="2086423" cy="4628291"/>
          </a:xfrm>
          <a:prstGeom prst="roundRect">
            <a:avLst>
              <a:gd name="adj" fmla="val 36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15" name="TextBox 14"/>
          <p:cNvSpPr txBox="1"/>
          <p:nvPr/>
        </p:nvSpPr>
        <p:spPr>
          <a:xfrm>
            <a:off x="743035" y="3100591"/>
            <a:ext cx="1168910" cy="379656"/>
          </a:xfrm>
          <a:prstGeom prst="rect">
            <a:avLst/>
          </a:prstGeom>
          <a:noFill/>
        </p:spPr>
        <p:txBody>
          <a:bodyPr wrap="none" rtlCol="0">
            <a:spAutoFit/>
          </a:bodyPr>
          <a:lstStyle/>
          <a:p>
            <a:pPr algn="ctr" defTabSz="609585">
              <a:defRPr/>
            </a:pPr>
            <a:r>
              <a:rPr lang="en-US" sz="1867" b="1" dirty="0">
                <a:solidFill>
                  <a:srgbClr val="6964D1"/>
                </a:solidFill>
                <a:latin typeface="Arial"/>
              </a:rPr>
              <a:t>Services</a:t>
            </a:r>
          </a:p>
        </p:txBody>
      </p:sp>
      <p:sp>
        <p:nvSpPr>
          <p:cNvPr id="16" name="Rounded Rectangle 15"/>
          <p:cNvSpPr/>
          <p:nvPr/>
        </p:nvSpPr>
        <p:spPr>
          <a:xfrm>
            <a:off x="2504662" y="5368203"/>
            <a:ext cx="9395777" cy="1060067"/>
          </a:xfrm>
          <a:prstGeom prst="roundRect">
            <a:avLst>
              <a:gd name="adj" fmla="val 36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7" name="Rounded Rectangle 26"/>
          <p:cNvSpPr/>
          <p:nvPr/>
        </p:nvSpPr>
        <p:spPr>
          <a:xfrm>
            <a:off x="2504662" y="1820599"/>
            <a:ext cx="9395785" cy="1071877"/>
          </a:xfrm>
          <a:prstGeom prst="roundRect">
            <a:avLst>
              <a:gd name="adj" fmla="val 36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8" name="TextBox 27"/>
          <p:cNvSpPr txBox="1"/>
          <p:nvPr/>
        </p:nvSpPr>
        <p:spPr>
          <a:xfrm>
            <a:off x="3370996" y="2108417"/>
            <a:ext cx="1449436" cy="379656"/>
          </a:xfrm>
          <a:prstGeom prst="rect">
            <a:avLst/>
          </a:prstGeom>
          <a:solidFill>
            <a:schemeClr val="bg1"/>
          </a:solidFill>
        </p:spPr>
        <p:txBody>
          <a:bodyPr wrap="none" rtlCol="0">
            <a:spAutoFit/>
          </a:bodyPr>
          <a:lstStyle/>
          <a:p>
            <a:pPr defTabSz="609585">
              <a:defRPr/>
            </a:pPr>
            <a:r>
              <a:rPr lang="en-US" sz="1867" b="1" dirty="0">
                <a:solidFill>
                  <a:srgbClr val="6964D1"/>
                </a:solidFill>
                <a:latin typeface="Arial"/>
              </a:rPr>
              <a:t>Ecosystem</a:t>
            </a:r>
          </a:p>
        </p:txBody>
      </p:sp>
      <p:sp>
        <p:nvSpPr>
          <p:cNvPr id="23" name="Rounded Rectangle 22"/>
          <p:cNvSpPr/>
          <p:nvPr/>
        </p:nvSpPr>
        <p:spPr>
          <a:xfrm>
            <a:off x="2504662" y="4185986"/>
            <a:ext cx="9395785" cy="1075633"/>
          </a:xfrm>
          <a:prstGeom prst="roundRect">
            <a:avLst>
              <a:gd name="adj" fmla="val 36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4" name="TextBox 23"/>
          <p:cNvSpPr txBox="1"/>
          <p:nvPr/>
        </p:nvSpPr>
        <p:spPr>
          <a:xfrm>
            <a:off x="3370996" y="4547747"/>
            <a:ext cx="1156086" cy="379656"/>
          </a:xfrm>
          <a:prstGeom prst="rect">
            <a:avLst/>
          </a:prstGeom>
          <a:noFill/>
        </p:spPr>
        <p:txBody>
          <a:bodyPr wrap="none" rtlCol="0">
            <a:spAutoFit/>
          </a:bodyPr>
          <a:lstStyle/>
          <a:p>
            <a:pPr defTabSz="609585">
              <a:defRPr/>
            </a:pPr>
            <a:r>
              <a:rPr lang="en-US" sz="1867" b="1" dirty="0">
                <a:solidFill>
                  <a:srgbClr val="6964D1"/>
                </a:solidFill>
                <a:latin typeface="Arial"/>
              </a:rPr>
              <a:t>Platform</a:t>
            </a:r>
          </a:p>
        </p:txBody>
      </p:sp>
      <p:sp>
        <p:nvSpPr>
          <p:cNvPr id="2" name="Rectangle 1"/>
          <p:cNvSpPr/>
          <p:nvPr/>
        </p:nvSpPr>
        <p:spPr>
          <a:xfrm>
            <a:off x="272711" y="4099971"/>
            <a:ext cx="2120363" cy="2061718"/>
          </a:xfrm>
          <a:prstGeom prst="rect">
            <a:avLst/>
          </a:prstGeom>
          <a:noFill/>
        </p:spPr>
        <p:txBody>
          <a:bodyPr wrap="square">
            <a:spAutoFit/>
          </a:bodyPr>
          <a:lstStyle/>
          <a:p>
            <a:pPr algn="ctr" defTabSz="609585">
              <a:defRPr/>
            </a:pPr>
            <a:r>
              <a:rPr lang="en-US" sz="2133" dirty="0">
                <a:solidFill>
                  <a:prstClr val="black"/>
                </a:solidFill>
                <a:latin typeface="Arial" charset="0"/>
                <a:ea typeface="Arial" charset="0"/>
                <a:cs typeface="Arial" charset="0"/>
              </a:rPr>
              <a:t>Collaborate </a:t>
            </a:r>
            <a:r>
              <a:rPr lang="en-US" sz="2133">
                <a:solidFill>
                  <a:prstClr val="black"/>
                </a:solidFill>
                <a:latin typeface="Arial" charset="0"/>
                <a:ea typeface="Arial" charset="0"/>
                <a:cs typeface="Arial" charset="0"/>
              </a:rPr>
              <a:t>with services </a:t>
            </a:r>
            <a:r>
              <a:rPr lang="en-US" sz="2133" dirty="0">
                <a:solidFill>
                  <a:prstClr val="black"/>
                </a:solidFill>
                <a:latin typeface="Arial" charset="0"/>
                <a:ea typeface="Arial" charset="0"/>
                <a:cs typeface="Arial" charset="0"/>
              </a:rPr>
              <a:t>teams from ideation all the way to production</a:t>
            </a:r>
          </a:p>
        </p:txBody>
      </p:sp>
      <p:sp>
        <p:nvSpPr>
          <p:cNvPr id="3" name="Rectangle 2"/>
          <p:cNvSpPr/>
          <p:nvPr/>
        </p:nvSpPr>
        <p:spPr>
          <a:xfrm>
            <a:off x="5452717" y="1949847"/>
            <a:ext cx="6513563" cy="748795"/>
          </a:xfrm>
          <a:prstGeom prst="rect">
            <a:avLst/>
          </a:prstGeom>
        </p:spPr>
        <p:txBody>
          <a:bodyPr wrap="square">
            <a:spAutoFit/>
          </a:bodyPr>
          <a:lstStyle/>
          <a:p>
            <a:pPr algn="r" defTabSz="609585">
              <a:defRPr/>
            </a:pPr>
            <a:r>
              <a:rPr lang="en-US" sz="2133" dirty="0">
                <a:solidFill>
                  <a:prstClr val="black"/>
                </a:solidFill>
                <a:latin typeface="Arial" charset="0"/>
                <a:ea typeface="Arial" charset="0"/>
                <a:cs typeface="Arial" charset="0"/>
              </a:rPr>
              <a:t>Tap into our diverse ecosystem to develop strategic partnerships and create your competitive advantage</a:t>
            </a:r>
          </a:p>
        </p:txBody>
      </p:sp>
      <p:sp>
        <p:nvSpPr>
          <p:cNvPr id="4" name="Rectangle 3"/>
          <p:cNvSpPr/>
          <p:nvPr/>
        </p:nvSpPr>
        <p:spPr>
          <a:xfrm>
            <a:off x="5835611" y="3099999"/>
            <a:ext cx="6096000" cy="748795"/>
          </a:xfrm>
          <a:prstGeom prst="rect">
            <a:avLst/>
          </a:prstGeom>
        </p:spPr>
        <p:txBody>
          <a:bodyPr>
            <a:spAutoFit/>
          </a:bodyPr>
          <a:lstStyle/>
          <a:p>
            <a:pPr algn="r" defTabSz="609585">
              <a:defRPr/>
            </a:pPr>
            <a:r>
              <a:rPr lang="en-US" sz="2133" dirty="0">
                <a:solidFill>
                  <a:prstClr val="black"/>
                </a:solidFill>
                <a:latin typeface="Arial" charset="0"/>
                <a:ea typeface="Arial" charset="0"/>
                <a:cs typeface="Arial" charset="0"/>
              </a:rPr>
              <a:t>Solve critical industry challenges by building and joining new business networks and applications</a:t>
            </a:r>
          </a:p>
        </p:txBody>
      </p:sp>
      <p:sp>
        <p:nvSpPr>
          <p:cNvPr id="5" name="Rectangle 4"/>
          <p:cNvSpPr/>
          <p:nvPr/>
        </p:nvSpPr>
        <p:spPr>
          <a:xfrm>
            <a:off x="5835611" y="4329673"/>
            <a:ext cx="6096000" cy="748795"/>
          </a:xfrm>
          <a:prstGeom prst="rect">
            <a:avLst/>
          </a:prstGeom>
        </p:spPr>
        <p:txBody>
          <a:bodyPr>
            <a:spAutoFit/>
          </a:bodyPr>
          <a:lstStyle/>
          <a:p>
            <a:pPr algn="r" defTabSz="609585">
              <a:defRPr/>
            </a:pPr>
            <a:r>
              <a:rPr lang="en-US" sz="2133" dirty="0">
                <a:solidFill>
                  <a:prstClr val="black"/>
                </a:solidFill>
                <a:latin typeface="Arial" charset="0"/>
                <a:ea typeface="Arial" charset="0"/>
                <a:cs typeface="Arial" charset="0"/>
              </a:rPr>
              <a:t>Develop, govern and operate enterprise blockchain networks with speed and security</a:t>
            </a:r>
          </a:p>
        </p:txBody>
      </p:sp>
      <p:sp>
        <p:nvSpPr>
          <p:cNvPr id="6" name="Rectangle 5"/>
          <p:cNvSpPr/>
          <p:nvPr/>
        </p:nvSpPr>
        <p:spPr>
          <a:xfrm>
            <a:off x="5157579" y="5508385"/>
            <a:ext cx="6742860" cy="748795"/>
          </a:xfrm>
          <a:prstGeom prst="rect">
            <a:avLst/>
          </a:prstGeom>
        </p:spPr>
        <p:txBody>
          <a:bodyPr wrap="square">
            <a:spAutoFit/>
          </a:bodyPr>
          <a:lstStyle/>
          <a:p>
            <a:pPr algn="r" defTabSz="609585">
              <a:defRPr/>
            </a:pPr>
            <a:r>
              <a:rPr lang="en-US" sz="2133" dirty="0">
                <a:solidFill>
                  <a:prstClr val="black"/>
                </a:solidFill>
                <a:latin typeface="Arial" charset="0"/>
                <a:ea typeface="Arial" charset="0"/>
                <a:cs typeface="Arial" charset="0"/>
              </a:rPr>
              <a:t>A founding, premier member of Hyperledger, IBM is committed to open source, standards &amp; governance</a:t>
            </a:r>
          </a:p>
        </p:txBody>
      </p:sp>
      <p:pic>
        <p:nvPicPr>
          <p:cNvPr id="68" name="Picture 67" descr="icons-01.png"/>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695266" y="2012644"/>
            <a:ext cx="609521" cy="609521"/>
          </a:xfrm>
          <a:prstGeom prst="rect">
            <a:avLst/>
          </a:prstGeom>
        </p:spPr>
      </p:pic>
      <p:pic>
        <p:nvPicPr>
          <p:cNvPr id="69" name="Picture 68" descr="icons-03.png"/>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21553" y="4484337"/>
            <a:ext cx="556947" cy="556947"/>
          </a:xfrm>
          <a:prstGeom prst="rect">
            <a:avLst/>
          </a:prstGeom>
        </p:spPr>
      </p:pic>
      <p:pic>
        <p:nvPicPr>
          <p:cNvPr id="70" name="Picture 69"/>
          <p:cNvPicPr>
            <a:picLocks noChangeAspect="1"/>
          </p:cNvPicPr>
          <p:nvPr/>
        </p:nvPicPr>
        <p:blipFill>
          <a:blip r:embed="rId7">
            <a:alphaModFix/>
            <a:duotone>
              <a:prstClr val="black"/>
              <a:schemeClr val="accent4">
                <a:tint val="45000"/>
                <a:satMod val="400000"/>
              </a:schemeClr>
            </a:duotone>
            <a:lum bright="-40000"/>
            <a:extLst>
              <a:ext uri="{28A0092B-C50C-407E-A947-70E740481C1C}">
                <a14:useLocalDpi xmlns:a14="http://schemas.microsoft.com/office/drawing/2010/main" val="0"/>
              </a:ext>
            </a:extLst>
          </a:blip>
          <a:stretch>
            <a:fillRect/>
          </a:stretch>
        </p:blipFill>
        <p:spPr>
          <a:xfrm>
            <a:off x="1082147" y="2045748"/>
            <a:ext cx="490685" cy="543312"/>
          </a:xfrm>
          <a:prstGeom prst="rect">
            <a:avLst/>
          </a:prstGeom>
          <a:noFill/>
        </p:spPr>
      </p:pic>
      <p:pic>
        <p:nvPicPr>
          <p:cNvPr id="72" name="Picture 71"/>
          <p:cNvPicPr>
            <a:picLocks noChangeAspect="1"/>
          </p:cNvPicPr>
          <p:nvPr/>
        </p:nvPicPr>
        <p:blipFill>
          <a:blip r:embed="rId8">
            <a:duotone>
              <a:prstClr val="black"/>
              <a:schemeClr val="accent4">
                <a:tint val="45000"/>
                <a:satMod val="400000"/>
              </a:schemeClr>
            </a:duotone>
            <a:lum bright="-40000"/>
            <a:extLst>
              <a:ext uri="{28A0092B-C50C-407E-A947-70E740481C1C}">
                <a14:useLocalDpi xmlns:a14="http://schemas.microsoft.com/office/drawing/2010/main" val="0"/>
              </a:ext>
            </a:extLst>
          </a:blip>
          <a:stretch>
            <a:fillRect/>
          </a:stretch>
        </p:blipFill>
        <p:spPr>
          <a:xfrm>
            <a:off x="2718009" y="3313004"/>
            <a:ext cx="507528" cy="507528"/>
          </a:xfrm>
          <a:prstGeom prst="rect">
            <a:avLst/>
          </a:prstGeom>
        </p:spPr>
      </p:pic>
      <p:pic>
        <p:nvPicPr>
          <p:cNvPr id="1026" name="Picture 2" descr="mage result for hyperledger"/>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t="-4006"/>
          <a:stretch/>
        </p:blipFill>
        <p:spPr bwMode="auto">
          <a:xfrm>
            <a:off x="3450509" y="5623381"/>
            <a:ext cx="1737505" cy="5065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r:embed="rId11">
                    <a14:imgEffect>
                      <a14:brightnessContrast bright="-40000"/>
                    </a14:imgEffect>
                  </a14:imgLayer>
                </a14:imgProps>
              </a:ext>
            </a:extLst>
          </a:blip>
          <a:srcRect l="12636" t="28363" r="69797" b="28449"/>
          <a:stretch/>
        </p:blipFill>
        <p:spPr>
          <a:xfrm>
            <a:off x="2648629" y="5587788"/>
            <a:ext cx="688080" cy="630139"/>
          </a:xfrm>
          <a:prstGeom prst="rect">
            <a:avLst/>
          </a:prstGeom>
        </p:spPr>
      </p:pic>
    </p:spTree>
    <p:extLst>
      <p:ext uri="{BB962C8B-B14F-4D97-AF65-F5344CB8AC3E}">
        <p14:creationId xmlns:p14="http://schemas.microsoft.com/office/powerpoint/2010/main" val="3842933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52400E4-7FBF-44AF-BA79-C711467EDA32}"/>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837866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B765C1B-1C08-4B0A-B04E-9DFC930D307F}"/>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352067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2D76F62-0608-479E-B4EA-C356C184A08D}"/>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724330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4CFE3A4-92F8-44AB-868A-34C52B9E7FB3}"/>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4268758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3096B9C-58F8-4BEC-B50D-FE00C584BDFF}"/>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9321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3E16EC9-8D75-471C-9894-CE24AE852D4B}"/>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742025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94E100D-875D-436B-957A-0A37C9D1A7F9}"/>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4009846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A4D7748-EA02-41C0-9E95-E6A99199FE29}"/>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006863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FDF842D-377C-4DD4-AB0F-CDEA909B12E6}"/>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294625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069447E-91FD-4788-A767-9B82AD357C42}"/>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9330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a:t>
            </a:r>
          </a:p>
        </p:txBody>
      </p:sp>
      <p:sp>
        <p:nvSpPr>
          <p:cNvPr id="3" name="TextBox 2"/>
          <p:cNvSpPr txBox="1"/>
          <p:nvPr/>
        </p:nvSpPr>
        <p:spPr>
          <a:xfrm>
            <a:off x="1441891" y="2625455"/>
            <a:ext cx="9681035" cy="1938992"/>
          </a:xfrm>
          <a:prstGeom prst="rect">
            <a:avLst/>
          </a:prstGeom>
          <a:noFill/>
        </p:spPr>
        <p:txBody>
          <a:bodyPr wrap="square" rtlCol="0">
            <a:spAutoFit/>
          </a:bodyPr>
          <a:lstStyle/>
          <a:p>
            <a:r>
              <a:rPr lang="en-US" sz="2000" b="1" dirty="0">
                <a:latin typeface="Ubuntu" panose="020B0504030602030204" pitchFamily="34" charset="0"/>
              </a:rPr>
              <a:t>Have you had any experience with </a:t>
            </a:r>
            <a:r>
              <a:rPr lang="en-US" sz="2000" b="1" dirty="0" err="1">
                <a:latin typeface="Ubuntu" panose="020B0504030602030204" pitchFamily="34" charset="0"/>
              </a:rPr>
              <a:t>Hyperledger</a:t>
            </a:r>
            <a:r>
              <a:rPr lang="en-US" sz="2000" b="1" dirty="0">
                <a:latin typeface="Ubuntu" panose="020B0504030602030204" pitchFamily="34" charset="0"/>
              </a:rPr>
              <a:t> Fabric or Composer?</a:t>
            </a:r>
          </a:p>
          <a:p>
            <a:r>
              <a:rPr lang="en-US" sz="2000" dirty="0">
                <a:latin typeface="Ubuntu" panose="020B0504030602030204" pitchFamily="34" charset="0"/>
              </a:rPr>
              <a:t> </a:t>
            </a:r>
          </a:p>
          <a:p>
            <a:pPr marL="342891" indent="-342891">
              <a:buFont typeface="+mj-lt"/>
              <a:buAutoNum type="alphaLcPeriod"/>
            </a:pPr>
            <a:r>
              <a:rPr lang="en-US" sz="2000" dirty="0">
                <a:latin typeface="Ubuntu" panose="020B0504030602030204" pitchFamily="34" charset="0"/>
              </a:rPr>
              <a:t>Yes, lots</a:t>
            </a:r>
          </a:p>
          <a:p>
            <a:pPr marL="342891" indent="-342891">
              <a:buFont typeface="+mj-lt"/>
              <a:buAutoNum type="alphaLcPeriod"/>
            </a:pPr>
            <a:r>
              <a:rPr lang="en-US" sz="2000" dirty="0">
                <a:latin typeface="Ubuntu" panose="020B0504030602030204" pitchFamily="34" charset="0"/>
              </a:rPr>
              <a:t>A little</a:t>
            </a:r>
          </a:p>
          <a:p>
            <a:pPr marL="342891" indent="-342891">
              <a:buFont typeface="+mj-lt"/>
              <a:buAutoNum type="alphaLcPeriod"/>
            </a:pPr>
            <a:r>
              <a:rPr lang="en-US" sz="2000" dirty="0">
                <a:latin typeface="Ubuntu" panose="020B0504030602030204" pitchFamily="34" charset="0"/>
              </a:rPr>
              <a:t>No, it’s all new to me</a:t>
            </a:r>
          </a:p>
          <a:p>
            <a:pPr>
              <a:spcAft>
                <a:spcPts val="600"/>
              </a:spcAft>
            </a:pPr>
            <a:endParaRPr lang="en-US" sz="2000" dirty="0" err="1">
              <a:latin typeface="Ubuntu" panose="020B0504030602030204" pitchFamily="34" charset="0"/>
              <a:cs typeface="Arial" pitchFamily="34" charset="0"/>
            </a:endParaRPr>
          </a:p>
        </p:txBody>
      </p:sp>
      <p:sp>
        <p:nvSpPr>
          <p:cNvPr id="4" name="Rectangle 3"/>
          <p:cNvSpPr/>
          <p:nvPr/>
        </p:nvSpPr>
        <p:spPr>
          <a:xfrm>
            <a:off x="10668" y="2"/>
            <a:ext cx="12170664"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Survey</a:t>
            </a:r>
          </a:p>
        </p:txBody>
      </p:sp>
      <p:sp>
        <p:nvSpPr>
          <p:cNvPr id="5" name="Rectangle 4"/>
          <p:cNvSpPr/>
          <p:nvPr/>
        </p:nvSpPr>
        <p:spPr>
          <a:xfrm>
            <a:off x="10668" y="5018336"/>
            <a:ext cx="12170664"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Survey</a:t>
            </a:r>
          </a:p>
        </p:txBody>
      </p:sp>
    </p:spTree>
    <p:extLst>
      <p:ext uri="{BB962C8B-B14F-4D97-AF65-F5344CB8AC3E}">
        <p14:creationId xmlns:p14="http://schemas.microsoft.com/office/powerpoint/2010/main" val="399690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F645827-66CB-4703-AE5F-D0EF4FFD827E}"/>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1284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1B33279-FB06-44B8-8C2A-9E9E17DAA92C}"/>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86889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5D7447B-2C52-45FA-AEB4-1853C68A8C30}"/>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2498182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127DB6F-3E2C-4BDB-BEC6-9ADB875BF02D}"/>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737408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EFB2CC5-5155-4846-B72D-CC4C0AE717E3}"/>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571596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CF036CB-3083-4619-82E2-E261E9B844A9}"/>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871219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171"/>
            <a:ext cx="12192000" cy="6860666"/>
          </a:xfrm>
          <a:prstGeom prst="rect">
            <a:avLst/>
          </a:prstGeom>
        </p:spPr>
      </p:pic>
      <p:sp>
        <p:nvSpPr>
          <p:cNvPr id="5" name="Title 7"/>
          <p:cNvSpPr txBox="1">
            <a:spLocks/>
          </p:cNvSpPr>
          <p:nvPr/>
        </p:nvSpPr>
        <p:spPr>
          <a:xfrm>
            <a:off x="441991" y="1092656"/>
            <a:ext cx="699502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nSpc>
                <a:spcPct val="100000"/>
              </a:lnSpc>
            </a:pPr>
            <a:r>
              <a:rPr lang="en-US" sz="2800" b="1" dirty="0">
                <a:solidFill>
                  <a:schemeClr val="bg1"/>
                </a:solidFill>
              </a:rPr>
              <a:t/>
            </a:r>
            <a:br>
              <a:rPr lang="en-US" sz="2800" b="1" dirty="0">
                <a:solidFill>
                  <a:schemeClr val="bg1"/>
                </a:solidFill>
              </a:rPr>
            </a:br>
            <a:r>
              <a:rPr lang="en-US" sz="4800" b="1" dirty="0" smtClean="0">
                <a:solidFill>
                  <a:schemeClr val="bg1"/>
                </a:solidFill>
                <a:latin typeface="Ubuntu" panose="020B0504030602030204" pitchFamily="34" charset="0"/>
                <a:ea typeface="Arial" charset="0"/>
                <a:cs typeface="Arial" charset="0"/>
              </a:rPr>
              <a:t>Wrap Up</a:t>
            </a:r>
            <a:endParaRPr lang="en-US" sz="4800" b="1" i="1" dirty="0">
              <a:solidFill>
                <a:schemeClr val="bg1"/>
              </a:solidFill>
              <a:latin typeface="Ubuntu" panose="020B0504030602030204" pitchFamily="34" charset="0"/>
            </a:endParaRPr>
          </a:p>
        </p:txBody>
      </p:sp>
    </p:spTree>
    <p:extLst>
      <p:ext uri="{BB962C8B-B14F-4D97-AF65-F5344CB8AC3E}">
        <p14:creationId xmlns:p14="http://schemas.microsoft.com/office/powerpoint/2010/main" val="1223580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3"/>
          </p:nvPr>
        </p:nvSpPr>
        <p:spPr/>
        <p:txBody>
          <a:bodyPr>
            <a:normAutofit/>
          </a:bodyPr>
          <a:lstStyle/>
          <a:p>
            <a:r>
              <a:rPr lang="en-US" dirty="0">
                <a:latin typeface="+mn-lt"/>
              </a:rPr>
              <a:t>Further </a:t>
            </a:r>
            <a:r>
              <a:rPr lang="en-US" dirty="0" err="1">
                <a:latin typeface="+mn-lt"/>
              </a:rPr>
              <a:t>Hyperledger</a:t>
            </a:r>
            <a:r>
              <a:rPr lang="en-US" dirty="0">
                <a:latin typeface="+mn-lt"/>
              </a:rPr>
              <a:t> Fabric Information</a:t>
            </a:r>
          </a:p>
        </p:txBody>
      </p:sp>
      <p:sp>
        <p:nvSpPr>
          <p:cNvPr id="2" name="Text Placeholder 1"/>
          <p:cNvSpPr>
            <a:spLocks noGrp="1"/>
          </p:cNvSpPr>
          <p:nvPr>
            <p:ph type="body" sz="quarter" idx="22"/>
          </p:nvPr>
        </p:nvSpPr>
        <p:spPr/>
        <p:txBody>
          <a:bodyPr>
            <a:normAutofit fontScale="92500" lnSpcReduction="10000"/>
          </a:bodyPr>
          <a:lstStyle/>
          <a:p>
            <a:r>
              <a:rPr lang="en-US" sz="2133" b="1" dirty="0">
                <a:latin typeface="+mn-lt"/>
              </a:rPr>
              <a:t>Project Home</a:t>
            </a:r>
            <a:r>
              <a:rPr lang="en-US" sz="2133" dirty="0">
                <a:latin typeface="+mn-lt"/>
              </a:rPr>
              <a:t>: </a:t>
            </a:r>
            <a:r>
              <a:rPr lang="en-US" sz="2133" dirty="0">
                <a:latin typeface="+mn-lt"/>
                <a:hlinkClick r:id="rId2"/>
              </a:rPr>
              <a:t>https://www.hyperledger.org/projects/fabric</a:t>
            </a:r>
            <a:endParaRPr lang="en-US" sz="2133" dirty="0">
              <a:latin typeface="+mn-lt"/>
            </a:endParaRPr>
          </a:p>
          <a:p>
            <a:endParaRPr lang="en-US" sz="2133" dirty="0">
              <a:latin typeface="+mn-lt"/>
            </a:endParaRPr>
          </a:p>
          <a:p>
            <a:r>
              <a:rPr lang="en-US" sz="2133" b="1" dirty="0">
                <a:latin typeface="+mn-lt"/>
              </a:rPr>
              <a:t>GitHub Repo</a:t>
            </a:r>
            <a:r>
              <a:rPr lang="en-US" sz="2133" dirty="0">
                <a:latin typeface="+mn-lt"/>
              </a:rPr>
              <a:t>: </a:t>
            </a:r>
            <a:r>
              <a:rPr lang="en-US" sz="2133" dirty="0">
                <a:latin typeface="+mn-lt"/>
                <a:hlinkClick r:id="rId3"/>
              </a:rPr>
              <a:t>https://github.com/hyperledger/fabric</a:t>
            </a:r>
            <a:endParaRPr lang="en-US" sz="2133" dirty="0">
              <a:latin typeface="+mn-lt"/>
            </a:endParaRPr>
          </a:p>
          <a:p>
            <a:endParaRPr lang="en-US" sz="2133" dirty="0">
              <a:latin typeface="+mn-lt"/>
            </a:endParaRPr>
          </a:p>
          <a:p>
            <a:r>
              <a:rPr lang="en-US" sz="2133" b="1" dirty="0">
                <a:latin typeface="+mn-lt"/>
              </a:rPr>
              <a:t>Latest Docs</a:t>
            </a:r>
            <a:r>
              <a:rPr lang="en-US" sz="2133" dirty="0">
                <a:latin typeface="+mn-lt"/>
              </a:rPr>
              <a:t>: </a:t>
            </a:r>
            <a:r>
              <a:rPr lang="en-US" sz="2133" dirty="0">
                <a:latin typeface="+mn-lt"/>
                <a:hlinkClick r:id="rId4"/>
              </a:rPr>
              <a:t>https://hyperledger-fabric.readthedocs.io/en/latest/</a:t>
            </a:r>
            <a:endParaRPr lang="en-US" sz="2133" dirty="0">
              <a:latin typeface="+mn-lt"/>
            </a:endParaRPr>
          </a:p>
          <a:p>
            <a:endParaRPr lang="en-US" sz="2133" dirty="0">
              <a:latin typeface="+mn-lt"/>
            </a:endParaRPr>
          </a:p>
          <a:p>
            <a:r>
              <a:rPr lang="en-US" sz="2133" b="1" dirty="0">
                <a:latin typeface="+mn-lt"/>
              </a:rPr>
              <a:t>Community Chat</a:t>
            </a:r>
            <a:r>
              <a:rPr lang="en-US" sz="2133" dirty="0">
                <a:latin typeface="+mn-lt"/>
              </a:rPr>
              <a:t>: </a:t>
            </a:r>
            <a:r>
              <a:rPr lang="en-US" sz="2133" dirty="0">
                <a:latin typeface="+mn-lt"/>
                <a:hlinkClick r:id="rId5"/>
              </a:rPr>
              <a:t>https://chat.hyperledger.org/channel/fabric</a:t>
            </a:r>
            <a:endParaRPr lang="en-US" sz="2133" dirty="0">
              <a:latin typeface="+mn-lt"/>
            </a:endParaRPr>
          </a:p>
          <a:p>
            <a:endParaRPr lang="en-US" sz="2133" dirty="0">
              <a:latin typeface="+mn-lt"/>
            </a:endParaRPr>
          </a:p>
          <a:p>
            <a:r>
              <a:rPr lang="en-US" sz="2133" b="1" dirty="0">
                <a:latin typeface="+mn-lt"/>
              </a:rPr>
              <a:t>Project Wiki</a:t>
            </a:r>
            <a:r>
              <a:rPr lang="en-US" sz="2133" dirty="0">
                <a:latin typeface="+mn-lt"/>
              </a:rPr>
              <a:t>: </a:t>
            </a:r>
            <a:r>
              <a:rPr lang="en-US" sz="2133" dirty="0">
                <a:latin typeface="+mn-lt"/>
                <a:hlinkClick r:id="rId6"/>
              </a:rPr>
              <a:t>https://wiki.hyperledger.org/projects/fabric</a:t>
            </a:r>
            <a:endParaRPr lang="en-US" sz="2133" dirty="0">
              <a:latin typeface="+mn-lt"/>
            </a:endParaRPr>
          </a:p>
          <a:p>
            <a:endParaRPr lang="en-US" sz="2133" dirty="0">
              <a:latin typeface="+mn-lt"/>
            </a:endParaRPr>
          </a:p>
          <a:p>
            <a:r>
              <a:rPr lang="en-US" sz="2133" b="1" dirty="0">
                <a:latin typeface="+mn-lt"/>
              </a:rPr>
              <a:t>Design Docs</a:t>
            </a:r>
            <a:r>
              <a:rPr lang="en-US" sz="2133" dirty="0">
                <a:latin typeface="+mn-lt"/>
              </a:rPr>
              <a:t>: </a:t>
            </a:r>
            <a:r>
              <a:rPr lang="en-US" sz="2133" dirty="0">
                <a:latin typeface="+mn-lt"/>
                <a:hlinkClick r:id="rId7"/>
              </a:rPr>
              <a:t>https://wiki.hyperledger.org/community/fabric-design-docs</a:t>
            </a:r>
            <a:endParaRPr lang="en-US" sz="2133" dirty="0">
              <a:latin typeface="+mn-lt"/>
            </a:endParaRPr>
          </a:p>
          <a:p>
            <a:endParaRPr lang="en-US" dirty="0">
              <a:latin typeface="+mn-lt"/>
            </a:endParaRPr>
          </a:p>
        </p:txBody>
      </p:sp>
    </p:spTree>
    <p:extLst>
      <p:ext uri="{BB962C8B-B14F-4D97-AF65-F5344CB8AC3E}">
        <p14:creationId xmlns:p14="http://schemas.microsoft.com/office/powerpoint/2010/main" val="718671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Further information</a:t>
            </a:r>
          </a:p>
        </p:txBody>
      </p:sp>
      <p:sp>
        <p:nvSpPr>
          <p:cNvPr id="3" name="Text Placeholder 2"/>
          <p:cNvSpPr>
            <a:spLocks noGrp="1"/>
          </p:cNvSpPr>
          <p:nvPr>
            <p:ph type="body" sz="quarter" idx="22"/>
          </p:nvPr>
        </p:nvSpPr>
        <p:spPr>
          <a:xfrm>
            <a:off x="167640" y="1166191"/>
            <a:ext cx="11863232" cy="4850295"/>
          </a:xfrm>
        </p:spPr>
        <p:txBody>
          <a:bodyPr>
            <a:normAutofit fontScale="77500" lnSpcReduction="20000"/>
          </a:bodyPr>
          <a:lstStyle/>
          <a:p>
            <a:pPr>
              <a:buFont typeface=".AppleSystemUIFont" charset="-120"/>
              <a:buChar char="-"/>
            </a:pPr>
            <a:r>
              <a:rPr lang="en-GB" sz="1867" b="1" dirty="0">
                <a:solidFill>
                  <a:srgbClr val="5A5A5A"/>
                </a:solidFill>
                <a:latin typeface="Arial" charset="0"/>
                <a:ea typeface="Arial" charset="0"/>
                <a:cs typeface="Arial" charset="0"/>
              </a:rPr>
              <a:t>Platform Information</a:t>
            </a:r>
          </a:p>
          <a:p>
            <a:pPr lvl="1">
              <a:buFont typeface=".AppleSystemUIFont" charset="-120"/>
              <a:buChar char="-"/>
            </a:pPr>
            <a:r>
              <a:rPr lang="en-GB" sz="1867" dirty="0">
                <a:hlinkClick r:id="rId3"/>
              </a:rPr>
              <a:t>https://www.ibm.com/blockchain/platform/</a:t>
            </a:r>
            <a:endParaRPr lang="en-GB" sz="1867" dirty="0"/>
          </a:p>
          <a:p>
            <a:pPr lvl="1">
              <a:buFont typeface=".AppleSystemUIFont" charset="-120"/>
              <a:buChar char="-"/>
            </a:pPr>
            <a:endParaRPr lang="en-GB" sz="1867" dirty="0"/>
          </a:p>
          <a:p>
            <a:pPr>
              <a:buFont typeface=".AppleSystemUIFont" charset="-120"/>
              <a:buChar char="-"/>
            </a:pPr>
            <a:r>
              <a:rPr lang="en-GB" sz="1867" b="1" dirty="0">
                <a:solidFill>
                  <a:srgbClr val="5A5A5A"/>
                </a:solidFill>
                <a:latin typeface="Arial" charset="0"/>
                <a:ea typeface="Arial" charset="0"/>
                <a:cs typeface="Arial" charset="0"/>
              </a:rPr>
              <a:t>Platform Documentation</a:t>
            </a:r>
          </a:p>
          <a:p>
            <a:pPr lvl="1">
              <a:buFont typeface=".AppleSystemUIFont" charset="-120"/>
              <a:buChar char="-"/>
            </a:pPr>
            <a:r>
              <a:rPr lang="en-GB" sz="1867" dirty="0">
                <a:hlinkClick r:id="rId4"/>
              </a:rPr>
              <a:t>https://console.bluemix.net/docs/services/blockchain/index.html</a:t>
            </a:r>
            <a:endParaRPr lang="en-GB" sz="1867" dirty="0"/>
          </a:p>
          <a:p>
            <a:pPr lvl="1">
              <a:buFont typeface=".AppleSystemUIFont" charset="-120"/>
              <a:buChar char="-"/>
            </a:pPr>
            <a:endParaRPr lang="en-GB" sz="1867" dirty="0"/>
          </a:p>
          <a:p>
            <a:pPr>
              <a:buFont typeface=".AppleSystemUIFont" charset="-120"/>
              <a:buChar char="-"/>
            </a:pPr>
            <a:r>
              <a:rPr lang="en-GB" sz="1867" b="1" dirty="0">
                <a:solidFill>
                  <a:srgbClr val="5A5A5A"/>
                </a:solidFill>
                <a:latin typeface="Arial" charset="0"/>
                <a:ea typeface="Arial" charset="0"/>
                <a:cs typeface="Arial" charset="0"/>
              </a:rPr>
              <a:t>Platform Service</a:t>
            </a:r>
          </a:p>
          <a:p>
            <a:pPr lvl="1">
              <a:buFont typeface=".AppleSystemUIFont" charset="-120"/>
              <a:buChar char="-"/>
            </a:pPr>
            <a:r>
              <a:rPr lang="en-GB" sz="1867" dirty="0">
                <a:hlinkClick r:id="rId5"/>
              </a:rPr>
              <a:t>https://console.bluemix.net/catalog/services/blockchain</a:t>
            </a:r>
            <a:endParaRPr lang="en-GB" sz="1867" dirty="0"/>
          </a:p>
          <a:p>
            <a:pPr lvl="1">
              <a:buFont typeface=".AppleSystemUIFont" charset="-120"/>
              <a:buChar char="-"/>
            </a:pPr>
            <a:endParaRPr lang="en-GB" sz="1867" dirty="0"/>
          </a:p>
          <a:p>
            <a:pPr>
              <a:buFont typeface=".AppleSystemUIFont" charset="-120"/>
              <a:buChar char="-"/>
            </a:pPr>
            <a:r>
              <a:rPr lang="en-GB" sz="1867" b="1" dirty="0">
                <a:solidFill>
                  <a:srgbClr val="5A5A5A"/>
                </a:solidFill>
                <a:latin typeface="Arial" charset="0"/>
                <a:ea typeface="Arial" charset="0"/>
                <a:cs typeface="Arial" charset="0"/>
              </a:rPr>
              <a:t>Platform Service Level Agreement</a:t>
            </a:r>
          </a:p>
          <a:p>
            <a:pPr lvl="1">
              <a:buFont typeface=".AppleSystemUIFont" charset="-120"/>
              <a:buChar char="-"/>
            </a:pPr>
            <a:r>
              <a:rPr lang="en-GB" sz="1867" dirty="0">
                <a:hlinkClick r:id="rId6"/>
              </a:rPr>
              <a:t>http://www-03.ibm.com/software/sla/sladb.nsf/pdf/6605-12/$file/i126-6605-12_11-2017_en_US.pdf</a:t>
            </a:r>
            <a:endParaRPr lang="en-GB" sz="1867" dirty="0"/>
          </a:p>
          <a:p>
            <a:pPr lvl="1">
              <a:buFont typeface=".AppleSystemUIFont" charset="-120"/>
              <a:buChar char="-"/>
            </a:pPr>
            <a:endParaRPr lang="en-GB" sz="1867" dirty="0"/>
          </a:p>
          <a:p>
            <a:pPr>
              <a:buFont typeface=".AppleSystemUIFont" charset="-120"/>
              <a:buChar char="-"/>
            </a:pPr>
            <a:r>
              <a:rPr lang="en-GB" sz="1867" b="1" dirty="0">
                <a:solidFill>
                  <a:srgbClr val="5A5A5A"/>
                </a:solidFill>
                <a:latin typeface="Arial" charset="0"/>
                <a:ea typeface="Arial" charset="0"/>
                <a:cs typeface="Arial" charset="0"/>
              </a:rPr>
              <a:t>ISO Certification</a:t>
            </a:r>
          </a:p>
          <a:p>
            <a:pPr lvl="1">
              <a:buFont typeface=".AppleSystemUIFont" charset="-120"/>
              <a:buChar char="-"/>
            </a:pPr>
            <a:r>
              <a:rPr lang="en-GB" sz="1867" dirty="0">
                <a:hlinkClick r:id="rId7"/>
              </a:rPr>
              <a:t>https://www-935.ibm.com/services/multimedia/saas_27k.pdf</a:t>
            </a:r>
            <a:endParaRPr lang="en-GB" sz="1867" dirty="0"/>
          </a:p>
          <a:p>
            <a:pPr lvl="1">
              <a:buFont typeface=".AppleSystemUIFont" charset="-120"/>
              <a:buChar char="-"/>
            </a:pPr>
            <a:r>
              <a:rPr lang="en-GB" sz="1867" dirty="0">
                <a:hlinkClick r:id="rId8"/>
              </a:rPr>
              <a:t>https://www-935.ibm.com/services/us/en/it-services/pdf/ibmcloud_27017.pdf</a:t>
            </a:r>
            <a:endParaRPr lang="en-GB" sz="1867" dirty="0"/>
          </a:p>
          <a:p>
            <a:pPr lvl="1">
              <a:buFont typeface=".AppleSystemUIFont" charset="-120"/>
              <a:buChar char="-"/>
            </a:pPr>
            <a:r>
              <a:rPr lang="en-GB" sz="1867" dirty="0">
                <a:hlinkClick r:id="rId9"/>
              </a:rPr>
              <a:t>https://www-935.ibm.com/services/multimedia/ibmcloud_27018.pdf</a:t>
            </a:r>
            <a:endParaRPr lang="en-GB" sz="1867" dirty="0"/>
          </a:p>
          <a:p>
            <a:pPr lvl="1">
              <a:buFont typeface=".AppleSystemUIFont" charset="-120"/>
              <a:buChar char="-"/>
            </a:pPr>
            <a:endParaRPr lang="en-GB" sz="1867" dirty="0"/>
          </a:p>
          <a:p>
            <a:pPr>
              <a:buFont typeface=".AppleSystemUIFont" charset="-120"/>
              <a:buChar char="-"/>
            </a:pPr>
            <a:r>
              <a:rPr lang="en-GB" sz="1867" b="1" dirty="0"/>
              <a:t>Blockchain Development Patterns</a:t>
            </a:r>
          </a:p>
          <a:p>
            <a:pPr lvl="1">
              <a:buFont typeface=".AppleSystemUIFont" charset="-120"/>
              <a:buChar char="-"/>
            </a:pPr>
            <a:r>
              <a:rPr lang="en-GB" sz="1867" dirty="0">
                <a:hlinkClick r:id="rId10"/>
              </a:rPr>
              <a:t>https://developer.ibm.com/code/technologies/blockchain/</a:t>
            </a:r>
            <a:endParaRPr lang="en-GB" sz="1867" dirty="0"/>
          </a:p>
          <a:p>
            <a:pPr>
              <a:buFont typeface=".AppleSystemUIFont" charset="-120"/>
              <a:buChar char="-"/>
            </a:pPr>
            <a:endParaRPr lang="en-GB" sz="1867" dirty="0"/>
          </a:p>
          <a:p>
            <a:endParaRPr lang="en-GB" dirty="0"/>
          </a:p>
          <a:p>
            <a:pPr marL="761973" lvl="1" indent="-304784" defTabSz="1219140">
              <a:spcBef>
                <a:spcPct val="5000"/>
              </a:spcBef>
              <a:spcAft>
                <a:spcPct val="5000"/>
              </a:spcAft>
              <a:buFont typeface="Arial" charset="0"/>
              <a:buChar char="–"/>
            </a:pPr>
            <a:endParaRPr lang="en-US" dirty="0">
              <a:solidFill>
                <a:srgbClr val="5A5A5A"/>
              </a:solidFill>
              <a:latin typeface="Arial" charset="0"/>
              <a:ea typeface="Arial" charset="0"/>
              <a:cs typeface="Arial" charset="0"/>
            </a:endParaRPr>
          </a:p>
          <a:p>
            <a:pPr marL="304784" indent="-304784" defTabSz="1219140">
              <a:spcBef>
                <a:spcPct val="5000"/>
              </a:spcBef>
              <a:spcAft>
                <a:spcPct val="5000"/>
              </a:spcAft>
              <a:buFont typeface="Arial" charset="0"/>
              <a:buChar char="–"/>
            </a:pPr>
            <a:endParaRPr lang="en-US" dirty="0">
              <a:solidFill>
                <a:srgbClr val="5A5A5A"/>
              </a:solidFill>
              <a:latin typeface="Arial" charset="0"/>
              <a:ea typeface="Arial" charset="0"/>
              <a:cs typeface="Arial" charset="0"/>
            </a:endParaRPr>
          </a:p>
          <a:p>
            <a:pPr marL="304784" indent="-304784" defTabSz="1219140">
              <a:spcBef>
                <a:spcPct val="5000"/>
              </a:spcBef>
              <a:spcAft>
                <a:spcPct val="5000"/>
              </a:spcAft>
              <a:buFont typeface="Arial" charset="0"/>
              <a:buChar char="–"/>
            </a:pPr>
            <a:endParaRPr lang="en-US" dirty="0">
              <a:solidFill>
                <a:srgbClr val="5A5A5A"/>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468816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A05C0E7-5FA3-4FF9-9A7D-E2C1DA6338B3}"/>
              </a:ext>
            </a:extLst>
          </p:cNvPr>
          <p:cNvSpPr>
            <a:spLocks noGrp="1"/>
          </p:cNvSpPr>
          <p:nvPr>
            <p:ph type="body" sz="quarter" idx="13"/>
          </p:nvPr>
        </p:nvSpPr>
        <p:spPr/>
        <p:txBody>
          <a:bodyPr>
            <a:normAutofit/>
          </a:bodyPr>
          <a:lstStyle/>
          <a:p>
            <a:r>
              <a:rPr lang="en-GB" dirty="0"/>
              <a:t>Helpful Links</a:t>
            </a:r>
          </a:p>
        </p:txBody>
      </p:sp>
      <p:sp>
        <p:nvSpPr>
          <p:cNvPr id="3" name="Text Placeholder 2">
            <a:extLst>
              <a:ext uri="{FF2B5EF4-FFF2-40B4-BE49-F238E27FC236}">
                <a16:creationId xmlns="" xmlns:a16="http://schemas.microsoft.com/office/drawing/2014/main" id="{53F9C767-C075-4464-B712-B4788EA8463E}"/>
              </a:ext>
            </a:extLst>
          </p:cNvPr>
          <p:cNvSpPr>
            <a:spLocks noGrp="1"/>
          </p:cNvSpPr>
          <p:nvPr>
            <p:ph type="body" sz="quarter" idx="22"/>
          </p:nvPr>
        </p:nvSpPr>
        <p:spPr>
          <a:xfrm>
            <a:off x="328768" y="1101255"/>
            <a:ext cx="11863232" cy="5756745"/>
          </a:xfrm>
        </p:spPr>
        <p:txBody>
          <a:bodyPr>
            <a:normAutofit lnSpcReduction="10000"/>
          </a:bodyPr>
          <a:lstStyle/>
          <a:p>
            <a:r>
              <a:rPr lang="en-GB" sz="1733" b="1" dirty="0"/>
              <a:t>Deploy a sample application to the IBM Blockchain Platform Starter Plan</a:t>
            </a:r>
          </a:p>
          <a:p>
            <a:pPr lvl="1"/>
            <a:r>
              <a:rPr lang="en-GB" sz="1733" b="1" dirty="0">
                <a:hlinkClick r:id="rId2"/>
              </a:rPr>
              <a:t>https://www.ibm.com/developerworks/cloud/library/cl-deploy-fabcar-sample-application-ibm-blockchain-starter-plan/index.html</a:t>
            </a:r>
            <a:endParaRPr lang="en-GB" sz="1733" b="1" dirty="0"/>
          </a:p>
          <a:p>
            <a:endParaRPr lang="en-GB" sz="1733" b="1" dirty="0"/>
          </a:p>
          <a:p>
            <a:r>
              <a:rPr lang="en-GB" sz="1733" b="1" dirty="0"/>
              <a:t>Installing pre-</a:t>
            </a:r>
            <a:r>
              <a:rPr lang="en-GB" sz="1733" b="1" dirty="0" err="1"/>
              <a:t>reqs</a:t>
            </a:r>
            <a:r>
              <a:rPr lang="en-GB" sz="1733" b="1" dirty="0"/>
              <a:t> and a local dev environment for Composer:  </a:t>
            </a:r>
          </a:p>
          <a:p>
            <a:pPr lvl="1"/>
            <a:r>
              <a:rPr lang="en-GB" sz="1733" dirty="0">
                <a:hlinkClick r:id="rId3"/>
              </a:rPr>
              <a:t>https://console.bluemix.net/docs/services/blockchain/develop.html#develop-the-network</a:t>
            </a:r>
            <a:endParaRPr lang="en-GB" sz="1733" dirty="0"/>
          </a:p>
          <a:p>
            <a:pPr lvl="1"/>
            <a:endParaRPr lang="en-GB" sz="1733" b="1" dirty="0"/>
          </a:p>
          <a:p>
            <a:r>
              <a:rPr lang="en-GB" sz="1733" b="1" dirty="0"/>
              <a:t>Standalone Dev Example Part 1: Build a blockchain network </a:t>
            </a:r>
          </a:p>
          <a:p>
            <a:pPr lvl="1"/>
            <a:r>
              <a:rPr lang="en-GB" sz="1733" dirty="0">
                <a:hlinkClick r:id="rId4"/>
              </a:rPr>
              <a:t>https://developer.ibm.com/code/patterns/build-a-blockchain-network</a:t>
            </a:r>
            <a:endParaRPr lang="en-GB" sz="1733" dirty="0"/>
          </a:p>
          <a:p>
            <a:pPr lvl="1"/>
            <a:r>
              <a:rPr lang="en-GB" sz="1733" dirty="0">
                <a:hlinkClick r:id="rId5"/>
              </a:rPr>
              <a:t>https://github.com/IBM/BlockchainNetwork-CompositeJourney</a:t>
            </a:r>
            <a:endParaRPr lang="en-GB" sz="1733" dirty="0"/>
          </a:p>
          <a:p>
            <a:endParaRPr lang="en-GB" sz="1733" dirty="0"/>
          </a:p>
          <a:p>
            <a:r>
              <a:rPr lang="en-GB" sz="1733" b="1" dirty="0"/>
              <a:t>Standalone Dev Example Part 2: Create and execute blockchain smart contracts </a:t>
            </a:r>
          </a:p>
          <a:p>
            <a:pPr lvl="1"/>
            <a:r>
              <a:rPr lang="en-GB" sz="1733" dirty="0">
                <a:hlinkClick r:id="rId6"/>
              </a:rPr>
              <a:t>https://developer.ibm.com/code/patterns/create-and-execute-blockchain-smart-contracts</a:t>
            </a:r>
            <a:endParaRPr lang="en-GB" sz="1733" dirty="0"/>
          </a:p>
          <a:p>
            <a:pPr lvl="1"/>
            <a:r>
              <a:rPr lang="en-GB" sz="1733" dirty="0">
                <a:hlinkClick r:id="rId7"/>
              </a:rPr>
              <a:t>https://github.com/IBM/BlockchainSmartContractTrading-CompositeJourney</a:t>
            </a:r>
            <a:endParaRPr lang="en-GB" sz="1733" dirty="0"/>
          </a:p>
          <a:p>
            <a:endParaRPr lang="en-GB" sz="1733" dirty="0"/>
          </a:p>
          <a:p>
            <a:r>
              <a:rPr lang="en-GB" sz="1733" b="1" dirty="0"/>
              <a:t>Standalone Dev Example Part 3: Automate business processes via blockchain events </a:t>
            </a:r>
          </a:p>
          <a:p>
            <a:pPr lvl="1"/>
            <a:r>
              <a:rPr lang="en-GB" sz="1733" dirty="0">
                <a:hlinkClick r:id="rId8"/>
              </a:rPr>
              <a:t>https://developer.ibm.com/code/patterns/automate-business-processes-via-blockchain-events</a:t>
            </a:r>
            <a:endParaRPr lang="en-GB" sz="1733" dirty="0"/>
          </a:p>
          <a:p>
            <a:pPr lvl="1"/>
            <a:r>
              <a:rPr lang="en-GB" sz="1733" dirty="0">
                <a:hlinkClick r:id="rId9"/>
              </a:rPr>
              <a:t>https://github.com/IBM/BlockchainEvents-CompositeJourney</a:t>
            </a:r>
            <a:endParaRPr lang="en-GB" sz="1733" dirty="0"/>
          </a:p>
          <a:p>
            <a:endParaRPr lang="en-GB" sz="1867" dirty="0"/>
          </a:p>
        </p:txBody>
      </p:sp>
    </p:spTree>
    <p:extLst>
      <p:ext uri="{BB962C8B-B14F-4D97-AF65-F5344CB8AC3E}">
        <p14:creationId xmlns:p14="http://schemas.microsoft.com/office/powerpoint/2010/main" val="63203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87768" y="253832"/>
            <a:ext cx="7558925" cy="512961"/>
          </a:xfrm>
        </p:spPr>
        <p:txBody>
          <a:bodyPr>
            <a:noAutofit/>
          </a:bodyPr>
          <a:lstStyle/>
          <a:p>
            <a:r>
              <a:rPr lang="en-US" dirty="0"/>
              <a:t>Introducing the IBM Blockchain Platform</a:t>
            </a:r>
          </a:p>
        </p:txBody>
      </p:sp>
      <p:grpSp>
        <p:nvGrpSpPr>
          <p:cNvPr id="12" name="Group 11"/>
          <p:cNvGrpSpPr/>
          <p:nvPr/>
        </p:nvGrpSpPr>
        <p:grpSpPr>
          <a:xfrm>
            <a:off x="7128338" y="1616809"/>
            <a:ext cx="4852804" cy="2431056"/>
            <a:chOff x="5283907" y="1197109"/>
            <a:chExt cx="3639603" cy="1823292"/>
          </a:xfrm>
        </p:grpSpPr>
        <p:sp>
          <p:nvSpPr>
            <p:cNvPr id="26" name="Rounded Rectangle 25"/>
            <p:cNvSpPr/>
            <p:nvPr/>
          </p:nvSpPr>
          <p:spPr>
            <a:xfrm>
              <a:off x="5672673" y="2177448"/>
              <a:ext cx="2565376" cy="392805"/>
            </a:xfrm>
            <a:prstGeom prst="roundRect">
              <a:avLst>
                <a:gd name="adj" fmla="val 3690"/>
              </a:avLst>
            </a:prstGeom>
            <a:gradFill>
              <a:gsLst>
                <a:gs pos="0">
                  <a:srgbClr val="DAEEFD"/>
                </a:gs>
                <a:gs pos="99000">
                  <a:srgbClr val="DAEEFD"/>
                </a:gs>
              </a:gsLst>
              <a:lin ang="54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grpSp>
          <p:nvGrpSpPr>
            <p:cNvPr id="14" name="Group 13"/>
            <p:cNvGrpSpPr/>
            <p:nvPr/>
          </p:nvGrpSpPr>
          <p:grpSpPr>
            <a:xfrm>
              <a:off x="5608345" y="1683184"/>
              <a:ext cx="2494986" cy="418373"/>
              <a:chOff x="4897934" y="1632831"/>
              <a:chExt cx="2813996" cy="490232"/>
            </a:xfrm>
          </p:grpSpPr>
          <p:sp>
            <p:nvSpPr>
              <p:cNvPr id="32" name="Rounded Rectangle 31"/>
              <p:cNvSpPr/>
              <p:nvPr/>
            </p:nvSpPr>
            <p:spPr>
              <a:xfrm>
                <a:off x="4897934" y="1632831"/>
                <a:ext cx="2813996" cy="490232"/>
              </a:xfrm>
              <a:prstGeom prst="roundRect">
                <a:avLst>
                  <a:gd name="adj" fmla="val 3690"/>
                </a:avLst>
              </a:prstGeom>
              <a:gradFill flip="none" rotWithShape="1">
                <a:gsLst>
                  <a:gs pos="0">
                    <a:srgbClr val="DAEFFD"/>
                  </a:gs>
                  <a:gs pos="99000">
                    <a:srgbClr val="D6EAFE"/>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33" name="TextBox 32"/>
              <p:cNvSpPr txBox="1"/>
              <p:nvPr/>
            </p:nvSpPr>
            <p:spPr>
              <a:xfrm>
                <a:off x="5233497" y="1690364"/>
                <a:ext cx="2249829" cy="333648"/>
              </a:xfrm>
              <a:prstGeom prst="rect">
                <a:avLst/>
              </a:prstGeom>
              <a:noFill/>
            </p:spPr>
            <p:txBody>
              <a:bodyPr wrap="none" rtlCol="0">
                <a:spAutoFit/>
              </a:bodyPr>
              <a:lstStyle/>
              <a:p>
                <a:pPr algn="ctr" defTabSz="609585">
                  <a:defRPr/>
                </a:pPr>
                <a:r>
                  <a:rPr lang="en-US" sz="1867" dirty="0">
                    <a:solidFill>
                      <a:prstClr val="black"/>
                    </a:solidFill>
                    <a:latin typeface="Arial"/>
                  </a:rPr>
                  <a:t>Hyperledger Composer</a:t>
                </a:r>
              </a:p>
            </p:txBody>
          </p:sp>
        </p:grpSp>
        <p:sp>
          <p:nvSpPr>
            <p:cNvPr id="15" name="Rounded Rectangle 14"/>
            <p:cNvSpPr/>
            <p:nvPr/>
          </p:nvSpPr>
          <p:spPr>
            <a:xfrm>
              <a:off x="5283907" y="1197109"/>
              <a:ext cx="330156" cy="1823291"/>
            </a:xfrm>
            <a:prstGeom prst="roundRect">
              <a:avLst>
                <a:gd name="adj" fmla="val 3690"/>
              </a:avLst>
            </a:prstGeom>
            <a:gradFill>
              <a:gsLst>
                <a:gs pos="0">
                  <a:schemeClr val="accent2">
                    <a:lumMod val="20000"/>
                    <a:lumOff val="80000"/>
                  </a:schemeClr>
                </a:gs>
                <a:gs pos="99000">
                  <a:schemeClr val="accent4">
                    <a:lumMod val="20000"/>
                    <a:lumOff val="80000"/>
                  </a:schemeClr>
                </a:gs>
              </a:gsLst>
              <a:lin ang="54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16" name="TextBox 15"/>
            <p:cNvSpPr txBox="1"/>
            <p:nvPr/>
          </p:nvSpPr>
          <p:spPr>
            <a:xfrm rot="16200000">
              <a:off x="4733506" y="1964328"/>
              <a:ext cx="1422216" cy="284742"/>
            </a:xfrm>
            <a:prstGeom prst="rect">
              <a:avLst/>
            </a:prstGeom>
            <a:noFill/>
          </p:spPr>
          <p:txBody>
            <a:bodyPr wrap="none" rtlCol="0">
              <a:spAutoFit/>
            </a:bodyPr>
            <a:lstStyle/>
            <a:p>
              <a:pPr algn="ctr" defTabSz="609585">
                <a:defRPr/>
              </a:pPr>
              <a:r>
                <a:rPr lang="en-US" sz="1867" dirty="0">
                  <a:solidFill>
                    <a:prstClr val="black"/>
                  </a:solidFill>
                  <a:latin typeface="Arial"/>
                </a:rPr>
                <a:t>Developer Tools</a:t>
              </a:r>
            </a:p>
          </p:txBody>
        </p:sp>
        <p:sp>
          <p:nvSpPr>
            <p:cNvPr id="17" name="Rounded Rectangle 16"/>
            <p:cNvSpPr/>
            <p:nvPr/>
          </p:nvSpPr>
          <p:spPr>
            <a:xfrm>
              <a:off x="5672673" y="2627847"/>
              <a:ext cx="2430658" cy="392553"/>
            </a:xfrm>
            <a:prstGeom prst="roundRect">
              <a:avLst>
                <a:gd name="adj" fmla="val 3690"/>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18" name="TextBox 17"/>
            <p:cNvSpPr txBox="1"/>
            <p:nvPr/>
          </p:nvSpPr>
          <p:spPr>
            <a:xfrm>
              <a:off x="6399687" y="2659955"/>
              <a:ext cx="975267" cy="284742"/>
            </a:xfrm>
            <a:prstGeom prst="rect">
              <a:avLst/>
            </a:prstGeom>
            <a:noFill/>
          </p:spPr>
          <p:txBody>
            <a:bodyPr wrap="none" rtlCol="0">
              <a:spAutoFit/>
            </a:bodyPr>
            <a:lstStyle/>
            <a:p>
              <a:pPr algn="ctr" defTabSz="609585">
                <a:defRPr/>
              </a:pPr>
              <a:r>
                <a:rPr lang="en-US" sz="1867" dirty="0">
                  <a:solidFill>
                    <a:prstClr val="black"/>
                  </a:solidFill>
                  <a:latin typeface="Arial"/>
                </a:rPr>
                <a:t>IBM Cloud</a:t>
              </a:r>
            </a:p>
          </p:txBody>
        </p:sp>
        <p:sp>
          <p:nvSpPr>
            <p:cNvPr id="19" name="Rounded Rectangle 18"/>
            <p:cNvSpPr/>
            <p:nvPr/>
          </p:nvSpPr>
          <p:spPr>
            <a:xfrm>
              <a:off x="8189027" y="1197109"/>
              <a:ext cx="330156" cy="1823291"/>
            </a:xfrm>
            <a:prstGeom prst="roundRect">
              <a:avLst>
                <a:gd name="adj" fmla="val 3690"/>
              </a:avLst>
            </a:prstGeom>
            <a:gradFill>
              <a:gsLst>
                <a:gs pos="0">
                  <a:schemeClr val="accent2">
                    <a:lumMod val="20000"/>
                    <a:lumOff val="80000"/>
                  </a:schemeClr>
                </a:gs>
                <a:gs pos="99000">
                  <a:schemeClr val="accent4">
                    <a:lumMod val="20000"/>
                    <a:lumOff val="80000"/>
                  </a:schemeClr>
                </a:gs>
              </a:gsLst>
              <a:lin ang="189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0" name="TextBox 19"/>
            <p:cNvSpPr txBox="1"/>
            <p:nvPr/>
          </p:nvSpPr>
          <p:spPr>
            <a:xfrm rot="16200000">
              <a:off x="7584525" y="2014031"/>
              <a:ext cx="1530419" cy="284742"/>
            </a:xfrm>
            <a:prstGeom prst="rect">
              <a:avLst/>
            </a:prstGeom>
            <a:noFill/>
          </p:spPr>
          <p:txBody>
            <a:bodyPr wrap="none" rtlCol="0">
              <a:spAutoFit/>
            </a:bodyPr>
            <a:lstStyle/>
            <a:p>
              <a:pPr algn="ctr" defTabSz="609585">
                <a:defRPr/>
              </a:pPr>
              <a:r>
                <a:rPr lang="en-US" sz="1867" dirty="0">
                  <a:solidFill>
                    <a:prstClr val="black"/>
                  </a:solidFill>
                  <a:latin typeface="Arial"/>
                </a:rPr>
                <a:t>Operational Tools</a:t>
              </a:r>
            </a:p>
          </p:txBody>
        </p:sp>
        <p:sp>
          <p:nvSpPr>
            <p:cNvPr id="22" name="Rounded Rectangle 21"/>
            <p:cNvSpPr/>
            <p:nvPr/>
          </p:nvSpPr>
          <p:spPr>
            <a:xfrm>
              <a:off x="8593354" y="1197257"/>
              <a:ext cx="330156" cy="1823144"/>
            </a:xfrm>
            <a:prstGeom prst="roundRect">
              <a:avLst>
                <a:gd name="adj" fmla="val 3690"/>
              </a:avLst>
            </a:prstGeom>
            <a:gradFill>
              <a:gsLst>
                <a:gs pos="0">
                  <a:schemeClr val="accent2">
                    <a:lumMod val="20000"/>
                    <a:lumOff val="80000"/>
                  </a:schemeClr>
                </a:gs>
                <a:gs pos="99000">
                  <a:schemeClr val="accent4">
                    <a:lumMod val="20000"/>
                    <a:lumOff val="80000"/>
                  </a:schemeClr>
                </a:gs>
              </a:gsLst>
              <a:lin ang="189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3" name="TextBox 22"/>
            <p:cNvSpPr txBox="1"/>
            <p:nvPr/>
          </p:nvSpPr>
          <p:spPr>
            <a:xfrm rot="16200000">
              <a:off x="7968721" y="2014031"/>
              <a:ext cx="1582116" cy="284742"/>
            </a:xfrm>
            <a:prstGeom prst="rect">
              <a:avLst/>
            </a:prstGeom>
            <a:noFill/>
          </p:spPr>
          <p:txBody>
            <a:bodyPr wrap="none" rtlCol="0">
              <a:spAutoFit/>
            </a:bodyPr>
            <a:lstStyle/>
            <a:p>
              <a:pPr algn="ctr" defTabSz="609585">
                <a:defRPr/>
              </a:pPr>
              <a:r>
                <a:rPr lang="en-US" sz="1867" dirty="0">
                  <a:solidFill>
                    <a:prstClr val="black"/>
                  </a:solidFill>
                  <a:latin typeface="Arial"/>
                </a:rPr>
                <a:t>Governance Tools</a:t>
              </a:r>
            </a:p>
          </p:txBody>
        </p:sp>
        <p:grpSp>
          <p:nvGrpSpPr>
            <p:cNvPr id="24" name="Group 23"/>
            <p:cNvGrpSpPr/>
            <p:nvPr/>
          </p:nvGrpSpPr>
          <p:grpSpPr>
            <a:xfrm>
              <a:off x="5688550" y="1205419"/>
              <a:ext cx="2414781" cy="410063"/>
              <a:chOff x="2706161" y="2543348"/>
              <a:chExt cx="2723536" cy="490232"/>
            </a:xfrm>
            <a:solidFill>
              <a:schemeClr val="accent6"/>
            </a:solidFill>
          </p:grpSpPr>
          <p:sp>
            <p:nvSpPr>
              <p:cNvPr id="30" name="Rounded Rectangle 29"/>
              <p:cNvSpPr/>
              <p:nvPr/>
            </p:nvSpPr>
            <p:spPr>
              <a:xfrm>
                <a:off x="2706161" y="2543348"/>
                <a:ext cx="2723536" cy="490232"/>
              </a:xfrm>
              <a:prstGeom prst="roundRect">
                <a:avLst>
                  <a:gd name="adj" fmla="val 3690"/>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31" name="TextBox 30"/>
              <p:cNvSpPr txBox="1"/>
              <p:nvPr/>
            </p:nvSpPr>
            <p:spPr>
              <a:xfrm>
                <a:off x="2996685" y="2600880"/>
                <a:ext cx="2158979" cy="340411"/>
              </a:xfrm>
              <a:prstGeom prst="rect">
                <a:avLst/>
              </a:prstGeom>
              <a:grpFill/>
            </p:spPr>
            <p:txBody>
              <a:bodyPr wrap="none" rtlCol="0">
                <a:spAutoFit/>
              </a:bodyPr>
              <a:lstStyle/>
              <a:p>
                <a:pPr algn="ctr" defTabSz="609585">
                  <a:defRPr/>
                </a:pPr>
                <a:r>
                  <a:rPr lang="en-US" sz="1867" dirty="0">
                    <a:solidFill>
                      <a:prstClr val="black"/>
                    </a:solidFill>
                    <a:latin typeface="Arial"/>
                  </a:rPr>
                  <a:t>Blockchain application</a:t>
                </a:r>
              </a:p>
            </p:txBody>
          </p:sp>
        </p:grpSp>
        <p:sp>
          <p:nvSpPr>
            <p:cNvPr id="27" name="TextBox 26"/>
            <p:cNvSpPr txBox="1"/>
            <p:nvPr/>
          </p:nvSpPr>
          <p:spPr>
            <a:xfrm>
              <a:off x="6062388" y="2221790"/>
              <a:ext cx="1665360" cy="284742"/>
            </a:xfrm>
            <a:prstGeom prst="rect">
              <a:avLst/>
            </a:prstGeom>
            <a:noFill/>
          </p:spPr>
          <p:txBody>
            <a:bodyPr wrap="none" rtlCol="0">
              <a:spAutoFit/>
            </a:bodyPr>
            <a:lstStyle/>
            <a:p>
              <a:pPr algn="ctr" defTabSz="609585">
                <a:defRPr/>
              </a:pPr>
              <a:r>
                <a:rPr lang="en-US" sz="1867" dirty="0">
                  <a:solidFill>
                    <a:prstClr val="black"/>
                  </a:solidFill>
                  <a:latin typeface="Arial"/>
                </a:rPr>
                <a:t>Hyperledger Fabric</a:t>
              </a:r>
            </a:p>
          </p:txBody>
        </p:sp>
        <p:sp>
          <p:nvSpPr>
            <p:cNvPr id="28" name="Rectangle 27"/>
            <p:cNvSpPr/>
            <p:nvPr/>
          </p:nvSpPr>
          <p:spPr>
            <a:xfrm>
              <a:off x="5592496" y="1690219"/>
              <a:ext cx="136357" cy="408848"/>
            </a:xfrm>
            <a:prstGeom prst="rect">
              <a:avLst/>
            </a:prstGeom>
            <a:gradFill flip="none" rotWithShape="1">
              <a:gsLst>
                <a:gs pos="0">
                  <a:srgbClr val="DAEFFD"/>
                </a:gs>
                <a:gs pos="99000">
                  <a:srgbClr val="D6EAFE"/>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9" name="Rectangle 28"/>
            <p:cNvSpPr/>
            <p:nvPr/>
          </p:nvSpPr>
          <p:spPr>
            <a:xfrm>
              <a:off x="8114856" y="2184778"/>
              <a:ext cx="123193" cy="381000"/>
            </a:xfrm>
            <a:prstGeom prst="rect">
              <a:avLst/>
            </a:prstGeom>
            <a:gradFill flip="none" rotWithShape="1">
              <a:gsLst>
                <a:gs pos="0">
                  <a:srgbClr val="DAEEFD"/>
                </a:gs>
                <a:gs pos="99000">
                  <a:srgbClr val="D9EEFA"/>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grpSp>
      <p:sp>
        <p:nvSpPr>
          <p:cNvPr id="34" name="Content Placeholder 4"/>
          <p:cNvSpPr>
            <a:spLocks/>
          </p:cNvSpPr>
          <p:nvPr/>
        </p:nvSpPr>
        <p:spPr bwMode="auto">
          <a:xfrm>
            <a:off x="212961" y="1235271"/>
            <a:ext cx="6537201" cy="5143011"/>
          </a:xfrm>
          <a:prstGeom prst="rect">
            <a:avLst/>
          </a:prstGeom>
          <a:noFill/>
          <a:ln w="9525">
            <a:noFill/>
            <a:miter lim="800000"/>
            <a:headEnd/>
            <a:tailEnd/>
          </a:ln>
        </p:spPr>
        <p:txBody>
          <a:bodyPr wrap="square" lIns="0" tIns="0" rIns="0" bIns="0">
            <a:spAutoFit/>
          </a:bodyPr>
          <a:lstStyle/>
          <a:p>
            <a:pPr marL="152382" lvl="1" defTabSz="1219140" fontAlgn="base">
              <a:spcBef>
                <a:spcPct val="5000"/>
              </a:spcBef>
              <a:spcAft>
                <a:spcPct val="5000"/>
              </a:spcAft>
              <a:defRPr/>
            </a:pPr>
            <a:r>
              <a:rPr lang="en-US" sz="1867" b="1" dirty="0">
                <a:solidFill>
                  <a:srgbClr val="5A5A5A"/>
                </a:solidFill>
                <a:latin typeface="Arial"/>
                <a:ea typeface="Arial" charset="0"/>
                <a:cs typeface="Arial" charset="0"/>
              </a:rPr>
              <a:t>IBM Blockchain Platform is a fully integrated enterprise-ready blockchain platform designed to accelerate the development, governance, and operation of a multi-institution business network</a:t>
            </a:r>
          </a:p>
          <a:p>
            <a:pPr marL="457166" lvl="1"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a:p>
            <a:pPr marL="914354" lvl="2" indent="-304784" defTabSz="1219140" fontAlgn="base">
              <a:spcBef>
                <a:spcPct val="5000"/>
              </a:spcBef>
              <a:spcAft>
                <a:spcPct val="5000"/>
              </a:spcAft>
              <a:buFont typeface="Arial" charset="0"/>
              <a:buChar char="–"/>
              <a:defRPr/>
            </a:pPr>
            <a:r>
              <a:rPr lang="en-US" sz="1867" b="1" dirty="0">
                <a:solidFill>
                  <a:srgbClr val="5A5A5A"/>
                </a:solidFill>
                <a:latin typeface="Arial"/>
                <a:ea typeface="Arial" charset="0"/>
                <a:cs typeface="Arial" charset="0"/>
              </a:rPr>
              <a:t>Developer tools </a:t>
            </a:r>
            <a:r>
              <a:rPr lang="en-US" sz="1867" dirty="0">
                <a:solidFill>
                  <a:srgbClr val="5A5A5A"/>
                </a:solidFill>
                <a:latin typeface="Arial"/>
                <a:ea typeface="Arial" charset="0"/>
                <a:cs typeface="Arial" charset="0"/>
              </a:rPr>
              <a:t>that make use of Hyperledger Composer to quickly build your blockchain application</a:t>
            </a:r>
          </a:p>
          <a:p>
            <a:pPr marL="914354" lvl="2"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a:p>
            <a:pPr marL="914354" lvl="2"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Hyperledger Fabric provides the ledger, which is managed through a set of intuitive </a:t>
            </a:r>
            <a:r>
              <a:rPr lang="en-US" sz="1867" b="1" dirty="0">
                <a:solidFill>
                  <a:srgbClr val="5A5A5A"/>
                </a:solidFill>
                <a:latin typeface="Arial"/>
                <a:ea typeface="Arial" charset="0"/>
                <a:cs typeface="Arial" charset="0"/>
              </a:rPr>
              <a:t>operational tools</a:t>
            </a:r>
          </a:p>
          <a:p>
            <a:pPr marL="914354" lvl="2"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a:p>
            <a:pPr marL="914354" lvl="2" indent="-304784" defTabSz="1219140" fontAlgn="base">
              <a:spcBef>
                <a:spcPct val="5000"/>
              </a:spcBef>
              <a:spcAft>
                <a:spcPct val="5000"/>
              </a:spcAft>
              <a:buFont typeface="Arial" charset="0"/>
              <a:buChar char="–"/>
              <a:defRPr/>
            </a:pPr>
            <a:r>
              <a:rPr lang="en-US" sz="1867" b="1" dirty="0">
                <a:solidFill>
                  <a:srgbClr val="5A5A5A"/>
                </a:solidFill>
                <a:latin typeface="Arial"/>
                <a:ea typeface="Arial" charset="0"/>
                <a:cs typeface="Arial" charset="0"/>
              </a:rPr>
              <a:t>Governance tools </a:t>
            </a:r>
            <a:r>
              <a:rPr lang="en-US" sz="1867" dirty="0">
                <a:solidFill>
                  <a:srgbClr val="5A5A5A"/>
                </a:solidFill>
                <a:latin typeface="Arial"/>
                <a:ea typeface="Arial" charset="0"/>
                <a:cs typeface="Arial" charset="0"/>
              </a:rPr>
              <a:t>for democratic management of the business network</a:t>
            </a:r>
          </a:p>
          <a:p>
            <a:pPr marL="914354" lvl="2"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a:p>
            <a:pPr marL="914354" lvl="2" indent="-304784" defTabSz="1219140" fontAlgn="base">
              <a:spcBef>
                <a:spcPct val="5000"/>
              </a:spcBef>
              <a:spcAft>
                <a:spcPct val="5000"/>
              </a:spcAft>
              <a:buFont typeface="Arial" charset="0"/>
              <a:buChar char="–"/>
              <a:defRPr/>
            </a:pPr>
            <a:r>
              <a:rPr lang="en-US" sz="1867" dirty="0">
                <a:solidFill>
                  <a:srgbClr val="5A5A5A"/>
                </a:solidFill>
                <a:latin typeface="Arial"/>
                <a:ea typeface="Arial" charset="0"/>
                <a:cs typeface="Arial" charset="0"/>
              </a:rPr>
              <a:t>Flexible deployment options, including a highly secure and performant </a:t>
            </a:r>
            <a:r>
              <a:rPr lang="en-US" sz="1867" b="1" dirty="0">
                <a:solidFill>
                  <a:srgbClr val="5A5A5A"/>
                </a:solidFill>
                <a:latin typeface="Arial"/>
                <a:ea typeface="Arial" charset="0"/>
                <a:cs typeface="Arial" charset="0"/>
              </a:rPr>
              <a:t>IBM Cloud </a:t>
            </a:r>
            <a:r>
              <a:rPr lang="en-US" sz="1867" dirty="0">
                <a:solidFill>
                  <a:srgbClr val="5A5A5A"/>
                </a:solidFill>
                <a:latin typeface="Arial"/>
                <a:ea typeface="Arial" charset="0"/>
                <a:cs typeface="Arial" charset="0"/>
              </a:rPr>
              <a:t>environment</a:t>
            </a:r>
          </a:p>
          <a:p>
            <a:pPr marL="914354" lvl="2" indent="-304784" defTabSz="1219140" fontAlgn="base">
              <a:spcBef>
                <a:spcPct val="5000"/>
              </a:spcBef>
              <a:spcAft>
                <a:spcPct val="5000"/>
              </a:spcAft>
              <a:buFont typeface="Arial" charset="0"/>
              <a:buChar char="–"/>
              <a:defRPr/>
            </a:pPr>
            <a:endParaRPr lang="en-US" sz="1867" dirty="0">
              <a:solidFill>
                <a:srgbClr val="5A5A5A"/>
              </a:solidFill>
              <a:latin typeface="Arial"/>
              <a:ea typeface="Arial" charset="0"/>
              <a:cs typeface="Arial" charset="0"/>
            </a:endParaRPr>
          </a:p>
        </p:txBody>
      </p:sp>
      <p:sp>
        <p:nvSpPr>
          <p:cNvPr id="35" name="Rectangle 34"/>
          <p:cNvSpPr/>
          <p:nvPr/>
        </p:nvSpPr>
        <p:spPr>
          <a:xfrm>
            <a:off x="9287463" y="6223303"/>
            <a:ext cx="2165978" cy="276999"/>
          </a:xfrm>
          <a:prstGeom prst="rect">
            <a:avLst/>
          </a:prstGeom>
        </p:spPr>
        <p:txBody>
          <a:bodyPr wrap="none">
            <a:spAutoFit/>
          </a:bodyPr>
          <a:lstStyle/>
          <a:p>
            <a:pPr defTabSz="609585">
              <a:defRPr/>
            </a:pPr>
            <a:r>
              <a:rPr lang="en-US" sz="1200" dirty="0">
                <a:solidFill>
                  <a:srgbClr val="2F4EFF"/>
                </a:solidFill>
                <a:latin typeface="Arial"/>
                <a:hlinkClick r:id="rId3"/>
              </a:rPr>
              <a:t>http://ibm.biz/Platform_Demo</a:t>
            </a:r>
            <a:endParaRPr lang="en-US" sz="1200" dirty="0">
              <a:solidFill>
                <a:srgbClr val="2F4EFF"/>
              </a:solidFill>
              <a:latin typeface="Arial"/>
            </a:endParaRPr>
          </a:p>
        </p:txBody>
      </p:sp>
    </p:spTree>
    <p:extLst>
      <p:ext uri="{BB962C8B-B14F-4D97-AF65-F5344CB8AC3E}">
        <p14:creationId xmlns:p14="http://schemas.microsoft.com/office/powerpoint/2010/main" val="445507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
            <a:ext cx="12192000" cy="4531057"/>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7"/>
          <p:cNvSpPr txBox="1">
            <a:spLocks/>
          </p:cNvSpPr>
          <p:nvPr/>
        </p:nvSpPr>
        <p:spPr>
          <a:xfrm>
            <a:off x="0" y="2368869"/>
            <a:ext cx="12170664"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gn="ctr"/>
            <a:r>
              <a:rPr lang="en-US" sz="9600" b="1" dirty="0">
                <a:solidFill>
                  <a:schemeClr val="bg1"/>
                </a:solidFill>
                <a:latin typeface="Ubuntu" panose="020B0504030602030204" pitchFamily="34" charset="0"/>
              </a:rPr>
              <a:t>Thank you</a:t>
            </a:r>
            <a:endParaRPr lang="en-US" sz="23900" b="1" i="1" dirty="0">
              <a:solidFill>
                <a:schemeClr val="bg1"/>
              </a:solidFill>
              <a:latin typeface="Ubuntu" panose="020B0504030602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7497" y="5089927"/>
            <a:ext cx="890575" cy="791050"/>
          </a:xfrm>
          <a:prstGeom prst="rect">
            <a:avLst/>
          </a:prstGeom>
        </p:spPr>
      </p:pic>
      <p:pic>
        <p:nvPicPr>
          <p:cNvPr id="8" name="Picture 7" descr="Our_Universcity_Logotype-01.png"/>
          <p:cNvPicPr>
            <a:picLocks noChangeAspect="1"/>
          </p:cNvPicPr>
          <p:nvPr/>
        </p:nvPicPr>
        <p:blipFill>
          <a:blip r:embed="rId3" cstate="print"/>
          <a:stretch>
            <a:fillRect/>
          </a:stretch>
        </p:blipFill>
        <p:spPr>
          <a:xfrm>
            <a:off x="4665970" y="5238573"/>
            <a:ext cx="2376264" cy="573582"/>
          </a:xfrm>
          <a:prstGeom prst="rect">
            <a:avLst/>
          </a:prstGeom>
        </p:spPr>
      </p:pic>
      <p:sp>
        <p:nvSpPr>
          <p:cNvPr id="11" name="TextBox 10"/>
          <p:cNvSpPr txBox="1"/>
          <p:nvPr/>
        </p:nvSpPr>
        <p:spPr>
          <a:xfrm>
            <a:off x="1513332" y="1687626"/>
            <a:ext cx="9144000" cy="400110"/>
          </a:xfrm>
          <a:prstGeom prst="rect">
            <a:avLst/>
          </a:prstGeom>
          <a:noFill/>
        </p:spPr>
        <p:txBody>
          <a:bodyPr wrap="square" rtlCol="0">
            <a:spAutoFit/>
          </a:bodyPr>
          <a:lstStyle/>
          <a:p>
            <a:pPr algn="ctr"/>
            <a:r>
              <a:rPr lang="en-US" sz="2000" dirty="0">
                <a:solidFill>
                  <a:schemeClr val="bg1"/>
                </a:solidFill>
                <a:latin typeface="Ubuntu" panose="020B0504030602030204" pitchFamily="34" charset="0"/>
              </a:rPr>
              <a:t>- End of Presentation - </a:t>
            </a:r>
          </a:p>
        </p:txBody>
      </p:sp>
      <p:pic>
        <p:nvPicPr>
          <p:cNvPr id="16"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1673916" y="5370964"/>
            <a:ext cx="2286000" cy="510013"/>
          </a:xfrm>
          <a:prstGeom prst="rect">
            <a:avLst/>
          </a:prstGeom>
        </p:spPr>
      </p:pic>
      <p:pic>
        <p:nvPicPr>
          <p:cNvPr id="17" name="Picture 4" descr="Image result for ibm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4867" y="5284151"/>
            <a:ext cx="1206062" cy="48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0" y="239031"/>
            <a:ext cx="5781963" cy="512961"/>
          </a:xfrm>
        </p:spPr>
        <p:txBody>
          <a:bodyPr>
            <a:noAutofit/>
          </a:bodyPr>
          <a:lstStyle/>
          <a:p>
            <a:r>
              <a:rPr lang="en-US" dirty="0"/>
              <a:t>End-to-end lifecycle coverage</a:t>
            </a:r>
          </a:p>
        </p:txBody>
      </p:sp>
      <p:graphicFrame>
        <p:nvGraphicFramePr>
          <p:cNvPr id="7" name="Group 140"/>
          <p:cNvGraphicFramePr>
            <a:graphicFrameLocks noGrp="1"/>
          </p:cNvGraphicFramePr>
          <p:nvPr>
            <p:extLst>
              <p:ext uri="{D42A27DB-BD31-4B8C-83A1-F6EECF244321}">
                <p14:modId xmlns:p14="http://schemas.microsoft.com/office/powerpoint/2010/main" val="1881861335"/>
              </p:ext>
            </p:extLst>
          </p:nvPr>
        </p:nvGraphicFramePr>
        <p:xfrm>
          <a:off x="420296" y="1360194"/>
          <a:ext cx="11480801" cy="5278605"/>
        </p:xfrm>
        <a:graphic>
          <a:graphicData uri="http://schemas.openxmlformats.org/drawingml/2006/table">
            <a:tbl>
              <a:tblPr/>
              <a:tblGrid>
                <a:gridCol w="3805767">
                  <a:extLst>
                    <a:ext uri="{9D8B030D-6E8A-4147-A177-3AD203B41FA5}">
                      <a16:colId xmlns="" xmlns:a16="http://schemas.microsoft.com/office/drawing/2014/main" val="20000"/>
                    </a:ext>
                  </a:extLst>
                </a:gridCol>
                <a:gridCol w="3702051">
                  <a:extLst>
                    <a:ext uri="{9D8B030D-6E8A-4147-A177-3AD203B41FA5}">
                      <a16:colId xmlns="" xmlns:a16="http://schemas.microsoft.com/office/drawing/2014/main" val="20001"/>
                    </a:ext>
                  </a:extLst>
                </a:gridCol>
                <a:gridCol w="3972983">
                  <a:extLst>
                    <a:ext uri="{9D8B030D-6E8A-4147-A177-3AD203B41FA5}">
                      <a16:colId xmlns="" xmlns:a16="http://schemas.microsoft.com/office/drawing/2014/main" val="20002"/>
                    </a:ext>
                  </a:extLst>
                </a:gridCol>
              </a:tblGrid>
              <a:tr h="1600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100" b="0" i="0" u="none" strike="noStrike" cap="none" normalizeH="0" baseline="0" dirty="0">
                        <a:ln>
                          <a:noFill/>
                        </a:ln>
                        <a:solidFill>
                          <a:srgbClr val="FFFFFF"/>
                        </a:solidFill>
                        <a:effectLst/>
                        <a:latin typeface="Arial" charset="0"/>
                        <a:ea typeface="Arial" charset="0"/>
                      </a:endParaRPr>
                    </a:p>
                  </a:txBody>
                  <a:tcPr marL="121920" marR="121920" marT="60960" marB="60960" anchor="ctr" horzOverflow="overflow">
                    <a:lnL>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100" b="0" i="0" u="none" strike="noStrike" cap="none" normalizeH="0" baseline="0" dirty="0">
                        <a:ln>
                          <a:noFill/>
                        </a:ln>
                        <a:solidFill>
                          <a:srgbClr val="FFFFFF"/>
                        </a:solidFill>
                        <a:effectLst/>
                        <a:latin typeface="Arial" charset="0"/>
                        <a:ea typeface="Arial" charset="0"/>
                      </a:endParaRPr>
                    </a:p>
                  </a:txBody>
                  <a:tcPr marL="121920" marR="121920" marT="60960" marB="60960" anchor="ctr" horzOverflow="overflow">
                    <a:lnL cap="flat">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2100" b="0" i="0" u="none" strike="noStrike" cap="none" normalizeH="0" baseline="0" dirty="0">
                        <a:ln>
                          <a:noFill/>
                        </a:ln>
                        <a:solidFill>
                          <a:srgbClr val="FFFFFF"/>
                        </a:solidFill>
                        <a:effectLst/>
                        <a:latin typeface="Arial" charset="0"/>
                        <a:ea typeface="Arial" charset="0"/>
                      </a:endParaRPr>
                    </a:p>
                  </a:txBody>
                  <a:tcPr marL="121920" marR="121920" marT="60960" marB="60960" anchor="ctr" horzOverflow="overflow">
                    <a:lnL cap="flat">
                      <a:noFill/>
                    </a:lnL>
                    <a:lnR>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964923">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400" b="1" i="0" u="none" strike="noStrike" cap="none" normalizeH="0" baseline="0" dirty="0">
                          <a:ln>
                            <a:noFill/>
                          </a:ln>
                          <a:solidFill>
                            <a:srgbClr val="6964D1"/>
                          </a:solidFill>
                          <a:effectLst/>
                          <a:latin typeface="Arial" charset="0"/>
                          <a:ea typeface="Arial" charset="0"/>
                          <a:cs typeface="Arial" charset="0"/>
                        </a:rPr>
                        <a:t>Develop</a:t>
                      </a:r>
                    </a:p>
                  </a:txBody>
                  <a:tcPr marL="121920" marR="121920" marT="60960" marB="60960" anchor="ct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70000"/>
                        </a:lnSpc>
                        <a:spcBef>
                          <a:spcPct val="20000"/>
                        </a:spcBef>
                        <a:spcAft>
                          <a:spcPct val="0"/>
                        </a:spcAft>
                        <a:buClrTx/>
                        <a:buSzTx/>
                        <a:buFont typeface="Arial" pitchFamily="34" charset="0"/>
                        <a:buNone/>
                        <a:tabLst/>
                      </a:pPr>
                      <a:r>
                        <a:rPr kumimoji="0" lang="en-US" sz="2400" b="1" i="0" u="none" strike="noStrike" cap="none" normalizeH="0" baseline="0" dirty="0">
                          <a:ln>
                            <a:noFill/>
                          </a:ln>
                          <a:solidFill>
                            <a:srgbClr val="6964D1"/>
                          </a:solidFill>
                          <a:effectLst/>
                          <a:latin typeface="Arial" charset="0"/>
                          <a:ea typeface="Arial" charset="0"/>
                          <a:cs typeface="Arial" charset="0"/>
                        </a:rPr>
                        <a:t>Govern</a:t>
                      </a:r>
                    </a:p>
                  </a:txBody>
                  <a:tcPr marL="121920" marR="121920" marT="60960" marB="60960"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400" b="1" i="0" u="none" strike="noStrike" cap="none" normalizeH="0" baseline="0" dirty="0">
                          <a:ln>
                            <a:noFill/>
                          </a:ln>
                          <a:solidFill>
                            <a:srgbClr val="6964D1"/>
                          </a:solidFill>
                          <a:effectLst/>
                          <a:latin typeface="Arial" charset="0"/>
                          <a:ea typeface="Arial" charset="0"/>
                          <a:cs typeface="Arial" charset="0"/>
                        </a:rPr>
                        <a:t>Operate</a:t>
                      </a:r>
                    </a:p>
                  </a:txBody>
                  <a:tcPr marL="121920" marR="121920" marT="60960" marB="60960" anchor="ct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2668588">
                <a:tc>
                  <a:txBody>
                    <a:bodyPr/>
                    <a:lstStyle/>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Accelerated creation of blockchain applications</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No-charge development and test tools hosted on IBM Cloud</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Based on popular Hyperledger Composer toolset</a:t>
                      </a:r>
                    </a:p>
                  </a:txBody>
                  <a:tcPr marL="121920" marR="121920" marT="60960" marB="60960"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Activate</a:t>
                      </a:r>
                      <a:r>
                        <a:rPr lang="en-US" sz="1900" b="0" i="0" kern="1200" baseline="0" dirty="0">
                          <a:solidFill>
                            <a:srgbClr val="5A5A5A"/>
                          </a:solidFill>
                          <a:latin typeface="+mn-lt"/>
                          <a:ea typeface="Arial" charset="0"/>
                          <a:cs typeface="Arial" charset="0"/>
                        </a:rPr>
                        <a:t>,</a:t>
                      </a:r>
                      <a:r>
                        <a:rPr lang="en-US" sz="1900" b="0" i="0" kern="1200" dirty="0">
                          <a:solidFill>
                            <a:srgbClr val="5A5A5A"/>
                          </a:solidFill>
                          <a:latin typeface="+mn-lt"/>
                          <a:ea typeface="Arial" charset="0"/>
                          <a:cs typeface="Arial" charset="0"/>
                        </a:rPr>
                        <a:t> customize and change complete blockchain business networks</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Secure democratic governance across organizations</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Implement rules for authorizing network updates</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endParaRPr lang="en-US" sz="1900" b="0" i="0" kern="1200" dirty="0">
                        <a:solidFill>
                          <a:srgbClr val="5A5A5A"/>
                        </a:solidFill>
                        <a:latin typeface="+mn-lt"/>
                        <a:ea typeface="Arial" charset="0"/>
                        <a:cs typeface="Arial" charset="0"/>
                      </a:endParaRPr>
                    </a:p>
                  </a:txBody>
                  <a:tcPr marL="121920" marR="121920" marT="60960" marB="60960"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Connect, deploy and manage blockchain peers with</a:t>
                      </a:r>
                      <a:r>
                        <a:rPr lang="en-US" sz="1900" b="0" i="0" kern="1200" baseline="0" dirty="0">
                          <a:solidFill>
                            <a:srgbClr val="5A5A5A"/>
                          </a:solidFill>
                          <a:latin typeface="+mn-lt"/>
                          <a:ea typeface="Arial" charset="0"/>
                          <a:cs typeface="Arial" charset="0"/>
                        </a:rPr>
                        <a:t> flexible deployment options</a:t>
                      </a:r>
                      <a:endParaRPr lang="en-US" sz="1900" b="0" i="0" kern="1200" dirty="0">
                        <a:solidFill>
                          <a:srgbClr val="5A5A5A"/>
                        </a:solidFill>
                        <a:latin typeface="+mn-lt"/>
                        <a:ea typeface="Arial" charset="0"/>
                        <a:cs typeface="Arial" charset="0"/>
                      </a:endParaRP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Production ready, secure and scalable</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r>
                        <a:rPr lang="en-US" sz="1900" b="0" i="0" kern="1200" dirty="0">
                          <a:solidFill>
                            <a:srgbClr val="5A5A5A"/>
                          </a:solidFill>
                          <a:latin typeface="+mn-lt"/>
                          <a:ea typeface="Arial" charset="0"/>
                          <a:cs typeface="Arial" charset="0"/>
                        </a:rPr>
                        <a:t>Based on Linux Foundation Hyperledger Fabric V1</a:t>
                      </a: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endParaRPr lang="en-US" sz="1900" b="0" i="0" kern="1200" dirty="0">
                        <a:solidFill>
                          <a:srgbClr val="5A5A5A"/>
                        </a:solidFill>
                        <a:latin typeface="+mn-lt"/>
                        <a:ea typeface="Arial" charset="0"/>
                        <a:cs typeface="Arial" charset="0"/>
                      </a:endParaRPr>
                    </a:p>
                    <a:p>
                      <a:pPr marL="342900" marR="0" lvl="0" indent="-304792" algn="l" defTabSz="1219170" rtl="0" eaLnBrk="1" fontAlgn="base" latinLnBrk="0" hangingPunct="1">
                        <a:lnSpc>
                          <a:spcPct val="95000"/>
                        </a:lnSpc>
                        <a:spcBef>
                          <a:spcPct val="5000"/>
                        </a:spcBef>
                        <a:spcAft>
                          <a:spcPct val="5000"/>
                        </a:spcAft>
                        <a:buClrTx/>
                        <a:buSzTx/>
                        <a:buFont typeface="Arial" charset="0"/>
                        <a:buChar char="–"/>
                        <a:tabLst/>
                        <a:defRPr/>
                      </a:pPr>
                      <a:endParaRPr lang="en-US" sz="1900" b="0" i="0" kern="1200" dirty="0">
                        <a:solidFill>
                          <a:srgbClr val="5A5A5A"/>
                        </a:solidFill>
                        <a:latin typeface="+mn-lt"/>
                        <a:ea typeface="Arial" charset="0"/>
                        <a:cs typeface="Arial" charset="0"/>
                      </a:endParaRPr>
                    </a:p>
                  </a:txBody>
                  <a:tcPr marL="121920" marR="121920" marT="60960" marB="60960"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2"/>
                  </a:ext>
                </a:extLst>
              </a:tr>
            </a:tbl>
          </a:graphicData>
        </a:graphic>
      </p:graphicFrame>
      <p:pic>
        <p:nvPicPr>
          <p:cNvPr id="8" name="Picture 7"/>
          <p:cNvPicPr>
            <a:picLocks noChangeAspect="1"/>
          </p:cNvPicPr>
          <p:nvPr/>
        </p:nvPicPr>
        <p:blipFill>
          <a:blip r:embed="rId3"/>
          <a:stretch>
            <a:fillRect/>
          </a:stretch>
        </p:blipFill>
        <p:spPr>
          <a:xfrm>
            <a:off x="495184" y="1388370"/>
            <a:ext cx="3439045" cy="1292527"/>
          </a:xfrm>
          <a:prstGeom prst="rect">
            <a:avLst/>
          </a:prstGeom>
        </p:spPr>
      </p:pic>
      <p:pic>
        <p:nvPicPr>
          <p:cNvPr id="9" name="Picture 8"/>
          <p:cNvPicPr>
            <a:picLocks noChangeAspect="1"/>
          </p:cNvPicPr>
          <p:nvPr/>
        </p:nvPicPr>
        <p:blipFill>
          <a:blip r:embed="rId4"/>
          <a:stretch>
            <a:fillRect/>
          </a:stretch>
        </p:blipFill>
        <p:spPr>
          <a:xfrm>
            <a:off x="4366607" y="1389621"/>
            <a:ext cx="3439045" cy="1292527"/>
          </a:xfrm>
          <a:prstGeom prst="rect">
            <a:avLst/>
          </a:prstGeom>
        </p:spPr>
      </p:pic>
      <p:pic>
        <p:nvPicPr>
          <p:cNvPr id="11" name="Picture 10"/>
          <p:cNvPicPr>
            <a:picLocks noChangeAspect="1"/>
          </p:cNvPicPr>
          <p:nvPr/>
        </p:nvPicPr>
        <p:blipFill>
          <a:blip r:embed="rId5"/>
          <a:stretch>
            <a:fillRect/>
          </a:stretch>
        </p:blipFill>
        <p:spPr>
          <a:xfrm>
            <a:off x="8228837" y="1379496"/>
            <a:ext cx="3436915" cy="1301401"/>
          </a:xfrm>
          <a:prstGeom prst="rect">
            <a:avLst/>
          </a:prstGeom>
        </p:spPr>
      </p:pic>
    </p:spTree>
    <p:extLst>
      <p:ext uri="{BB962C8B-B14F-4D97-AF65-F5344CB8AC3E}">
        <p14:creationId xmlns:p14="http://schemas.microsoft.com/office/powerpoint/2010/main" val="148645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NA_PowerPoint_Template_2012">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4928D8BDF0FD4DAD9C3FDE6613DC56" ma:contentTypeVersion="9" ma:contentTypeDescription="Create a new document." ma:contentTypeScope="" ma:versionID="2bb98d29330911a5855e6a6ff3d7f6d0">
  <xsd:schema xmlns:xsd="http://www.w3.org/2001/XMLSchema" xmlns:xs="http://www.w3.org/2001/XMLSchema" xmlns:p="http://schemas.microsoft.com/office/2006/metadata/properties" xmlns:ns2="436ed5d1-0934-42f0-a7bc-f495b246f243" xmlns:ns3="e671b94e-b93d-4d7c-bcb4-9e423e90a939" targetNamespace="http://schemas.microsoft.com/office/2006/metadata/properties" ma:root="true" ma:fieldsID="caac2dc13af3ed8a55b8af77fc30edeb" ns2:_="" ns3:_="">
    <xsd:import namespace="436ed5d1-0934-42f0-a7bc-f495b246f243"/>
    <xsd:import namespace="e671b94e-b93d-4d7c-bcb4-9e423e90a9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ed5d1-0934-42f0-a7bc-f495b246f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71b94e-b93d-4d7c-bcb4-9e423e90a93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2F8642-490C-4F6A-90A8-D802CF8E3818}"/>
</file>

<file path=customXml/itemProps2.xml><?xml version="1.0" encoding="utf-8"?>
<ds:datastoreItem xmlns:ds="http://schemas.openxmlformats.org/officeDocument/2006/customXml" ds:itemID="{A7BA8732-5D14-42BF-BB9F-E463940A51FF}">
  <ds:schemaRefs>
    <ds:schemaRef ds:uri="http://purl.org/dc/terms/"/>
    <ds:schemaRef ds:uri="e671b94e-b93d-4d7c-bcb4-9e423e90a939"/>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436ed5d1-0934-42f0-a7bc-f495b246f243"/>
    <ds:schemaRef ds:uri="http://www.w3.org/XML/1998/namespace"/>
  </ds:schemaRefs>
</ds:datastoreItem>
</file>

<file path=customXml/itemProps3.xml><?xml version="1.0" encoding="utf-8"?>
<ds:datastoreItem xmlns:ds="http://schemas.openxmlformats.org/officeDocument/2006/customXml" ds:itemID="{14ACCC3F-081A-415A-9096-290591309B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7798</TotalTime>
  <Words>3184</Words>
  <Application>Microsoft Office PowerPoint</Application>
  <PresentationFormat>Widescreen</PresentationFormat>
  <Paragraphs>1211</Paragraphs>
  <Slides>80</Slides>
  <Notes>46</Notes>
  <HiddenSlides>1</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80</vt:i4>
      </vt:variant>
    </vt:vector>
  </HeadingPairs>
  <TitlesOfParts>
    <vt:vector size="97" baseType="lpstr">
      <vt:lpstr>.AppleSystemUIFont</vt:lpstr>
      <vt:lpstr>Arial</vt:lpstr>
      <vt:lpstr>Arial Narrow</vt:lpstr>
      <vt:lpstr>Arial Regular</vt:lpstr>
      <vt:lpstr>Calibri</vt:lpstr>
      <vt:lpstr>Calibri Light</vt:lpstr>
      <vt:lpstr>Helvetica</vt:lpstr>
      <vt:lpstr>Helvetica Neue Medium</vt:lpstr>
      <vt:lpstr>Montserrat Semi</vt:lpstr>
      <vt:lpstr>Ubuntu</vt:lpstr>
      <vt:lpstr>Verdana</vt:lpstr>
      <vt:lpstr>Wingdings</vt:lpstr>
      <vt:lpstr>Capgemini_NA_PowerPoint_Template_2012</vt:lpstr>
      <vt:lpstr>Closing slides</vt:lpstr>
      <vt:lpstr>1_Closing slides</vt:lpstr>
      <vt:lpstr>Office Theme</vt:lpstr>
      <vt:lpstr>think-cell Slide</vt:lpstr>
      <vt:lpstr>PowerPoint Presentation</vt:lpstr>
      <vt:lpstr>Introductions</vt:lpstr>
      <vt:lpstr>Agenda</vt:lpstr>
      <vt:lpstr>PowerPoint Presentation</vt:lpstr>
      <vt:lpstr>Blockchain Recap </vt:lpstr>
      <vt:lpstr>IBM Blockchain Strategy</vt:lpstr>
      <vt:lpstr>Survey</vt:lpstr>
      <vt:lpstr>Introducing the IBM Blockchain Platform</vt:lpstr>
      <vt:lpstr>End-to-end lifecycle coverage</vt:lpstr>
      <vt:lpstr>Starter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Technical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Innovators Month  Linear Regression</dc:title>
  <dc:creator>Yin, Helen</dc:creator>
  <cp:lastModifiedBy>Yin, Helen</cp:lastModifiedBy>
  <cp:revision>94</cp:revision>
  <dcterms:modified xsi:type="dcterms:W3CDTF">2018-08-28T13:33:47Z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0x0101003D4928D8BDF0FD4DAD9C3FDE6613DC56</vt:lpwstr>
  </property>
</Properties>
</file>